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92" r:id="rId2"/>
    <p:sldId id="701" r:id="rId3"/>
    <p:sldId id="749" r:id="rId4"/>
    <p:sldId id="703" r:id="rId5"/>
    <p:sldId id="704" r:id="rId6"/>
    <p:sldId id="705" r:id="rId7"/>
    <p:sldId id="706" r:id="rId8"/>
    <p:sldId id="780" r:id="rId9"/>
    <p:sldId id="777" r:id="rId10"/>
    <p:sldId id="778" r:id="rId11"/>
    <p:sldId id="779" r:id="rId12"/>
    <p:sldId id="750" r:id="rId13"/>
    <p:sldId id="756" r:id="rId14"/>
    <p:sldId id="757" r:id="rId15"/>
    <p:sldId id="759" r:id="rId16"/>
    <p:sldId id="775" r:id="rId17"/>
    <p:sldId id="760" r:id="rId18"/>
    <p:sldId id="761" r:id="rId19"/>
    <p:sldId id="762" r:id="rId20"/>
    <p:sldId id="764" r:id="rId21"/>
    <p:sldId id="765" r:id="rId22"/>
    <p:sldId id="766" r:id="rId23"/>
    <p:sldId id="767" r:id="rId24"/>
    <p:sldId id="768" r:id="rId25"/>
    <p:sldId id="769" r:id="rId26"/>
    <p:sldId id="774" r:id="rId27"/>
    <p:sldId id="776" r:id="rId28"/>
    <p:sldId id="781" r:id="rId29"/>
    <p:sldId id="782" r:id="rId30"/>
    <p:sldId id="783" r:id="rId31"/>
    <p:sldId id="784" r:id="rId32"/>
    <p:sldId id="758" r:id="rId33"/>
    <p:sldId id="745" r:id="rId34"/>
    <p:sldId id="785" r:id="rId35"/>
    <p:sldId id="649" r:id="rId3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A"/>
    <a:srgbClr val="FF0080"/>
    <a:srgbClr val="DAE4F2"/>
    <a:srgbClr val="8000FF"/>
    <a:srgbClr val="FFCC66"/>
    <a:srgbClr val="D0AD36"/>
    <a:srgbClr val="FFFF33"/>
    <a:srgbClr val="00FFFF"/>
    <a:srgbClr val="FFFF66"/>
    <a:srgbClr val="FFFF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26376" autoAdjust="0"/>
    <p:restoredTop sz="92644" autoAdjust="0"/>
  </p:normalViewPr>
  <p:slideViewPr>
    <p:cSldViewPr snapToObjects="1">
      <p:cViewPr>
        <p:scale>
          <a:sx n="75" d="100"/>
          <a:sy n="75" d="100"/>
        </p:scale>
        <p:origin x="-744" y="66"/>
      </p:cViewPr>
      <p:guideLst>
        <p:guide orient="horz" pos="2160"/>
        <p:guide pos="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10DBB-FA3E-BA4C-AFAB-ED4147FA32B1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FF5B2-048D-0344-B140-24CAAF7F04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33703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1EAA98-0FDA-CD43-AE85-312F9266063F}" type="datetime1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519AE34-0624-8F4B-9FB8-27D0EFDF76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28979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DC69FE-82EB-ED4A-895C-6DF3FE534FB7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84693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D9A76-C457-694D-9067-3B862B4C239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3563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D9A76-C457-694D-9067-3B862B4C239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356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1588"/>
            <a:ext cx="9339263" cy="12192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3000" dir="5400000" rotWithShape="0">
              <a:srgbClr val="000000">
                <a:alpha val="17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7369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9F4B6-8681-E04D-9255-0297A3D32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3C13E-E4C7-D24A-8B56-ECE664E03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2440E-5BFE-874C-9227-F4E328843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463FC-7912-AC48-B1D7-F0AD74BF4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177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38D69-7854-5743-8814-6FD6FB500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1F212-E36A-6C44-B33E-311474828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E3AE0-77FC-6A46-AAD7-7484B6419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E49AE-0C71-C547-B6A5-EC281CCE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C58E1-AD50-B54D-AB38-8CD397ACE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64161-BD14-6B44-8A5D-DA5F390B3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83E74-89E2-C64C-9005-6CEB91907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51038"/>
            <a:ext cx="82296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>
              <a:defRPr/>
            </a:pPr>
            <a:fld id="{6EC0E81C-C778-DC40-90D0-8BC73B3804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6000" b="1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0" indent="0" algn="l" defTabSz="457200" rtl="0" eaLnBrk="0" fontAlgn="base" hangingPunct="0">
        <a:spcBef>
          <a:spcPts val="2000"/>
        </a:spcBef>
        <a:spcAft>
          <a:spcPct val="0"/>
        </a:spcAft>
        <a:buNone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457200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Lucida Grande" charset="0"/>
        <a:buChar char="»"/>
        <a:defRPr sz="27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77724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bit.do/prege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0"/>
          <p:cNvSpPr>
            <a:spLocks noChangeArrowheads="1"/>
          </p:cNvSpPr>
          <p:nvPr/>
        </p:nvSpPr>
        <p:spPr bwMode="auto">
          <a:xfrm>
            <a:off x="624379" y="3571876"/>
            <a:ext cx="7943229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Da</a:t>
            </a:r>
            <a:r>
              <a:rPr 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 Yan (CUHK)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, James Cheng (CUHK), Kai Xing (HKUST), Yi Lu (CUHK), Wilfred Ng (HKUST), </a:t>
            </a:r>
            <a:r>
              <a:rPr lang="en-US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Yingyi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 Bu (UCI)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Subtitle 8"/>
          <p:cNvSpPr>
            <a:spLocks noGrp="1"/>
          </p:cNvSpPr>
          <p:nvPr>
            <p:ph type="subTitle" idx="1"/>
          </p:nvPr>
        </p:nvSpPr>
        <p:spPr>
          <a:xfrm>
            <a:off x="251113" y="2209800"/>
            <a:ext cx="8821481" cy="1339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3800" b="1" dirty="0" err="1" smtClean="0">
                <a:solidFill>
                  <a:srgbClr val="3366FF"/>
                </a:solidFill>
                <a:ea typeface="Corbel" charset="0"/>
                <a:cs typeface="Corbel" charset="0"/>
              </a:rPr>
              <a:t>Pregel</a:t>
            </a:r>
            <a:r>
              <a:rPr lang="en-US" sz="3800" b="1" dirty="0" smtClean="0">
                <a:solidFill>
                  <a:srgbClr val="3366FF"/>
                </a:solidFill>
                <a:ea typeface="Corbel" charset="0"/>
                <a:cs typeface="Corbel" charset="0"/>
              </a:rPr>
              <a:t> Algorithms for Graph Connectivity Problems with Performance Guarantees</a:t>
            </a:r>
            <a:endParaRPr lang="en-US" sz="3800" b="1" dirty="0">
              <a:solidFill>
                <a:srgbClr val="3366FF"/>
              </a:solidFill>
              <a:ea typeface="Corbel" charset="0"/>
              <a:cs typeface="Corbel" charset="0"/>
            </a:endParaRPr>
          </a:p>
        </p:txBody>
      </p:sp>
      <p:pic>
        <p:nvPicPr>
          <p:cNvPr id="2" name="Picture 2" descr="C:\Users\yanda\Desktop\pregel+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64" y="504811"/>
            <a:ext cx="1995344" cy="1209677"/>
          </a:xfrm>
          <a:prstGeom prst="rect">
            <a:avLst/>
          </a:prstGeom>
          <a:noFill/>
        </p:spPr>
      </p:pic>
      <p:pic>
        <p:nvPicPr>
          <p:cNvPr id="1026" name="Picture 2" descr="C:\Users\yanda\Desktop\546px-CUHK.sv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4744" y="5030386"/>
            <a:ext cx="2071702" cy="1639149"/>
          </a:xfrm>
          <a:prstGeom prst="rect">
            <a:avLst/>
          </a:prstGeom>
          <a:noFill/>
        </p:spPr>
      </p:pic>
      <p:pic>
        <p:nvPicPr>
          <p:cNvPr id="1028" name="Picture 4" descr="C:\Users\yanda\Desktop\390px-UST.svg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43702" y="4857760"/>
            <a:ext cx="1158317" cy="1782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Example: Connected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Hash-Min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10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143240" y="4100664"/>
            <a:ext cx="22818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183"/>
          <p:cNvGrpSpPr>
            <a:grpSpLocks/>
          </p:cNvGrpSpPr>
          <p:nvPr/>
        </p:nvGrpSpPr>
        <p:grpSpPr bwMode="auto">
          <a:xfrm>
            <a:off x="2714612" y="2509775"/>
            <a:ext cx="3179644" cy="3021835"/>
            <a:chOff x="161510" y="143635"/>
            <a:chExt cx="2700300" cy="2565285"/>
          </a:xfrm>
        </p:grpSpPr>
        <p:cxnSp>
          <p:nvCxnSpPr>
            <p:cNvPr id="55" name="直接连接符 54"/>
            <p:cNvCxnSpPr/>
            <p:nvPr/>
          </p:nvCxnSpPr>
          <p:spPr>
            <a:xfrm flipV="1">
              <a:off x="1512566" y="413379"/>
              <a:ext cx="0" cy="202579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340805" y="1448907"/>
              <a:ext cx="2385176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6"/>
            <p:cNvSpPr/>
            <p:nvPr/>
          </p:nvSpPr>
          <p:spPr>
            <a:xfrm>
              <a:off x="1331459" y="1267870"/>
              <a:ext cx="360402" cy="360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331459" y="683123"/>
              <a:ext cx="360402" cy="360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1331459" y="1809170"/>
              <a:ext cx="360402" cy="360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1331459" y="143635"/>
              <a:ext cx="360402" cy="360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1331459" y="2348658"/>
              <a:ext cx="360402" cy="360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746484" y="1267870"/>
              <a:ext cx="360403" cy="360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1916433" y="1267870"/>
              <a:ext cx="360403" cy="360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161510" y="1267870"/>
              <a:ext cx="360402" cy="360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2501408" y="1267870"/>
              <a:ext cx="360402" cy="360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4552876" y="4100664"/>
            <a:ext cx="22818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243826" y="4100664"/>
            <a:ext cx="226051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913320" y="4100664"/>
            <a:ext cx="230316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843749" y="4100664"/>
            <a:ext cx="228185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552876" y="4706310"/>
            <a:ext cx="22818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552876" y="5320487"/>
            <a:ext cx="22818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52876" y="3373461"/>
            <a:ext cx="22818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552876" y="2684645"/>
            <a:ext cx="22818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533071" y="5894685"/>
            <a:ext cx="1757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latin typeface="+mn-lt"/>
              </a:rPr>
              <a:t>Superstep</a:t>
            </a:r>
            <a:r>
              <a:rPr lang="en-US" altLang="zh-CN" b="1" dirty="0" smtClean="0">
                <a:latin typeface="+mn-lt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AutoShape 11"/>
          <p:cNvSpPr>
            <a:spLocks noChangeArrowheads="1"/>
          </p:cNvSpPr>
          <p:nvPr/>
        </p:nvSpPr>
        <p:spPr bwMode="auto">
          <a:xfrm>
            <a:off x="4841880" y="3140076"/>
            <a:ext cx="4230714" cy="431800"/>
          </a:xfrm>
          <a:prstGeom prst="wedgeRoundRectCallout">
            <a:avLst>
              <a:gd name="adj1" fmla="val -30649"/>
              <a:gd name="adj2" fmla="val 92260"/>
              <a:gd name="adj3" fmla="val 16667"/>
            </a:avLst>
          </a:prstGeom>
          <a:solidFill>
            <a:srgbClr val="0070C0">
              <a:alpha val="7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There are still pending messages</a:t>
            </a:r>
            <a:endParaRPr lang="en-US" altLang="zh-CN" sz="2000" b="1" i="1" u="sng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Example: Connected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Hash-Min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11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143240" y="4100664"/>
            <a:ext cx="22818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183"/>
          <p:cNvGrpSpPr>
            <a:grpSpLocks/>
          </p:cNvGrpSpPr>
          <p:nvPr/>
        </p:nvGrpSpPr>
        <p:grpSpPr bwMode="auto">
          <a:xfrm>
            <a:off x="2714612" y="2509775"/>
            <a:ext cx="3179644" cy="3021835"/>
            <a:chOff x="161510" y="143635"/>
            <a:chExt cx="2700300" cy="2565285"/>
          </a:xfrm>
        </p:grpSpPr>
        <p:cxnSp>
          <p:nvCxnSpPr>
            <p:cNvPr id="76" name="直接连接符 75"/>
            <p:cNvCxnSpPr/>
            <p:nvPr/>
          </p:nvCxnSpPr>
          <p:spPr>
            <a:xfrm flipV="1">
              <a:off x="1512566" y="413379"/>
              <a:ext cx="0" cy="202579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340805" y="1448907"/>
              <a:ext cx="2385176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椭圆 77"/>
            <p:cNvSpPr/>
            <p:nvPr/>
          </p:nvSpPr>
          <p:spPr>
            <a:xfrm>
              <a:off x="1331459" y="1267870"/>
              <a:ext cx="360402" cy="360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1331459" y="683123"/>
              <a:ext cx="360402" cy="360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1331459" y="1809170"/>
              <a:ext cx="360402" cy="360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1331459" y="143635"/>
              <a:ext cx="360402" cy="360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331459" y="2348658"/>
              <a:ext cx="360402" cy="360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746484" y="1267870"/>
              <a:ext cx="360403" cy="360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1916433" y="1267870"/>
              <a:ext cx="360403" cy="360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161510" y="1267870"/>
              <a:ext cx="360402" cy="360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501408" y="1267870"/>
              <a:ext cx="360402" cy="360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7" name="矩形 86"/>
          <p:cNvSpPr/>
          <p:nvPr/>
        </p:nvSpPr>
        <p:spPr>
          <a:xfrm>
            <a:off x="4552876" y="4100664"/>
            <a:ext cx="22818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243826" y="4100664"/>
            <a:ext cx="226051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913320" y="4100664"/>
            <a:ext cx="230316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843749" y="4100664"/>
            <a:ext cx="228185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4552876" y="4706310"/>
            <a:ext cx="22818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552876" y="5320487"/>
            <a:ext cx="22818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552876" y="3373461"/>
            <a:ext cx="22818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552876" y="2684645"/>
            <a:ext cx="22818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533071" y="5894685"/>
            <a:ext cx="1757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latin typeface="+mn-lt"/>
              </a:rPr>
              <a:t>Superstep</a:t>
            </a:r>
            <a:r>
              <a:rPr lang="en-US" altLang="zh-CN" b="1" dirty="0" smtClean="0">
                <a:latin typeface="+mn-lt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AutoShape 11"/>
          <p:cNvSpPr>
            <a:spLocks noChangeArrowheads="1"/>
          </p:cNvSpPr>
          <p:nvPr/>
        </p:nvSpPr>
        <p:spPr bwMode="auto">
          <a:xfrm>
            <a:off x="5000628" y="4786322"/>
            <a:ext cx="4016400" cy="431800"/>
          </a:xfrm>
          <a:prstGeom prst="wedgeRoundRectCallout">
            <a:avLst>
              <a:gd name="adj1" fmla="val -32891"/>
              <a:gd name="adj2" fmla="val -156480"/>
              <a:gd name="adj3" fmla="val 16667"/>
            </a:avLst>
          </a:prstGeom>
          <a:solidFill>
            <a:srgbClr val="0070C0">
              <a:alpha val="7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No pending message, terminate</a:t>
            </a:r>
            <a:endParaRPr lang="en-US" altLang="zh-CN" sz="2000" b="1" i="1" u="sng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5635" y="2669451"/>
            <a:ext cx="8305800" cy="616673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Pregel</a:t>
            </a:r>
            <a:r>
              <a:rPr lang="en-US" altLang="zh-CN" dirty="0" smtClean="0"/>
              <a:t> Review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  Cost Model: PPA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  Graph Connectivity PPAs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 Conclusion</a:t>
            </a:r>
            <a:endParaRPr 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12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148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Cost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Practical </a:t>
            </a:r>
            <a:r>
              <a:rPr lang="en-US" dirty="0" err="1" smtClean="0"/>
              <a:t>Pregel</a:t>
            </a:r>
            <a:r>
              <a:rPr lang="en-US" dirty="0" smtClean="0"/>
              <a:t> Algorithm (PPA)</a:t>
            </a:r>
          </a:p>
          <a:p>
            <a:pPr lvl="1"/>
            <a:r>
              <a:rPr lang="en-US" altLang="zh-CN" b="1" dirty="0" smtClean="0"/>
              <a:t>Linear</a:t>
            </a:r>
            <a:r>
              <a:rPr lang="en-US" altLang="zh-CN" dirty="0" smtClean="0"/>
              <a:t> cost per </a:t>
            </a:r>
            <a:r>
              <a:rPr lang="en-US" altLang="zh-CN" dirty="0" err="1" smtClean="0"/>
              <a:t>superstep</a:t>
            </a:r>
            <a:endParaRPr lang="en-US" altLang="zh-CN" dirty="0" smtClean="0"/>
          </a:p>
          <a:p>
            <a:pPr lvl="2" eaLnBrk="1" hangingPunct="1"/>
            <a:r>
              <a:rPr lang="en-US" altLang="zh-CN" i="1" dirty="0" smtClean="0">
                <a:solidFill>
                  <a:srgbClr val="0070C0"/>
                </a:solidFill>
              </a:rPr>
              <a:t>O</a:t>
            </a:r>
            <a:r>
              <a:rPr lang="en-US" altLang="zh-CN" dirty="0" smtClean="0">
                <a:solidFill>
                  <a:srgbClr val="0070C0"/>
                </a:solidFill>
              </a:rPr>
              <a:t>(|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| + |</a:t>
            </a:r>
            <a:r>
              <a:rPr lang="en-US" altLang="zh-CN" i="1" dirty="0" smtClean="0">
                <a:solidFill>
                  <a:srgbClr val="0070C0"/>
                </a:solidFill>
              </a:rPr>
              <a:t>E</a:t>
            </a:r>
            <a:r>
              <a:rPr lang="en-US" altLang="zh-CN" dirty="0" smtClean="0">
                <a:solidFill>
                  <a:srgbClr val="0070C0"/>
                </a:solidFill>
              </a:rPr>
              <a:t>|) </a:t>
            </a:r>
            <a:r>
              <a:rPr lang="en-US" altLang="zh-CN" dirty="0" smtClean="0"/>
              <a:t>message number</a:t>
            </a:r>
          </a:p>
          <a:p>
            <a:pPr lvl="2" eaLnBrk="1" hangingPunct="1"/>
            <a:r>
              <a:rPr lang="en-US" altLang="zh-CN" i="1" dirty="0" smtClean="0">
                <a:solidFill>
                  <a:srgbClr val="0070C0"/>
                </a:solidFill>
              </a:rPr>
              <a:t>O</a:t>
            </a:r>
            <a:r>
              <a:rPr lang="en-US" altLang="zh-CN" dirty="0" smtClean="0">
                <a:solidFill>
                  <a:srgbClr val="0070C0"/>
                </a:solidFill>
              </a:rPr>
              <a:t>(|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| + |</a:t>
            </a:r>
            <a:r>
              <a:rPr lang="en-US" altLang="zh-CN" i="1" dirty="0" smtClean="0">
                <a:solidFill>
                  <a:srgbClr val="0070C0"/>
                </a:solidFill>
              </a:rPr>
              <a:t>E</a:t>
            </a:r>
            <a:r>
              <a:rPr lang="en-US" altLang="zh-CN" dirty="0" smtClean="0">
                <a:solidFill>
                  <a:srgbClr val="0070C0"/>
                </a:solidFill>
              </a:rPr>
              <a:t>|) </a:t>
            </a:r>
            <a:r>
              <a:rPr lang="en-US" altLang="zh-CN" dirty="0" smtClean="0"/>
              <a:t>computation time</a:t>
            </a:r>
          </a:p>
          <a:p>
            <a:pPr lvl="2" eaLnBrk="1" hangingPunct="1"/>
            <a:r>
              <a:rPr lang="en-US" altLang="zh-CN" i="1" dirty="0" smtClean="0">
                <a:solidFill>
                  <a:srgbClr val="0070C0"/>
                </a:solidFill>
              </a:rPr>
              <a:t>O</a:t>
            </a:r>
            <a:r>
              <a:rPr lang="en-US" altLang="zh-CN" dirty="0" smtClean="0">
                <a:solidFill>
                  <a:srgbClr val="0070C0"/>
                </a:solidFill>
              </a:rPr>
              <a:t>(|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| + |</a:t>
            </a:r>
            <a:r>
              <a:rPr lang="en-US" altLang="zh-CN" i="1" dirty="0" smtClean="0">
                <a:solidFill>
                  <a:srgbClr val="0070C0"/>
                </a:solidFill>
              </a:rPr>
              <a:t>E</a:t>
            </a:r>
            <a:r>
              <a:rPr lang="en-US" altLang="zh-CN" dirty="0" smtClean="0">
                <a:solidFill>
                  <a:srgbClr val="0070C0"/>
                </a:solidFill>
              </a:rPr>
              <a:t>|) </a:t>
            </a:r>
            <a:r>
              <a:rPr lang="en-US" altLang="zh-CN" dirty="0" smtClean="0"/>
              <a:t>RAM space</a:t>
            </a:r>
          </a:p>
          <a:p>
            <a:pPr lvl="1"/>
            <a:r>
              <a:rPr lang="en-US" altLang="zh-CN" b="1" dirty="0" smtClean="0"/>
              <a:t>Logarithm</a:t>
            </a:r>
            <a:r>
              <a:rPr lang="en-US" altLang="zh-CN" dirty="0" smtClean="0"/>
              <a:t> number of </a:t>
            </a:r>
            <a:r>
              <a:rPr lang="en-US" altLang="zh-CN" dirty="0" err="1" smtClean="0"/>
              <a:t>supersteps</a:t>
            </a:r>
            <a:endParaRPr lang="en-US" altLang="zh-CN" dirty="0" smtClean="0"/>
          </a:p>
          <a:p>
            <a:pPr lvl="2"/>
            <a:r>
              <a:rPr lang="en-US" altLang="zh-CN" i="1" dirty="0" smtClean="0">
                <a:solidFill>
                  <a:srgbClr val="0070C0"/>
                </a:solidFill>
              </a:rPr>
              <a:t>O</a:t>
            </a:r>
            <a:r>
              <a:rPr lang="en-US" altLang="zh-CN" dirty="0" smtClean="0">
                <a:solidFill>
                  <a:srgbClr val="0070C0"/>
                </a:solidFill>
              </a:rPr>
              <a:t>(log |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|) </a:t>
            </a:r>
            <a:r>
              <a:rPr lang="en-US" altLang="zh-CN" dirty="0" err="1" smtClean="0"/>
              <a:t>supersteps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13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3460750" y="5264150"/>
            <a:ext cx="2800350" cy="431800"/>
          </a:xfrm>
          <a:prstGeom prst="wedgeRoundRectCallout">
            <a:avLst>
              <a:gd name="adj1" fmla="val -38844"/>
              <a:gd name="adj2" fmla="val -99338"/>
              <a:gd name="adj3" fmla="val 16667"/>
            </a:avLst>
          </a:prstGeom>
          <a:solidFill>
            <a:srgbClr val="0070C0">
              <a:alpha val="7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i="1" dirty="0" smtClean="0">
                <a:solidFill>
                  <a:schemeClr val="bg1"/>
                </a:solidFill>
              </a:rPr>
              <a:t>O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log|</a:t>
            </a:r>
            <a:r>
              <a:rPr lang="en-US" altLang="zh-CN" sz="2000" b="1" i="1" dirty="0" err="1" smtClean="0">
                <a:solidFill>
                  <a:schemeClr val="bg1"/>
                </a:solidFill>
              </a:rPr>
              <a:t>V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|) = </a:t>
            </a:r>
            <a:r>
              <a:rPr lang="en-US" altLang="zh-CN" sz="2000" b="1" i="1" dirty="0" smtClean="0">
                <a:solidFill>
                  <a:schemeClr val="bg1"/>
                </a:solidFill>
              </a:rPr>
              <a:t>O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log|</a:t>
            </a:r>
            <a:r>
              <a:rPr lang="en-US" altLang="zh-CN" sz="2000" b="1" i="1" dirty="0" err="1" smtClean="0">
                <a:solidFill>
                  <a:schemeClr val="bg1"/>
                </a:solidFill>
              </a:rPr>
              <a:t>E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|)</a:t>
            </a:r>
            <a:endParaRPr lang="en-US" altLang="zh-CN" sz="2000" b="1" i="1" u="sng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3727450" y="1295399"/>
            <a:ext cx="4489450" cy="445655"/>
          </a:xfrm>
          <a:prstGeom prst="wedgeRoundRectCallout">
            <a:avLst>
              <a:gd name="adj1" fmla="val -35764"/>
              <a:gd name="adj2" fmla="val 84289"/>
              <a:gd name="adj3" fmla="val 16667"/>
            </a:avLst>
          </a:prstGeom>
          <a:solidFill>
            <a:srgbClr val="0070C0">
              <a:alpha val="7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Requirement on the whole graph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3727450" y="1295400"/>
            <a:ext cx="4489450" cy="444499"/>
          </a:xfrm>
          <a:prstGeom prst="wedgeRoundRectCallout">
            <a:avLst>
              <a:gd name="adj1" fmla="val -35764"/>
              <a:gd name="adj2" fmla="val 84289"/>
              <a:gd name="adj3" fmla="val 16667"/>
            </a:avLst>
          </a:prstGeom>
          <a:solidFill>
            <a:srgbClr val="0070C0">
              <a:alpha val="7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How about load balancing?</a:t>
            </a:r>
          </a:p>
        </p:txBody>
      </p:sp>
    </p:spTree>
    <p:extLst>
      <p:ext uri="{BB962C8B-B14F-4D97-AF65-F5344CB8AC3E}">
        <p14:creationId xmlns="" xmlns:p14="http://schemas.microsoft.com/office/powerpoint/2010/main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Cost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Balanced Practical </a:t>
            </a:r>
            <a:r>
              <a:rPr lang="en-US" dirty="0" err="1" smtClean="0"/>
              <a:t>Pregel</a:t>
            </a:r>
            <a:r>
              <a:rPr lang="en-US" dirty="0" smtClean="0"/>
              <a:t> Algorithm (BPPA)</a:t>
            </a:r>
          </a:p>
          <a:p>
            <a:pPr lvl="1"/>
            <a:r>
              <a:rPr lang="en-US" altLang="zh-CN" b="1" i="1" dirty="0" smtClean="0"/>
              <a:t>d</a:t>
            </a:r>
            <a:r>
              <a:rPr lang="en-US" altLang="zh-CN" b="1" i="1" baseline="-25000" dirty="0" smtClean="0"/>
              <a:t>in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v</a:t>
            </a:r>
            <a:r>
              <a:rPr lang="en-US" altLang="zh-CN" b="1" dirty="0" smtClean="0"/>
              <a:t>): </a:t>
            </a:r>
            <a:r>
              <a:rPr lang="en-US" altLang="zh-CN" dirty="0" smtClean="0"/>
              <a:t>in-degree of </a:t>
            </a:r>
            <a:r>
              <a:rPr lang="en-US" altLang="zh-CN" i="1" dirty="0" smtClean="0"/>
              <a:t>v</a:t>
            </a:r>
          </a:p>
          <a:p>
            <a:pPr lvl="1"/>
            <a:r>
              <a:rPr lang="en-US" altLang="zh-CN" b="1" i="1" dirty="0" err="1" smtClean="0"/>
              <a:t>d</a:t>
            </a:r>
            <a:r>
              <a:rPr lang="en-US" altLang="zh-CN" b="1" i="1" baseline="-25000" dirty="0" err="1" smtClean="0"/>
              <a:t>out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v</a:t>
            </a:r>
            <a:r>
              <a:rPr lang="en-US" altLang="zh-CN" b="1" dirty="0" smtClean="0"/>
              <a:t>): </a:t>
            </a:r>
            <a:r>
              <a:rPr lang="en-US" altLang="zh-CN" dirty="0" smtClean="0"/>
              <a:t>out-degree of </a:t>
            </a:r>
            <a:r>
              <a:rPr lang="en-US" altLang="zh-CN" i="1" dirty="0" smtClean="0"/>
              <a:t>v</a:t>
            </a:r>
          </a:p>
          <a:p>
            <a:pPr lvl="1"/>
            <a:r>
              <a:rPr lang="en-US" altLang="zh-CN" b="1" dirty="0" smtClean="0"/>
              <a:t>Linear</a:t>
            </a:r>
            <a:r>
              <a:rPr lang="en-US" altLang="zh-CN" dirty="0" smtClean="0"/>
              <a:t> cost per </a:t>
            </a:r>
            <a:r>
              <a:rPr lang="en-US" altLang="zh-CN" dirty="0" err="1" smtClean="0"/>
              <a:t>superstep</a:t>
            </a:r>
            <a:endParaRPr lang="en-US" altLang="zh-CN" dirty="0" smtClean="0"/>
          </a:p>
          <a:p>
            <a:pPr lvl="2" eaLnBrk="1" hangingPunct="1"/>
            <a:r>
              <a:rPr lang="en-US" altLang="zh-CN" i="1" dirty="0" smtClean="0"/>
              <a:t> </a:t>
            </a:r>
            <a:r>
              <a:rPr lang="en-US" altLang="zh-CN" i="1" dirty="0" smtClean="0">
                <a:solidFill>
                  <a:srgbClr val="0070C0"/>
                </a:solidFill>
              </a:rPr>
              <a:t>O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d</a:t>
            </a:r>
            <a:r>
              <a:rPr lang="en-US" altLang="zh-CN" i="1" baseline="-25000" dirty="0" smtClean="0">
                <a:solidFill>
                  <a:srgbClr val="0070C0"/>
                </a:solidFill>
              </a:rPr>
              <a:t>in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 +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d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out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))</a:t>
            </a:r>
            <a:r>
              <a:rPr lang="en-US" altLang="zh-CN" dirty="0" smtClean="0"/>
              <a:t> message number</a:t>
            </a:r>
          </a:p>
          <a:p>
            <a:pPr lvl="2" eaLnBrk="1" hangingPunct="1"/>
            <a:r>
              <a:rPr lang="en-US" altLang="zh-CN" i="1" dirty="0" smtClean="0"/>
              <a:t> </a:t>
            </a:r>
            <a:r>
              <a:rPr lang="en-US" altLang="zh-CN" i="1" dirty="0" smtClean="0">
                <a:solidFill>
                  <a:srgbClr val="0070C0"/>
                </a:solidFill>
              </a:rPr>
              <a:t>O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d</a:t>
            </a:r>
            <a:r>
              <a:rPr lang="en-US" altLang="zh-CN" i="1" baseline="-25000" dirty="0" smtClean="0">
                <a:solidFill>
                  <a:srgbClr val="0070C0"/>
                </a:solidFill>
              </a:rPr>
              <a:t>in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 +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d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out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))</a:t>
            </a:r>
            <a:r>
              <a:rPr lang="en-US" altLang="zh-CN" dirty="0" smtClean="0"/>
              <a:t> computation time</a:t>
            </a:r>
          </a:p>
          <a:p>
            <a:pPr lvl="2" eaLnBrk="1" hangingPunct="1"/>
            <a:r>
              <a:rPr lang="en-US" altLang="zh-CN" i="1" dirty="0" smtClean="0"/>
              <a:t> </a:t>
            </a:r>
            <a:r>
              <a:rPr lang="en-US" altLang="zh-CN" i="1" dirty="0" smtClean="0">
                <a:solidFill>
                  <a:srgbClr val="0070C0"/>
                </a:solidFill>
              </a:rPr>
              <a:t>O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d</a:t>
            </a:r>
            <a:r>
              <a:rPr lang="en-US" altLang="zh-CN" i="1" baseline="-25000" dirty="0" smtClean="0">
                <a:solidFill>
                  <a:srgbClr val="0070C0"/>
                </a:solidFill>
              </a:rPr>
              <a:t>in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 +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d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out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))</a:t>
            </a:r>
            <a:r>
              <a:rPr lang="en-US" altLang="zh-CN" dirty="0" smtClean="0"/>
              <a:t> RAM space</a:t>
            </a:r>
          </a:p>
          <a:p>
            <a:pPr lvl="1"/>
            <a:r>
              <a:rPr lang="en-US" altLang="zh-CN" b="1" dirty="0" smtClean="0"/>
              <a:t>Logarithm</a:t>
            </a:r>
            <a:r>
              <a:rPr lang="en-US" altLang="zh-CN" dirty="0" smtClean="0"/>
              <a:t> number of </a:t>
            </a:r>
            <a:r>
              <a:rPr lang="en-US" altLang="zh-CN" dirty="0" err="1" smtClean="0"/>
              <a:t>supersteps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14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4416424" y="2940050"/>
            <a:ext cx="4645026" cy="431800"/>
          </a:xfrm>
          <a:prstGeom prst="wedgeRoundRectCallout">
            <a:avLst>
              <a:gd name="adj1" fmla="val -32595"/>
              <a:gd name="adj2" fmla="val 146040"/>
              <a:gd name="adj3" fmla="val 16667"/>
            </a:avLst>
          </a:prstGeom>
          <a:solidFill>
            <a:srgbClr val="0070C0">
              <a:alpha val="7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</a:rPr>
              <a:t>e.g., one 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msg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along each out-edge</a:t>
            </a:r>
            <a:endParaRPr lang="en-US" altLang="zh-CN" sz="2000" b="1" u="sng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4438650" y="5181600"/>
            <a:ext cx="4645026" cy="431800"/>
          </a:xfrm>
          <a:prstGeom prst="wedgeRoundRectCallout">
            <a:avLst>
              <a:gd name="adj1" fmla="val -37282"/>
              <a:gd name="adj2" fmla="val -173288"/>
              <a:gd name="adj3" fmla="val 16667"/>
            </a:avLst>
          </a:prstGeom>
          <a:solidFill>
            <a:srgbClr val="0070C0">
              <a:alpha val="7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</a:rPr>
              <a:t>e.g., incoming 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msg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&amp; out-edges</a:t>
            </a:r>
            <a:endParaRPr lang="en-US" altLang="zh-CN" sz="2000" b="1" u="sng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5635" y="3434627"/>
            <a:ext cx="8305800" cy="616673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Pregel</a:t>
            </a:r>
            <a:r>
              <a:rPr lang="en-US" altLang="zh-CN" dirty="0" smtClean="0"/>
              <a:t> Review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  Cost Model: PPA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  Graph Connectivity PPAs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 Conclusion</a:t>
            </a:r>
            <a:endParaRPr 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15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148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6900"/>
            <a:ext cx="8229600" cy="1143000"/>
          </a:xfrm>
        </p:spPr>
        <p:txBody>
          <a:bodyPr/>
          <a:lstStyle/>
          <a:p>
            <a:r>
              <a:rPr lang="en-US" sz="3600" dirty="0" smtClean="0"/>
              <a:t>Roadmap of Our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2100"/>
            <a:ext cx="8229600" cy="4221162"/>
          </a:xfrm>
        </p:spPr>
        <p:txBody>
          <a:bodyPr/>
          <a:lstStyle/>
          <a:p>
            <a:r>
              <a:rPr lang="en-US" dirty="0" smtClean="0"/>
              <a:t> Using PPAs as building blocks for guaranteed efficient distributed computing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altLang="zh-CN" dirty="0" smtClean="0"/>
              <a:t>Connected components (CCs)</a:t>
            </a:r>
          </a:p>
          <a:p>
            <a:pPr lvl="1"/>
            <a:r>
              <a:rPr lang="en-US" altLang="zh-CN" dirty="0" smtClean="0"/>
              <a:t>Bi-connected components (BCCs)</a:t>
            </a:r>
          </a:p>
          <a:p>
            <a:pPr lvl="2"/>
            <a:r>
              <a:rPr lang="en-US" altLang="zh-CN" dirty="0" smtClean="0"/>
              <a:t>List ranking, CCs, Spanning tree, Euler tour, …</a:t>
            </a:r>
          </a:p>
          <a:p>
            <a:pPr lvl="1"/>
            <a:r>
              <a:rPr lang="en-US" altLang="zh-CN" dirty="0" smtClean="0"/>
              <a:t>Strongly connected components (SCCs)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16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7074" y="2584450"/>
            <a:ext cx="4556125" cy="444500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38251" y="3429000"/>
            <a:ext cx="1644650" cy="444500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60650" y="4540250"/>
            <a:ext cx="755649" cy="4889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CC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2600" y="4540250"/>
            <a:ext cx="1866899" cy="4889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List Ranking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27750" y="4540250"/>
            <a:ext cx="1511299" cy="4889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Euler Tour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27450" y="4540250"/>
            <a:ext cx="2178050" cy="4889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Spanning tree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727949" y="4495800"/>
            <a:ext cx="885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4F81BA"/>
                </a:solidFill>
              </a:rPr>
              <a:t>… …</a:t>
            </a:r>
            <a:endParaRPr lang="zh-CN" altLang="en-US" b="1" dirty="0">
              <a:solidFill>
                <a:srgbClr val="4F81BA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4800" y="4362450"/>
            <a:ext cx="8382000" cy="1111250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83050" y="5029200"/>
            <a:ext cx="9819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4F81BA"/>
                </a:solidFill>
              </a:rPr>
              <a:t>BCC</a:t>
            </a:r>
            <a:endParaRPr lang="zh-CN" altLang="en-US" b="1" dirty="0">
              <a:solidFill>
                <a:srgbClr val="4F81BA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04801" y="5610225"/>
            <a:ext cx="7823200" cy="1125240"/>
            <a:chOff x="304801" y="5610225"/>
            <a:chExt cx="7823200" cy="1125240"/>
          </a:xfrm>
        </p:grpSpPr>
        <p:sp>
          <p:nvSpPr>
            <p:cNvPr id="15" name="矩形 14"/>
            <p:cNvSpPr/>
            <p:nvPr/>
          </p:nvSpPr>
          <p:spPr>
            <a:xfrm>
              <a:off x="482600" y="5784850"/>
              <a:ext cx="3600450" cy="48895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</a:rPr>
                <a:t>Dangling Vertex Removal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305300" y="5784850"/>
              <a:ext cx="2692399" cy="48895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</a:rPr>
                <a:t>Label Propagation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109471" y="5695950"/>
              <a:ext cx="8851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4F81BA"/>
                  </a:solidFill>
                </a:rPr>
                <a:t>… …</a:t>
              </a:r>
              <a:endParaRPr lang="zh-CN" altLang="en-US" b="1" dirty="0">
                <a:solidFill>
                  <a:srgbClr val="4F81BA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04801" y="5610225"/>
              <a:ext cx="7823200" cy="1111250"/>
            </a:xfrm>
            <a:prstGeom prst="rect">
              <a:avLst/>
            </a:prstGeom>
            <a:noFill/>
            <a:ln>
              <a:solidFill>
                <a:srgbClr val="0070C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814349" y="6273800"/>
              <a:ext cx="98190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4F81BA"/>
                  </a:solidFill>
                </a:rPr>
                <a:t>SCC</a:t>
              </a:r>
              <a:endParaRPr lang="zh-CN" altLang="en-US" b="1" dirty="0">
                <a:solidFill>
                  <a:srgbClr val="4F81BA"/>
                </a:solidFill>
              </a:endParaRPr>
            </a:p>
          </p:txBody>
        </p:sp>
      </p:grpSp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1138236" y="5268615"/>
            <a:ext cx="4556125" cy="444499"/>
          </a:xfrm>
          <a:prstGeom prst="wedgeRoundRectCallout">
            <a:avLst>
              <a:gd name="adj1" fmla="val -13452"/>
              <a:gd name="adj2" fmla="val -95711"/>
              <a:gd name="adj3" fmla="val 16667"/>
            </a:avLst>
          </a:prstGeom>
          <a:solidFill>
            <a:srgbClr val="0070C0">
              <a:alpha val="7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We use rectangle to represent a PPA</a:t>
            </a:r>
          </a:p>
        </p:txBody>
      </p:sp>
    </p:spTree>
    <p:extLst>
      <p:ext uri="{BB962C8B-B14F-4D97-AF65-F5344CB8AC3E}">
        <p14:creationId xmlns="" xmlns:p14="http://schemas.microsoft.com/office/powerpoint/2010/main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/>
      <p:bldP spid="20" grpId="0" animBg="1"/>
      <p:bldP spid="2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5635" y="3962400"/>
            <a:ext cx="8305800" cy="400050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Pregel</a:t>
            </a:r>
            <a:r>
              <a:rPr lang="en-US" altLang="zh-CN" dirty="0" smtClean="0"/>
              <a:t> Review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  Cost Model: PPA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  Graph Connectivity PPAs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CN" dirty="0" smtClean="0"/>
              <a:t> Connected Component (CC)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CN" dirty="0" smtClean="0"/>
              <a:t> List Ranking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 Conclusion</a:t>
            </a:r>
            <a:endParaRPr 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17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148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Algorithms for Computing CCs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S-V: </a:t>
            </a:r>
            <a:r>
              <a:rPr lang="en-US" altLang="zh-CN" i="1" dirty="0" smtClean="0">
                <a:solidFill>
                  <a:srgbClr val="0070C0"/>
                </a:solidFill>
              </a:rPr>
              <a:t>O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log </a:t>
            </a:r>
            <a:r>
              <a:rPr lang="en-US" altLang="zh-CN" dirty="0" smtClean="0">
                <a:solidFill>
                  <a:srgbClr val="0070C0"/>
                </a:solidFill>
              </a:rPr>
              <a:t>|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|) </a:t>
            </a:r>
            <a:r>
              <a:rPr lang="en-US" altLang="zh-CN" dirty="0" err="1" smtClean="0"/>
              <a:t>supersteps</a:t>
            </a:r>
            <a:endParaRPr lang="en-US" dirty="0" smtClean="0"/>
          </a:p>
          <a:p>
            <a:pPr lvl="1"/>
            <a:r>
              <a:rPr lang="en-US" altLang="zh-CN" dirty="0" smtClean="0"/>
              <a:t> Adapted from </a:t>
            </a:r>
            <a:r>
              <a:rPr lang="en-US" altLang="zh-CN" dirty="0" err="1" smtClean="0">
                <a:solidFill>
                  <a:srgbClr val="0070C0"/>
                </a:solidFill>
              </a:rPr>
              <a:t>Shiloach-Vishkin’s</a:t>
            </a:r>
            <a:r>
              <a:rPr lang="en-US" altLang="zh-CN" dirty="0" smtClean="0">
                <a:solidFill>
                  <a:srgbClr val="0070C0"/>
                </a:solidFill>
              </a:rPr>
              <a:t> PRAM algorithm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Pointer jumping</a:t>
            </a:r>
            <a:r>
              <a:rPr lang="en-US" altLang="zh-CN" dirty="0" smtClean="0"/>
              <a:t>, or </a:t>
            </a:r>
            <a:r>
              <a:rPr lang="en-US" altLang="zh-CN" dirty="0" smtClean="0">
                <a:solidFill>
                  <a:srgbClr val="0070C0"/>
                </a:solidFill>
              </a:rPr>
              <a:t>doubling</a:t>
            </a:r>
          </a:p>
          <a:p>
            <a:pPr lvl="1"/>
            <a:r>
              <a:rPr lang="en-US" altLang="zh-CN" dirty="0" smtClean="0"/>
              <a:t> Each vertex </a:t>
            </a:r>
            <a:r>
              <a:rPr lang="en-US" altLang="zh-CN" i="1" dirty="0" smtClean="0">
                <a:solidFill>
                  <a:srgbClr val="0070C0"/>
                </a:solidFill>
              </a:rPr>
              <a:t>u</a:t>
            </a:r>
            <a:r>
              <a:rPr lang="en-US" altLang="zh-CN" dirty="0" smtClean="0"/>
              <a:t> maintains a pointer </a:t>
            </a:r>
            <a:r>
              <a:rPr lang="en-US" altLang="zh-CN" i="1" dirty="0" smtClean="0">
                <a:solidFill>
                  <a:srgbClr val="0070C0"/>
                </a:solidFill>
              </a:rPr>
              <a:t>D</a:t>
            </a:r>
            <a:r>
              <a:rPr lang="en-US" altLang="zh-CN" dirty="0" smtClean="0">
                <a:solidFill>
                  <a:srgbClr val="0070C0"/>
                </a:solidFill>
              </a:rPr>
              <a:t>[</a:t>
            </a:r>
            <a:r>
              <a:rPr lang="en-US" altLang="zh-CN" i="1" dirty="0" smtClean="0">
                <a:solidFill>
                  <a:srgbClr val="0070C0"/>
                </a:solidFill>
              </a:rPr>
              <a:t>u</a:t>
            </a:r>
            <a:r>
              <a:rPr lang="en-US" altLang="zh-CN" dirty="0" smtClean="0">
                <a:solidFill>
                  <a:srgbClr val="0070C0"/>
                </a:solidFill>
              </a:rPr>
              <a:t>]</a:t>
            </a:r>
          </a:p>
          <a:p>
            <a:pPr lvl="2"/>
            <a:r>
              <a:rPr lang="en-US" altLang="zh-CN" dirty="0" smtClean="0"/>
              <a:t>Vertices are organized by a </a:t>
            </a:r>
            <a:r>
              <a:rPr lang="en-US" altLang="zh-CN" dirty="0" smtClean="0">
                <a:solidFill>
                  <a:srgbClr val="0070C0"/>
                </a:solidFill>
              </a:rPr>
              <a:t>pseudo-forest</a:t>
            </a:r>
            <a:r>
              <a:rPr lang="en-US" altLang="zh-CN" dirty="0" smtClean="0"/>
              <a:t>, </a:t>
            </a:r>
            <a:r>
              <a:rPr lang="en-US" altLang="zh-CN" i="1" dirty="0" smtClean="0">
                <a:solidFill>
                  <a:srgbClr val="0070C0"/>
                </a:solidFill>
              </a:rPr>
              <a:t>D</a:t>
            </a:r>
            <a:r>
              <a:rPr lang="en-US" altLang="zh-CN" dirty="0" smtClean="0">
                <a:solidFill>
                  <a:srgbClr val="0070C0"/>
                </a:solidFill>
              </a:rPr>
              <a:t>[</a:t>
            </a:r>
            <a:r>
              <a:rPr lang="en-US" altLang="zh-CN" i="1" dirty="0" smtClean="0">
                <a:solidFill>
                  <a:srgbClr val="0070C0"/>
                </a:solidFill>
              </a:rPr>
              <a:t>u</a:t>
            </a:r>
            <a:r>
              <a:rPr lang="en-US" altLang="zh-CN" dirty="0" smtClean="0">
                <a:solidFill>
                  <a:srgbClr val="0070C0"/>
                </a:solidFill>
              </a:rPr>
              <a:t>] </a:t>
            </a:r>
            <a:r>
              <a:rPr lang="en-US" altLang="zh-CN" dirty="0" smtClean="0"/>
              <a:t>is the </a:t>
            </a:r>
            <a:r>
              <a:rPr lang="en-US" altLang="zh-CN" dirty="0" smtClean="0">
                <a:solidFill>
                  <a:srgbClr val="0070C0"/>
                </a:solidFill>
              </a:rPr>
              <a:t>parent</a:t>
            </a:r>
            <a:r>
              <a:rPr lang="en-US" altLang="zh-CN" dirty="0" smtClean="0">
                <a:solidFill>
                  <a:srgbClr val="4F81BA"/>
                </a:solidFill>
              </a:rPr>
              <a:t> </a:t>
            </a:r>
            <a:r>
              <a:rPr lang="en-US" altLang="zh-CN" dirty="0" smtClean="0"/>
              <a:t>link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18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2457035" y="5319292"/>
            <a:ext cx="4251699" cy="1037058"/>
            <a:chOff x="171451" y="1799528"/>
            <a:chExt cx="2870379" cy="700463"/>
          </a:xfrm>
        </p:grpSpPr>
        <p:sp>
          <p:nvSpPr>
            <p:cNvPr id="7" name="椭圆 6"/>
            <p:cNvSpPr/>
            <p:nvPr/>
          </p:nvSpPr>
          <p:spPr>
            <a:xfrm>
              <a:off x="1420892" y="1799528"/>
              <a:ext cx="360384" cy="3605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cxnSp>
          <p:nvCxnSpPr>
            <p:cNvPr id="8" name="曲线连接符 5"/>
            <p:cNvCxnSpPr/>
            <p:nvPr/>
          </p:nvCxnSpPr>
          <p:spPr>
            <a:xfrm rot="10800000" flipV="1">
              <a:off x="1420892" y="1829707"/>
              <a:ext cx="319107" cy="41297"/>
            </a:xfrm>
            <a:prstGeom prst="curvedConnector4">
              <a:avLst>
                <a:gd name="adj1" fmla="val 11327"/>
                <a:gd name="adj2" fmla="val -830213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13" idx="6"/>
              <a:endCxn id="7" idx="2"/>
            </p:cNvCxnSpPr>
            <p:nvPr/>
          </p:nvCxnSpPr>
          <p:spPr>
            <a:xfrm rot="5400000" flipH="1" flipV="1">
              <a:off x="805660" y="1524203"/>
              <a:ext cx="160423" cy="10700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16" idx="6"/>
              <a:endCxn id="7" idx="6"/>
            </p:cNvCxnSpPr>
            <p:nvPr/>
          </p:nvCxnSpPr>
          <p:spPr>
            <a:xfrm rot="16200000" flipV="1">
              <a:off x="2241642" y="1518646"/>
              <a:ext cx="160423" cy="10811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14" idx="5"/>
              <a:endCxn id="7" idx="3"/>
            </p:cNvCxnSpPr>
            <p:nvPr/>
          </p:nvCxnSpPr>
          <p:spPr>
            <a:xfrm flipV="1">
              <a:off x="1190690" y="2106080"/>
              <a:ext cx="284181" cy="873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15" idx="7"/>
              <a:endCxn id="7" idx="5"/>
            </p:cNvCxnSpPr>
            <p:nvPr/>
          </p:nvCxnSpPr>
          <p:spPr>
            <a:xfrm rot="10800000">
              <a:off x="1728886" y="2106080"/>
              <a:ext cx="317520" cy="873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 rot="16200000">
              <a:off x="171366" y="2139520"/>
              <a:ext cx="360556" cy="3603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882610" y="2139520"/>
              <a:ext cx="360556" cy="3603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1993929" y="2139520"/>
              <a:ext cx="360556" cy="3603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16" name="椭圆 15"/>
            <p:cNvSpPr/>
            <p:nvPr/>
          </p:nvSpPr>
          <p:spPr>
            <a:xfrm rot="16200000">
              <a:off x="2681359" y="2139521"/>
              <a:ext cx="360556" cy="3603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</p:grpSp>
    </p:spTree>
    <p:extLst>
      <p:ext uri="{BB962C8B-B14F-4D97-AF65-F5344CB8AC3E}">
        <p14:creationId xmlns="" xmlns:p14="http://schemas.microsoft.com/office/powerpoint/2010/main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Algorithms for Computing CCs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S-V: </a:t>
            </a:r>
            <a:r>
              <a:rPr lang="en-US" altLang="zh-CN" i="1" dirty="0" smtClean="0">
                <a:solidFill>
                  <a:srgbClr val="0070C0"/>
                </a:solidFill>
              </a:rPr>
              <a:t>O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log </a:t>
            </a:r>
            <a:r>
              <a:rPr lang="en-US" altLang="zh-CN" dirty="0" smtClean="0">
                <a:solidFill>
                  <a:srgbClr val="0070C0"/>
                </a:solidFill>
              </a:rPr>
              <a:t>|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|) </a:t>
            </a:r>
            <a:r>
              <a:rPr lang="en-US" altLang="zh-CN" dirty="0" err="1" smtClean="0"/>
              <a:t>supersteps</a:t>
            </a:r>
            <a:endParaRPr lang="en-US" dirty="0" smtClean="0"/>
          </a:p>
          <a:p>
            <a:pPr lvl="1"/>
            <a:r>
              <a:rPr lang="en-US" altLang="zh-CN" dirty="0" smtClean="0"/>
              <a:t> Adapted from </a:t>
            </a:r>
            <a:r>
              <a:rPr lang="en-US" altLang="zh-CN" dirty="0" err="1" smtClean="0">
                <a:solidFill>
                  <a:srgbClr val="0070C0"/>
                </a:solidFill>
              </a:rPr>
              <a:t>Shiloach-Vishkin’s</a:t>
            </a:r>
            <a:r>
              <a:rPr lang="en-US" altLang="zh-CN" dirty="0" smtClean="0">
                <a:solidFill>
                  <a:srgbClr val="0070C0"/>
                </a:solidFill>
              </a:rPr>
              <a:t> PRAM algorithm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Pointer jumping</a:t>
            </a:r>
            <a:r>
              <a:rPr lang="en-US" altLang="zh-CN" dirty="0" smtClean="0"/>
              <a:t>, or </a:t>
            </a:r>
            <a:r>
              <a:rPr lang="en-US" altLang="zh-CN" dirty="0" smtClean="0">
                <a:solidFill>
                  <a:srgbClr val="0070C0"/>
                </a:solidFill>
              </a:rPr>
              <a:t>doubling</a:t>
            </a:r>
          </a:p>
          <a:p>
            <a:pPr lvl="1"/>
            <a:r>
              <a:rPr lang="en-US" altLang="zh-CN" dirty="0" smtClean="0"/>
              <a:t> Proceeds in </a:t>
            </a:r>
            <a:r>
              <a:rPr lang="en-US" altLang="zh-CN" dirty="0" smtClean="0">
                <a:solidFill>
                  <a:srgbClr val="0070C0"/>
                </a:solidFill>
              </a:rPr>
              <a:t>rounds</a:t>
            </a:r>
            <a:r>
              <a:rPr lang="en-US" altLang="zh-CN" dirty="0" smtClean="0"/>
              <a:t>; each round has 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dirty="0" smtClean="0"/>
              <a:t> steps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19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2457035" y="5319292"/>
            <a:ext cx="4251699" cy="1037058"/>
            <a:chOff x="171451" y="1799528"/>
            <a:chExt cx="2870379" cy="700463"/>
          </a:xfrm>
        </p:grpSpPr>
        <p:sp>
          <p:nvSpPr>
            <p:cNvPr id="18" name="椭圆 17"/>
            <p:cNvSpPr/>
            <p:nvPr/>
          </p:nvSpPr>
          <p:spPr>
            <a:xfrm>
              <a:off x="1420892" y="1799528"/>
              <a:ext cx="360384" cy="3605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cxnSp>
          <p:nvCxnSpPr>
            <p:cNvPr id="19" name="曲线连接符 5"/>
            <p:cNvCxnSpPr/>
            <p:nvPr/>
          </p:nvCxnSpPr>
          <p:spPr>
            <a:xfrm rot="10800000" flipV="1">
              <a:off x="1420892" y="1829707"/>
              <a:ext cx="319107" cy="41297"/>
            </a:xfrm>
            <a:prstGeom prst="curvedConnector4">
              <a:avLst>
                <a:gd name="adj1" fmla="val 11327"/>
                <a:gd name="adj2" fmla="val -830213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24" idx="6"/>
              <a:endCxn id="18" idx="2"/>
            </p:cNvCxnSpPr>
            <p:nvPr/>
          </p:nvCxnSpPr>
          <p:spPr>
            <a:xfrm rot="5400000" flipH="1" flipV="1">
              <a:off x="805660" y="1524203"/>
              <a:ext cx="160423" cy="10700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27" idx="6"/>
              <a:endCxn id="18" idx="6"/>
            </p:cNvCxnSpPr>
            <p:nvPr/>
          </p:nvCxnSpPr>
          <p:spPr>
            <a:xfrm rot="16200000" flipV="1">
              <a:off x="2241642" y="1518646"/>
              <a:ext cx="160423" cy="10811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25" idx="5"/>
              <a:endCxn id="18" idx="3"/>
            </p:cNvCxnSpPr>
            <p:nvPr/>
          </p:nvCxnSpPr>
          <p:spPr>
            <a:xfrm flipV="1">
              <a:off x="1190690" y="2106080"/>
              <a:ext cx="284181" cy="873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26" idx="7"/>
              <a:endCxn id="18" idx="5"/>
            </p:cNvCxnSpPr>
            <p:nvPr/>
          </p:nvCxnSpPr>
          <p:spPr>
            <a:xfrm rot="10800000">
              <a:off x="1728886" y="2106080"/>
              <a:ext cx="317520" cy="873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 rot="16200000">
              <a:off x="171366" y="2139520"/>
              <a:ext cx="360556" cy="3603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882610" y="2139520"/>
              <a:ext cx="360556" cy="3603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26" name="椭圆 25"/>
            <p:cNvSpPr/>
            <p:nvPr/>
          </p:nvSpPr>
          <p:spPr>
            <a:xfrm rot="16200000">
              <a:off x="1993929" y="2139520"/>
              <a:ext cx="360556" cy="3603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27" name="椭圆 26"/>
            <p:cNvSpPr/>
            <p:nvPr/>
          </p:nvSpPr>
          <p:spPr>
            <a:xfrm rot="16200000">
              <a:off x="2681359" y="2139521"/>
              <a:ext cx="360556" cy="3603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</p:grpSp>
    </p:spTree>
    <p:extLst>
      <p:ext uri="{BB962C8B-B14F-4D97-AF65-F5344CB8AC3E}">
        <p14:creationId xmlns="" xmlns:p14="http://schemas.microsoft.com/office/powerpoint/2010/main" val="15745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5635" y="1974127"/>
            <a:ext cx="8305800" cy="616673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Pregel</a:t>
            </a:r>
            <a:r>
              <a:rPr lang="en-US" altLang="zh-CN" dirty="0" smtClean="0"/>
              <a:t> Review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  Cost Model: PPA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  Graph Connectivity PPAs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 Conclusion</a:t>
            </a:r>
            <a:endParaRPr 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2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148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Algorithms for Computing CCs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S-V: </a:t>
            </a:r>
            <a:r>
              <a:rPr lang="en-US" altLang="zh-CN" i="1" dirty="0" smtClean="0">
                <a:solidFill>
                  <a:srgbClr val="0070C0"/>
                </a:solidFill>
              </a:rPr>
              <a:t>O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log </a:t>
            </a:r>
            <a:r>
              <a:rPr lang="en-US" altLang="zh-CN" dirty="0" smtClean="0">
                <a:solidFill>
                  <a:srgbClr val="0070C0"/>
                </a:solidFill>
              </a:rPr>
              <a:t>|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|) </a:t>
            </a:r>
            <a:r>
              <a:rPr lang="en-US" altLang="zh-CN" dirty="0" err="1" smtClean="0"/>
              <a:t>supersteps</a:t>
            </a:r>
            <a:endParaRPr lang="en-US" dirty="0" smtClean="0"/>
          </a:p>
          <a:p>
            <a:pPr lvl="1"/>
            <a:r>
              <a:rPr lang="en-US" altLang="zh-CN" dirty="0" smtClean="0"/>
              <a:t> Step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/>
              <a:t>: </a:t>
            </a:r>
            <a:r>
              <a:rPr lang="en-US" altLang="zh-CN" b="1" dirty="0" smtClean="0"/>
              <a:t>tree hooking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20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等腰三角形 26"/>
          <p:cNvSpPr/>
          <p:nvPr/>
        </p:nvSpPr>
        <p:spPr>
          <a:xfrm>
            <a:off x="2305050" y="4128448"/>
            <a:ext cx="2335899" cy="201200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200"/>
          </a:p>
        </p:txBody>
      </p:sp>
      <p:sp>
        <p:nvSpPr>
          <p:cNvPr id="28" name="椭圆 27"/>
          <p:cNvSpPr/>
          <p:nvPr/>
        </p:nvSpPr>
        <p:spPr>
          <a:xfrm>
            <a:off x="3150475" y="3812787"/>
            <a:ext cx="623090" cy="6230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endParaRPr lang="zh-CN" altLang="en-US" sz="32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612477" y="4735068"/>
            <a:ext cx="623090" cy="6230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endParaRPr lang="zh-CN" altLang="en-US" sz="32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rot="5400000" flipH="1" flipV="1">
            <a:off x="2983036" y="4449600"/>
            <a:ext cx="414479" cy="2333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等腰三角形 30"/>
          <p:cNvSpPr/>
          <p:nvPr/>
        </p:nvSpPr>
        <p:spPr>
          <a:xfrm>
            <a:off x="4580562" y="3420267"/>
            <a:ext cx="2335897" cy="2014746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200"/>
          </a:p>
        </p:txBody>
      </p:sp>
      <p:sp>
        <p:nvSpPr>
          <p:cNvPr id="32" name="椭圆 31"/>
          <p:cNvSpPr/>
          <p:nvPr/>
        </p:nvSpPr>
        <p:spPr>
          <a:xfrm>
            <a:off x="5110324" y="3667307"/>
            <a:ext cx="623090" cy="6203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sz="32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572326" y="4589588"/>
            <a:ext cx="623090" cy="6203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zh-CN" altLang="en-US" sz="32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rot="5400000" flipH="1" flipV="1">
            <a:off x="4941514" y="4302747"/>
            <a:ext cx="417223" cy="2333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8" idx="6"/>
            <a:endCxn id="32" idx="2"/>
          </p:cNvCxnSpPr>
          <p:nvPr/>
        </p:nvCxnSpPr>
        <p:spPr>
          <a:xfrm flipV="1">
            <a:off x="3773565" y="3977480"/>
            <a:ext cx="1336759" cy="1454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9" idx="6"/>
            <a:endCxn id="33" idx="2"/>
          </p:cNvCxnSpPr>
          <p:nvPr/>
        </p:nvCxnSpPr>
        <p:spPr>
          <a:xfrm flipV="1">
            <a:off x="3235567" y="4899761"/>
            <a:ext cx="1336759" cy="1468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11"/>
          <p:cNvSpPr>
            <a:spLocks noChangeArrowheads="1"/>
          </p:cNvSpPr>
          <p:nvPr/>
        </p:nvSpPr>
        <p:spPr bwMode="auto">
          <a:xfrm>
            <a:off x="3861479" y="5358156"/>
            <a:ext cx="1558940" cy="431800"/>
          </a:xfrm>
          <a:prstGeom prst="wedgeRoundRectCallout">
            <a:avLst>
              <a:gd name="adj1" fmla="val -38097"/>
              <a:gd name="adj2" fmla="val -116143"/>
              <a:gd name="adj3" fmla="val 16667"/>
            </a:avLst>
          </a:prstGeom>
          <a:solidFill>
            <a:srgbClr val="0070C0">
              <a:alpha val="7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2000" b="1" i="1" dirty="0" smtClean="0">
                <a:solidFill>
                  <a:schemeClr val="bg1"/>
                </a:solidFill>
                <a:latin typeface="Constantia" pitchFamily="18" charset="0"/>
              </a:rPr>
              <a:t>D</a:t>
            </a:r>
            <a:r>
              <a:rPr lang="en-US" altLang="zh-CN" sz="2000" b="1" dirty="0" smtClean="0">
                <a:solidFill>
                  <a:schemeClr val="bg1"/>
                </a:solidFill>
                <a:latin typeface="Constantia" pitchFamily="18" charset="0"/>
              </a:rPr>
              <a:t>[</a:t>
            </a:r>
            <a:r>
              <a:rPr lang="en-US" altLang="zh-CN" sz="2000" b="1" i="1" dirty="0" smtClean="0">
                <a:solidFill>
                  <a:schemeClr val="bg1"/>
                </a:solidFill>
                <a:latin typeface="Constantia" pitchFamily="18" charset="0"/>
              </a:rPr>
              <a:t>v</a:t>
            </a:r>
            <a:r>
              <a:rPr lang="en-US" altLang="zh-CN" sz="2000" b="1" dirty="0" smtClean="0">
                <a:solidFill>
                  <a:schemeClr val="bg1"/>
                </a:solidFill>
                <a:latin typeface="Constantia" pitchFamily="18" charset="0"/>
              </a:rPr>
              <a:t>] &lt; </a:t>
            </a:r>
            <a:r>
              <a:rPr lang="en-US" altLang="zh-CN" sz="2000" b="1" i="1" dirty="0" smtClean="0">
                <a:solidFill>
                  <a:schemeClr val="bg1"/>
                </a:solidFill>
                <a:latin typeface="Constantia" pitchFamily="18" charset="0"/>
              </a:rPr>
              <a:t>D</a:t>
            </a:r>
            <a:r>
              <a:rPr lang="en-US" altLang="zh-CN" sz="2000" b="1" dirty="0" smtClean="0">
                <a:solidFill>
                  <a:schemeClr val="bg1"/>
                </a:solidFill>
                <a:latin typeface="Constantia" pitchFamily="18" charset="0"/>
              </a:rPr>
              <a:t>[</a:t>
            </a:r>
            <a:r>
              <a:rPr lang="en-US" altLang="zh-CN" sz="2000" b="1" i="1" dirty="0" smtClean="0">
                <a:solidFill>
                  <a:schemeClr val="bg1"/>
                </a:solidFill>
                <a:latin typeface="Constantia" pitchFamily="18" charset="0"/>
              </a:rPr>
              <a:t>u</a:t>
            </a:r>
            <a:r>
              <a:rPr lang="en-US" altLang="zh-CN" sz="2000" b="1" dirty="0" smtClean="0">
                <a:solidFill>
                  <a:schemeClr val="bg1"/>
                </a:solidFill>
                <a:latin typeface="Constantia" pitchFamily="18" charset="0"/>
              </a:rPr>
              <a:t>]</a:t>
            </a:r>
            <a:endParaRPr lang="en-US" altLang="zh-CN" sz="2000" b="1" i="1" u="sng" dirty="0">
              <a:solidFill>
                <a:schemeClr val="bg1"/>
              </a:solidFill>
              <a:latin typeface="Constant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Algorithms for Computing CCs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S-V: </a:t>
            </a:r>
            <a:r>
              <a:rPr lang="en-US" altLang="zh-CN" i="1" dirty="0" smtClean="0">
                <a:solidFill>
                  <a:srgbClr val="0070C0"/>
                </a:solidFill>
              </a:rPr>
              <a:t>O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log </a:t>
            </a:r>
            <a:r>
              <a:rPr lang="en-US" altLang="zh-CN" dirty="0" smtClean="0">
                <a:solidFill>
                  <a:srgbClr val="0070C0"/>
                </a:solidFill>
              </a:rPr>
              <a:t>|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|) </a:t>
            </a:r>
            <a:r>
              <a:rPr lang="en-US" altLang="zh-CN" dirty="0" err="1" smtClean="0"/>
              <a:t>supersteps</a:t>
            </a:r>
            <a:endParaRPr lang="en-US" dirty="0" smtClean="0"/>
          </a:p>
          <a:p>
            <a:pPr lvl="1"/>
            <a:r>
              <a:rPr lang="en-US" altLang="zh-CN" dirty="0" smtClean="0"/>
              <a:t> Step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/>
              <a:t>: </a:t>
            </a:r>
            <a:r>
              <a:rPr lang="en-US" altLang="zh-CN" b="1" dirty="0" smtClean="0"/>
              <a:t>star hooking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21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等腰三角形 15"/>
          <p:cNvSpPr/>
          <p:nvPr/>
        </p:nvSpPr>
        <p:spPr>
          <a:xfrm>
            <a:off x="4724627" y="3360955"/>
            <a:ext cx="2231677" cy="1924853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200"/>
          </a:p>
        </p:txBody>
      </p:sp>
      <p:sp>
        <p:nvSpPr>
          <p:cNvPr id="17" name="椭圆 16"/>
          <p:cNvSpPr/>
          <p:nvPr/>
        </p:nvSpPr>
        <p:spPr>
          <a:xfrm>
            <a:off x="5230754" y="3596972"/>
            <a:ext cx="595288" cy="5952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sz="32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716761" y="4478104"/>
            <a:ext cx="595288" cy="5952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zh-CN" altLang="en-US" sz="32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rot="5400000" flipH="1" flipV="1">
            <a:off x="5070786" y="4205373"/>
            <a:ext cx="395986" cy="2229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7" idx="2"/>
          </p:cNvCxnSpPr>
          <p:nvPr/>
        </p:nvCxnSpPr>
        <p:spPr>
          <a:xfrm rot="5400000" flipH="1" flipV="1">
            <a:off x="4090002" y="3379311"/>
            <a:ext cx="626758" cy="16547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4"/>
          <p:cNvGrpSpPr>
            <a:grpSpLocks/>
          </p:cNvGrpSpPr>
          <p:nvPr/>
        </p:nvGrpSpPr>
        <p:grpSpPr bwMode="auto">
          <a:xfrm>
            <a:off x="2096966" y="4520063"/>
            <a:ext cx="2729936" cy="1500022"/>
            <a:chOff x="2927350" y="877273"/>
            <a:chExt cx="1653530" cy="907077"/>
          </a:xfrm>
        </p:grpSpPr>
        <p:sp>
          <p:nvSpPr>
            <p:cNvPr id="22" name="椭圆 21"/>
            <p:cNvSpPr/>
            <p:nvPr/>
          </p:nvSpPr>
          <p:spPr>
            <a:xfrm>
              <a:off x="4220312" y="1424373"/>
              <a:ext cx="360568" cy="3599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775558" y="1424373"/>
              <a:ext cx="360568" cy="3599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643721" y="877273"/>
              <a:ext cx="358980" cy="3599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w</a:t>
              </a:r>
              <a:endParaRPr lang="zh-CN" altLang="en-US" sz="32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332394" y="1410101"/>
              <a:ext cx="358980" cy="3599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  <a:endParaRPr lang="zh-CN" altLang="en-US" sz="32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" name="直接箭头连接符 35"/>
            <p:cNvCxnSpPr/>
            <p:nvPr/>
          </p:nvCxnSpPr>
          <p:spPr>
            <a:xfrm rot="5400000" flipH="1" flipV="1">
              <a:off x="3545438" y="1246654"/>
              <a:ext cx="241041" cy="1334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9" idx="0"/>
              <a:endCxn id="24" idx="3"/>
            </p:cNvCxnSpPr>
            <p:nvPr/>
          </p:nvCxnSpPr>
          <p:spPr>
            <a:xfrm rot="5400000" flipH="1" flipV="1">
              <a:off x="3284140" y="1007618"/>
              <a:ext cx="234698" cy="5892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/>
            <p:nvPr/>
          </p:nvSpPr>
          <p:spPr>
            <a:xfrm>
              <a:off x="2927350" y="1419616"/>
              <a:ext cx="360568" cy="3599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" name="直接箭头连接符 39"/>
            <p:cNvCxnSpPr>
              <a:stCxn id="23" idx="0"/>
              <a:endCxn id="24" idx="4"/>
            </p:cNvCxnSpPr>
            <p:nvPr/>
          </p:nvCxnSpPr>
          <p:spPr>
            <a:xfrm rot="16200000" flipV="1">
              <a:off x="3796361" y="1264098"/>
              <a:ext cx="187124" cy="1334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22" idx="0"/>
              <a:endCxn id="24" idx="5"/>
            </p:cNvCxnSpPr>
            <p:nvPr/>
          </p:nvCxnSpPr>
          <p:spPr>
            <a:xfrm rot="16200000" flipV="1">
              <a:off x="4056109" y="1079092"/>
              <a:ext cx="239455" cy="4511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接连接符 42"/>
          <p:cNvCxnSpPr>
            <a:stCxn id="26" idx="7"/>
            <a:endCxn id="18" idx="2"/>
          </p:cNvCxnSpPr>
          <p:nvPr/>
        </p:nvCxnSpPr>
        <p:spPr>
          <a:xfrm rot="5400000" flipH="1" flipV="1">
            <a:off x="3637846" y="4409458"/>
            <a:ext cx="712624" cy="144520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utoShape 11"/>
          <p:cNvSpPr>
            <a:spLocks noChangeArrowheads="1"/>
          </p:cNvSpPr>
          <p:nvPr/>
        </p:nvSpPr>
        <p:spPr bwMode="auto">
          <a:xfrm>
            <a:off x="4826902" y="5780582"/>
            <a:ext cx="3815224" cy="431800"/>
          </a:xfrm>
          <a:prstGeom prst="wedgeRoundRectCallout">
            <a:avLst>
              <a:gd name="adj1" fmla="val -60232"/>
              <a:gd name="adj2" fmla="val -220345"/>
              <a:gd name="adj3" fmla="val 16667"/>
            </a:avLst>
          </a:prstGeom>
          <a:solidFill>
            <a:srgbClr val="0070C0">
              <a:alpha val="7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Constantia" pitchFamily="18" charset="0"/>
              </a:rPr>
              <a:t>No constraint in PRAM S-V</a:t>
            </a:r>
            <a:endParaRPr lang="en-US" altLang="zh-CN" sz="2000" b="1" i="1" u="sng" dirty="0">
              <a:solidFill>
                <a:schemeClr val="bg1"/>
              </a:solidFill>
              <a:latin typeface="Constantia" pitchFamily="18" charset="0"/>
            </a:endParaRPr>
          </a:p>
        </p:txBody>
      </p:sp>
      <p:sp>
        <p:nvSpPr>
          <p:cNvPr id="48" name="AutoShape 11"/>
          <p:cNvSpPr>
            <a:spLocks noChangeArrowheads="1"/>
          </p:cNvSpPr>
          <p:nvPr/>
        </p:nvSpPr>
        <p:spPr bwMode="auto">
          <a:xfrm>
            <a:off x="1298637" y="3893304"/>
            <a:ext cx="3815224" cy="431800"/>
          </a:xfrm>
          <a:prstGeom prst="wedgeRoundRectCallout">
            <a:avLst>
              <a:gd name="adj1" fmla="val 31832"/>
              <a:gd name="adj2" fmla="val 159488"/>
              <a:gd name="adj3" fmla="val 16667"/>
            </a:avLst>
          </a:prstGeom>
          <a:solidFill>
            <a:srgbClr val="0070C0">
              <a:alpha val="7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Constantia" pitchFamily="18" charset="0"/>
              </a:rPr>
              <a:t>Require </a:t>
            </a:r>
            <a:r>
              <a:rPr lang="en-US" altLang="zh-CN" sz="2000" b="1" i="1" dirty="0" smtClean="0">
                <a:solidFill>
                  <a:schemeClr val="bg1"/>
                </a:solidFill>
                <a:latin typeface="Constantia" pitchFamily="18" charset="0"/>
              </a:rPr>
              <a:t>D</a:t>
            </a:r>
            <a:r>
              <a:rPr lang="en-US" altLang="zh-CN" sz="2000" b="1" dirty="0" smtClean="0">
                <a:solidFill>
                  <a:schemeClr val="bg1"/>
                </a:solidFill>
                <a:latin typeface="Constantia" pitchFamily="18" charset="0"/>
              </a:rPr>
              <a:t>[</a:t>
            </a:r>
            <a:r>
              <a:rPr lang="en-US" altLang="zh-CN" sz="2000" b="1" i="1" dirty="0" smtClean="0">
                <a:solidFill>
                  <a:schemeClr val="bg1"/>
                </a:solidFill>
                <a:latin typeface="Constantia" pitchFamily="18" charset="0"/>
              </a:rPr>
              <a:t>v</a:t>
            </a:r>
            <a:r>
              <a:rPr lang="en-US" altLang="zh-CN" sz="2000" b="1" dirty="0" smtClean="0">
                <a:solidFill>
                  <a:schemeClr val="bg1"/>
                </a:solidFill>
                <a:latin typeface="Constantia" pitchFamily="18" charset="0"/>
              </a:rPr>
              <a:t>] &lt; </a:t>
            </a:r>
            <a:r>
              <a:rPr lang="en-US" altLang="zh-CN" sz="2000" b="1" i="1" dirty="0" smtClean="0">
                <a:solidFill>
                  <a:schemeClr val="bg1"/>
                </a:solidFill>
                <a:latin typeface="Constantia" pitchFamily="18" charset="0"/>
              </a:rPr>
              <a:t>D</a:t>
            </a:r>
            <a:r>
              <a:rPr lang="en-US" altLang="zh-CN" sz="2000" b="1" dirty="0" smtClean="0">
                <a:solidFill>
                  <a:schemeClr val="bg1"/>
                </a:solidFill>
                <a:latin typeface="Constantia" pitchFamily="18" charset="0"/>
              </a:rPr>
              <a:t>[</a:t>
            </a:r>
            <a:r>
              <a:rPr lang="en-US" altLang="zh-CN" sz="2000" b="1" i="1" dirty="0" smtClean="0">
                <a:solidFill>
                  <a:schemeClr val="bg1"/>
                </a:solidFill>
                <a:latin typeface="Constantia" pitchFamily="18" charset="0"/>
              </a:rPr>
              <a:t>u</a:t>
            </a:r>
            <a:r>
              <a:rPr lang="en-US" altLang="zh-CN" sz="2000" b="1" dirty="0" smtClean="0">
                <a:solidFill>
                  <a:schemeClr val="bg1"/>
                </a:solidFill>
                <a:latin typeface="Constantia" pitchFamily="18" charset="0"/>
              </a:rPr>
              <a:t>] in 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Constantia" pitchFamily="18" charset="0"/>
              </a:rPr>
              <a:t>Pregel</a:t>
            </a:r>
            <a:endParaRPr lang="en-US" altLang="zh-CN" sz="2000" b="1" i="1" u="sng" dirty="0">
              <a:solidFill>
                <a:schemeClr val="bg1"/>
              </a:solidFill>
              <a:latin typeface="Constant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Algorithms for Computing CCs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S-V: </a:t>
            </a:r>
            <a:r>
              <a:rPr lang="en-US" altLang="zh-CN" i="1" dirty="0" smtClean="0">
                <a:solidFill>
                  <a:srgbClr val="0070C0"/>
                </a:solidFill>
              </a:rPr>
              <a:t>O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log </a:t>
            </a:r>
            <a:r>
              <a:rPr lang="en-US" altLang="zh-CN" dirty="0" smtClean="0">
                <a:solidFill>
                  <a:srgbClr val="0070C0"/>
                </a:solidFill>
              </a:rPr>
              <a:t>|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|) </a:t>
            </a:r>
            <a:r>
              <a:rPr lang="en-US" altLang="zh-CN" dirty="0" err="1" smtClean="0"/>
              <a:t>supersteps</a:t>
            </a:r>
            <a:endParaRPr lang="en-US" dirty="0" smtClean="0"/>
          </a:p>
          <a:p>
            <a:pPr lvl="1"/>
            <a:r>
              <a:rPr lang="en-US" altLang="zh-CN" dirty="0" smtClean="0"/>
              <a:t> Step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/>
              <a:t>: </a:t>
            </a:r>
            <a:r>
              <a:rPr lang="en-US" altLang="zh-CN" b="1" dirty="0" smtClean="0"/>
              <a:t>star hooking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22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419787" y="3425648"/>
            <a:ext cx="473646" cy="4736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曲线连接符 5"/>
          <p:cNvCxnSpPr/>
          <p:nvPr/>
        </p:nvCxnSpPr>
        <p:spPr>
          <a:xfrm rot="10800000" flipV="1">
            <a:off x="5419787" y="3465293"/>
            <a:ext cx="419396" cy="54250"/>
          </a:xfrm>
          <a:prstGeom prst="curvedConnector4">
            <a:avLst>
              <a:gd name="adj1" fmla="val 11327"/>
              <a:gd name="adj2" fmla="val -83021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248146" y="3425648"/>
            <a:ext cx="473645" cy="4736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曲线连接符 5"/>
          <p:cNvCxnSpPr/>
          <p:nvPr/>
        </p:nvCxnSpPr>
        <p:spPr>
          <a:xfrm rot="10800000" flipV="1">
            <a:off x="6248146" y="3465293"/>
            <a:ext cx="419395" cy="54250"/>
          </a:xfrm>
          <a:prstGeom prst="curvedConnector4">
            <a:avLst>
              <a:gd name="adj1" fmla="val 11327"/>
              <a:gd name="adj2" fmla="val -83021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7076504" y="3425648"/>
            <a:ext cx="473646" cy="4736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曲线连接符 5"/>
          <p:cNvCxnSpPr/>
          <p:nvPr/>
        </p:nvCxnSpPr>
        <p:spPr>
          <a:xfrm rot="10800000" flipV="1">
            <a:off x="7076504" y="3465293"/>
            <a:ext cx="417309" cy="54250"/>
          </a:xfrm>
          <a:prstGeom prst="curvedConnector4">
            <a:avLst>
              <a:gd name="adj1" fmla="val 11327"/>
              <a:gd name="adj2" fmla="val -83021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7076504" y="4135073"/>
            <a:ext cx="473646" cy="4736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7314370" y="3899294"/>
            <a:ext cx="0" cy="2357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248146" y="4135073"/>
            <a:ext cx="473645" cy="4736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6486012" y="3899294"/>
            <a:ext cx="0" cy="2357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419787" y="4135073"/>
            <a:ext cx="473646" cy="4736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5657653" y="3899294"/>
            <a:ext cx="0" cy="2357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2646770" y="3340100"/>
            <a:ext cx="471559" cy="4736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2292057" y="3991102"/>
            <a:ext cx="471559" cy="4736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059906" y="3991102"/>
            <a:ext cx="473645" cy="4736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414618" y="3340100"/>
            <a:ext cx="473645" cy="4736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580545" y="3991102"/>
            <a:ext cx="473646" cy="4736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3829840" y="3991102"/>
            <a:ext cx="471559" cy="4736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直接连接符 54"/>
          <p:cNvCxnSpPr>
            <a:stCxn id="44" idx="6"/>
            <a:endCxn id="52" idx="2"/>
          </p:cNvCxnSpPr>
          <p:nvPr/>
        </p:nvCxnSpPr>
        <p:spPr>
          <a:xfrm>
            <a:off x="3118329" y="3577966"/>
            <a:ext cx="29628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6" idx="6"/>
            <a:endCxn id="54" idx="2"/>
          </p:cNvCxnSpPr>
          <p:nvPr/>
        </p:nvCxnSpPr>
        <p:spPr>
          <a:xfrm>
            <a:off x="3533551" y="4226881"/>
            <a:ext cx="29628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53" idx="6"/>
            <a:endCxn id="45" idx="2"/>
          </p:cNvCxnSpPr>
          <p:nvPr/>
        </p:nvCxnSpPr>
        <p:spPr>
          <a:xfrm>
            <a:off x="2054191" y="4226881"/>
            <a:ext cx="23786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30"/>
          <p:cNvSpPr>
            <a:spLocks noChangeArrowheads="1"/>
          </p:cNvSpPr>
          <p:nvPr/>
        </p:nvSpPr>
        <p:spPr bwMode="auto">
          <a:xfrm>
            <a:off x="2038350" y="5295900"/>
            <a:ext cx="237042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(4, 5): </a:t>
            </a:r>
            <a:r>
              <a:rPr lang="en-US" altLang="zh-CN" i="1" dirty="0"/>
              <a:t>D</a:t>
            </a:r>
            <a:r>
              <a:rPr lang="en-US" altLang="zh-CN" dirty="0"/>
              <a:t>[1] = 2</a:t>
            </a:r>
          </a:p>
          <a:p>
            <a:r>
              <a:rPr lang="en-US" altLang="zh-CN" dirty="0"/>
              <a:t>(5, 6): </a:t>
            </a:r>
            <a:r>
              <a:rPr lang="en-US" altLang="zh-CN" i="1" dirty="0"/>
              <a:t>D</a:t>
            </a:r>
            <a:r>
              <a:rPr lang="en-US" altLang="zh-CN" dirty="0"/>
              <a:t>[2] = 3</a:t>
            </a:r>
            <a:endParaRPr lang="zh-CN" altLang="en-US" dirty="0"/>
          </a:p>
          <a:p>
            <a:r>
              <a:rPr lang="en-US" altLang="zh-CN" dirty="0"/>
              <a:t>(6, 4): </a:t>
            </a:r>
            <a:r>
              <a:rPr lang="en-US" altLang="zh-CN" i="1" dirty="0"/>
              <a:t>D</a:t>
            </a:r>
            <a:r>
              <a:rPr lang="en-US" altLang="zh-CN" dirty="0"/>
              <a:t>[3] = 1</a:t>
            </a:r>
            <a:endParaRPr lang="zh-CN" altLang="en-US" dirty="0"/>
          </a:p>
        </p:txBody>
      </p:sp>
      <p:sp>
        <p:nvSpPr>
          <p:cNvPr id="59" name="矩形 33"/>
          <p:cNvSpPr>
            <a:spLocks noChangeArrowheads="1"/>
          </p:cNvSpPr>
          <p:nvPr/>
        </p:nvSpPr>
        <p:spPr bwMode="auto">
          <a:xfrm>
            <a:off x="5721962" y="5713413"/>
            <a:ext cx="15170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CYCLE 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459287" y="4611985"/>
            <a:ext cx="1090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Graph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5299948" y="4656435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Pseudo-Forest</a:t>
            </a:r>
            <a:endParaRPr lang="zh-CN" altLang="en-US" dirty="0"/>
          </a:p>
        </p:txBody>
      </p:sp>
      <p:cxnSp>
        <p:nvCxnSpPr>
          <p:cNvPr id="68" name="直接连接符 67"/>
          <p:cNvCxnSpPr/>
          <p:nvPr/>
        </p:nvCxnSpPr>
        <p:spPr>
          <a:xfrm flipV="1">
            <a:off x="2527300" y="3740150"/>
            <a:ext cx="187789" cy="2462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2764411" y="4229100"/>
            <a:ext cx="29628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45" idx="0"/>
          </p:cNvCxnSpPr>
          <p:nvPr/>
        </p:nvCxnSpPr>
        <p:spPr>
          <a:xfrm rot="5400000" flipH="1" flipV="1">
            <a:off x="2493362" y="3779365"/>
            <a:ext cx="246212" cy="17726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763616" y="4229100"/>
            <a:ext cx="296289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rot="16200000" flipH="1">
            <a:off x="3046322" y="3740694"/>
            <a:ext cx="253557" cy="2472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3060700" y="3744890"/>
            <a:ext cx="248299" cy="24621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5905500" y="4347416"/>
            <a:ext cx="354713" cy="1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5861050" y="3695697"/>
            <a:ext cx="408963" cy="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6750050" y="4347419"/>
            <a:ext cx="354713" cy="1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6705600" y="3695700"/>
            <a:ext cx="408963" cy="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37" idx="6"/>
            <a:endCxn id="32" idx="2"/>
          </p:cNvCxnSpPr>
          <p:nvPr/>
        </p:nvCxnSpPr>
        <p:spPr>
          <a:xfrm>
            <a:off x="5893433" y="4371896"/>
            <a:ext cx="1183071" cy="158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30" idx="2"/>
            <a:endCxn id="25" idx="6"/>
          </p:cNvCxnSpPr>
          <p:nvPr/>
        </p:nvCxnSpPr>
        <p:spPr>
          <a:xfrm rot="10800000">
            <a:off x="5893434" y="3662471"/>
            <a:ext cx="1183071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Algorithms for Computing CCs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S-V: </a:t>
            </a:r>
            <a:r>
              <a:rPr lang="en-US" altLang="zh-CN" i="1" dirty="0" smtClean="0">
                <a:solidFill>
                  <a:srgbClr val="0070C0"/>
                </a:solidFill>
              </a:rPr>
              <a:t>O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log </a:t>
            </a:r>
            <a:r>
              <a:rPr lang="en-US" altLang="zh-CN" dirty="0" smtClean="0">
                <a:solidFill>
                  <a:srgbClr val="0070C0"/>
                </a:solidFill>
              </a:rPr>
              <a:t>|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|) </a:t>
            </a:r>
            <a:r>
              <a:rPr lang="en-US" altLang="zh-CN" dirty="0" err="1" smtClean="0"/>
              <a:t>supersteps</a:t>
            </a:r>
            <a:endParaRPr lang="en-US" dirty="0" smtClean="0"/>
          </a:p>
          <a:p>
            <a:pPr lvl="1"/>
            <a:r>
              <a:rPr lang="en-US" altLang="zh-CN" dirty="0" smtClean="0"/>
              <a:t> Step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dirty="0" smtClean="0"/>
              <a:t>: </a:t>
            </a:r>
            <a:r>
              <a:rPr lang="en-US" altLang="zh-CN" b="1" dirty="0" smtClean="0"/>
              <a:t>Shortcutting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23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右箭头 42"/>
          <p:cNvSpPr/>
          <p:nvPr/>
        </p:nvSpPr>
        <p:spPr>
          <a:xfrm>
            <a:off x="3794125" y="4535487"/>
            <a:ext cx="311150" cy="3111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>
            <a:off x="1616075" y="4002087"/>
            <a:ext cx="1555750" cy="146685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48" name="直接箭头连接符 47"/>
          <p:cNvCxnSpPr/>
          <p:nvPr/>
        </p:nvCxnSpPr>
        <p:spPr>
          <a:xfrm rot="5400000" flipH="1" flipV="1">
            <a:off x="1605757" y="5191918"/>
            <a:ext cx="241300" cy="1349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5400000" flipH="1" flipV="1">
            <a:off x="1872457" y="4702968"/>
            <a:ext cx="241300" cy="1349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2193925" y="3846512"/>
            <a:ext cx="360363" cy="3587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zh-CN" altLang="en-US" sz="24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 rot="5400000" flipH="1" flipV="1">
            <a:off x="2096294" y="4214018"/>
            <a:ext cx="241300" cy="1349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等腰三角形 64"/>
          <p:cNvSpPr/>
          <p:nvPr/>
        </p:nvSpPr>
        <p:spPr>
          <a:xfrm>
            <a:off x="4683125" y="4535487"/>
            <a:ext cx="2533650" cy="7112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5749925" y="4402137"/>
            <a:ext cx="360363" cy="3603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zh-CN" altLang="en-US" sz="24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 flipV="1">
            <a:off x="5483225" y="4624387"/>
            <a:ext cx="311150" cy="2000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rot="10800000">
            <a:off x="6105525" y="4624387"/>
            <a:ext cx="220663" cy="1285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V="1">
            <a:off x="4905375" y="4935537"/>
            <a:ext cx="355600" cy="1968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1927225" y="4308474"/>
            <a:ext cx="360363" cy="3603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sz="24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1700213" y="4802187"/>
            <a:ext cx="360362" cy="3603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endParaRPr lang="zh-CN" altLang="en-US" sz="24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1438275" y="5286374"/>
            <a:ext cx="360363" cy="3603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endParaRPr lang="zh-CN" altLang="en-US" sz="24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5216525" y="4664074"/>
            <a:ext cx="360363" cy="3603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sz="24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6278563" y="4664074"/>
            <a:ext cx="360362" cy="3603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endParaRPr lang="zh-CN" altLang="en-US" sz="24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4638675" y="4975224"/>
            <a:ext cx="360363" cy="3603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endParaRPr lang="zh-CN" altLang="en-US" sz="24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AutoShape 11"/>
          <p:cNvSpPr>
            <a:spLocks noChangeArrowheads="1"/>
          </p:cNvSpPr>
          <p:nvPr/>
        </p:nvSpPr>
        <p:spPr bwMode="auto">
          <a:xfrm>
            <a:off x="2888487" y="3414712"/>
            <a:ext cx="4744976" cy="431800"/>
          </a:xfrm>
          <a:prstGeom prst="wedgeRoundRectCallout">
            <a:avLst>
              <a:gd name="adj1" fmla="val -26249"/>
              <a:gd name="adj2" fmla="val 162430"/>
              <a:gd name="adj3" fmla="val 16667"/>
            </a:avLst>
          </a:prstGeom>
          <a:solidFill>
            <a:srgbClr val="0070C0">
              <a:alpha val="7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Constantia" pitchFamily="18" charset="0"/>
              </a:rPr>
              <a:t>Pointing </a:t>
            </a:r>
            <a:r>
              <a:rPr lang="en-US" altLang="zh-CN" sz="2000" b="1" i="1" dirty="0" smtClean="0">
                <a:solidFill>
                  <a:schemeClr val="bg1"/>
                </a:solidFill>
                <a:latin typeface="Constantia" pitchFamily="18" charset="0"/>
              </a:rPr>
              <a:t>v</a:t>
            </a:r>
            <a:r>
              <a:rPr lang="en-US" altLang="zh-CN" sz="2000" b="1" dirty="0" smtClean="0">
                <a:solidFill>
                  <a:schemeClr val="bg1"/>
                </a:solidFill>
                <a:latin typeface="Constantia" pitchFamily="18" charset="0"/>
              </a:rPr>
              <a:t> to the parent of 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Constantia" pitchFamily="18" charset="0"/>
              </a:rPr>
              <a:t>v’s</a:t>
            </a:r>
            <a:r>
              <a:rPr lang="en-US" altLang="zh-CN" sz="2000" b="1" dirty="0" smtClean="0">
                <a:solidFill>
                  <a:schemeClr val="bg1"/>
                </a:solidFill>
                <a:latin typeface="Constantia" pitchFamily="18" charset="0"/>
              </a:rPr>
              <a:t> parent</a:t>
            </a:r>
            <a:endParaRPr lang="en-US" altLang="zh-CN" sz="2000" b="1" i="1" u="sng" dirty="0">
              <a:solidFill>
                <a:schemeClr val="bg1"/>
              </a:solidFill>
              <a:latin typeface="Constant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65" grpId="0" animBg="1"/>
      <p:bldP spid="66" grpId="0" animBg="1"/>
      <p:bldP spid="78" grpId="0" animBg="1"/>
      <p:bldP spid="79" grpId="0" animBg="1"/>
      <p:bldP spid="80" grpId="0" animBg="1"/>
      <p:bldP spid="8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Algorithms for Computing CCs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S-V: </a:t>
            </a:r>
            <a:r>
              <a:rPr lang="en-US" altLang="zh-CN" i="1" dirty="0" smtClean="0">
                <a:solidFill>
                  <a:srgbClr val="0070C0"/>
                </a:solidFill>
              </a:rPr>
              <a:t>O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log </a:t>
            </a:r>
            <a:r>
              <a:rPr lang="en-US" altLang="zh-CN" dirty="0" smtClean="0">
                <a:solidFill>
                  <a:srgbClr val="0070C0"/>
                </a:solidFill>
              </a:rPr>
              <a:t>|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|) </a:t>
            </a:r>
            <a:r>
              <a:rPr lang="en-US" altLang="zh-CN" dirty="0" err="1" smtClean="0"/>
              <a:t>supersteps</a:t>
            </a:r>
            <a:endParaRPr lang="en-US" dirty="0" smtClean="0"/>
          </a:p>
          <a:p>
            <a:pPr lvl="1"/>
            <a:r>
              <a:rPr lang="en-US" altLang="zh-CN" dirty="0" smtClean="0"/>
              <a:t>Stop condition: </a:t>
            </a:r>
            <a:r>
              <a:rPr lang="en-US" altLang="zh-CN" i="1" dirty="0" smtClean="0">
                <a:solidFill>
                  <a:srgbClr val="0070C0"/>
                </a:solidFill>
              </a:rPr>
              <a:t>D</a:t>
            </a:r>
            <a:r>
              <a:rPr lang="en-US" altLang="zh-CN" dirty="0" smtClean="0">
                <a:solidFill>
                  <a:srgbClr val="0070C0"/>
                </a:solidFill>
              </a:rPr>
              <a:t>[</a:t>
            </a:r>
            <a:r>
              <a:rPr lang="en-US" altLang="zh-CN" i="1" dirty="0" smtClean="0">
                <a:solidFill>
                  <a:srgbClr val="0070C0"/>
                </a:solidFill>
              </a:rPr>
              <a:t>u</a:t>
            </a:r>
            <a:r>
              <a:rPr lang="en-US" altLang="zh-CN" dirty="0" smtClean="0">
                <a:solidFill>
                  <a:srgbClr val="0070C0"/>
                </a:solidFill>
              </a:rPr>
              <a:t>]</a:t>
            </a:r>
            <a:r>
              <a:rPr lang="en-US" altLang="zh-CN" dirty="0" smtClean="0">
                <a:solidFill>
                  <a:srgbClr val="4F81BA"/>
                </a:solidFill>
              </a:rPr>
              <a:t> </a:t>
            </a:r>
            <a:r>
              <a:rPr lang="en-US" altLang="zh-CN" dirty="0" smtClean="0"/>
              <a:t>converges for every vertex </a:t>
            </a:r>
            <a:r>
              <a:rPr lang="en-US" altLang="zh-CN" i="1" dirty="0" smtClean="0">
                <a:solidFill>
                  <a:srgbClr val="0070C0"/>
                </a:solidFill>
              </a:rPr>
              <a:t>u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smtClean="0"/>
              <a:t>Every vertex belongs to a </a:t>
            </a:r>
            <a:r>
              <a:rPr lang="en-US" altLang="zh-CN" dirty="0" smtClean="0">
                <a:solidFill>
                  <a:srgbClr val="0070C0"/>
                </a:solidFill>
              </a:rPr>
              <a:t>star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Every star refers to a </a:t>
            </a:r>
            <a:r>
              <a:rPr lang="en-US" altLang="zh-CN" dirty="0" smtClean="0">
                <a:solidFill>
                  <a:srgbClr val="0070C0"/>
                </a:solidFill>
              </a:rPr>
              <a:t>CC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24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5635" y="4406900"/>
            <a:ext cx="8305800" cy="400050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Pregel</a:t>
            </a:r>
            <a:r>
              <a:rPr lang="en-US" altLang="zh-CN" dirty="0" smtClean="0"/>
              <a:t> Review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  Cost Model: PPA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  Graph Connectivity PPAs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CN" dirty="0" smtClean="0"/>
              <a:t> Connected Component (CC)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CN" dirty="0" smtClean="0"/>
              <a:t> List Ranking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 Conclusion</a:t>
            </a:r>
            <a:endParaRPr 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25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148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Algorithms for List Ranking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List Ranking</a:t>
            </a:r>
          </a:p>
          <a:p>
            <a:pPr lvl="1"/>
            <a:r>
              <a:rPr lang="en-US" altLang="zh-CN" dirty="0" smtClean="0"/>
              <a:t>A procedure in computing </a:t>
            </a:r>
            <a:r>
              <a:rPr lang="en-US" altLang="zh-CN" dirty="0" smtClean="0">
                <a:solidFill>
                  <a:srgbClr val="0070C0"/>
                </a:solidFill>
              </a:rPr>
              <a:t>bi-connected components</a:t>
            </a:r>
          </a:p>
          <a:p>
            <a:pPr lvl="1"/>
            <a:r>
              <a:rPr lang="en-US" altLang="zh-CN" dirty="0" smtClean="0"/>
              <a:t>Linked list where each element 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/>
              <a:t> has</a:t>
            </a:r>
          </a:p>
          <a:p>
            <a:pPr lvl="2"/>
            <a:r>
              <a:rPr lang="en-US" altLang="zh-CN" dirty="0" smtClean="0"/>
              <a:t>Value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val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</a:p>
          <a:p>
            <a:pPr lvl="2"/>
            <a:r>
              <a:rPr lang="en-US" altLang="zh-CN" dirty="0" smtClean="0"/>
              <a:t>Predecessor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pred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Element at the head has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pred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 = NULL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26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171700" y="4834235"/>
            <a:ext cx="4533900" cy="1528465"/>
            <a:chOff x="2171700" y="4834235"/>
            <a:chExt cx="4533900" cy="1528465"/>
          </a:xfrm>
        </p:grpSpPr>
        <p:cxnSp>
          <p:nvCxnSpPr>
            <p:cNvPr id="7" name="直接箭头连接符 6"/>
            <p:cNvCxnSpPr/>
            <p:nvPr/>
          </p:nvCxnSpPr>
          <p:spPr>
            <a:xfrm rot="16200000" flipV="1">
              <a:off x="6121090" y="5363195"/>
              <a:ext cx="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6301110" y="536319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rot="16200000" flipV="1">
              <a:off x="5401010" y="5363195"/>
              <a:ext cx="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5581030" y="536319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16200000" flipV="1">
              <a:off x="4680930" y="5363195"/>
              <a:ext cx="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4860950" y="536319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rot="16200000" flipV="1">
              <a:off x="3960850" y="5363195"/>
              <a:ext cx="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4140870" y="536319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16200000" flipV="1">
              <a:off x="3240770" y="5363195"/>
              <a:ext cx="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3420790" y="536319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171700" y="5278735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NULL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327400" y="4834235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047480" y="4834235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763398" y="4843527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aseline="-25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483478" y="4843527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aseline="-25000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203558" y="4843527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aseline="-25000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171700" y="5901035"/>
              <a:ext cx="45339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smtClean="0"/>
                <a:t>Toy Example: </a:t>
              </a:r>
              <a:r>
                <a:rPr lang="en-US" altLang="zh-CN" i="1" dirty="0" err="1" smtClean="0"/>
                <a:t>val</a:t>
              </a:r>
              <a:r>
                <a:rPr lang="en-US" altLang="zh-CN" dirty="0" smtClean="0"/>
                <a:t>(</a:t>
              </a:r>
              <a:r>
                <a:rPr lang="en-US" altLang="zh-CN" i="1" dirty="0" smtClean="0"/>
                <a:t>v</a:t>
              </a:r>
              <a:r>
                <a:rPr lang="en-US" altLang="zh-CN" dirty="0" smtClean="0"/>
                <a:t>) = 1 for all </a:t>
              </a:r>
              <a:r>
                <a:rPr lang="en-US" altLang="zh-CN" i="1" dirty="0" smtClean="0"/>
                <a:t>v</a:t>
              </a:r>
              <a:endParaRPr lang="zh-CN" altLang="en-US" i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Algorithms for List Ranking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List Ranking</a:t>
            </a:r>
          </a:p>
          <a:p>
            <a:pPr lvl="1" eaLnBrk="1" hangingPunct="1"/>
            <a:r>
              <a:rPr lang="en-US" altLang="zh-CN" dirty="0" smtClean="0"/>
              <a:t>Compute </a:t>
            </a:r>
            <a:r>
              <a:rPr lang="en-US" altLang="zh-CN" i="1" dirty="0" smtClean="0">
                <a:solidFill>
                  <a:srgbClr val="0070C0"/>
                </a:solidFill>
              </a:rPr>
              <a:t>sum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dirty="0" smtClean="0"/>
              <a:t> for each element 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endParaRPr lang="en-US" altLang="zh-CN" dirty="0" smtClean="0"/>
          </a:p>
          <a:p>
            <a:pPr lvl="2" eaLnBrk="1" hangingPunct="1"/>
            <a:r>
              <a:rPr lang="en-US" altLang="zh-CN" dirty="0" smtClean="0"/>
              <a:t>summing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val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 </a:t>
            </a:r>
            <a:r>
              <a:rPr lang="en-US" altLang="zh-CN" dirty="0" smtClean="0"/>
              <a:t>and values of all predecessors</a:t>
            </a:r>
          </a:p>
          <a:p>
            <a:pPr lvl="1" eaLnBrk="1" hangingPunct="1"/>
            <a:r>
              <a:rPr lang="en-US" altLang="zh-CN" dirty="0" smtClean="0"/>
              <a:t>Why </a:t>
            </a:r>
            <a:r>
              <a:rPr lang="en-US" altLang="zh-CN" dirty="0" err="1" smtClean="0"/>
              <a:t>TeraSort</a:t>
            </a:r>
            <a:r>
              <a:rPr lang="en-US" altLang="zh-CN" dirty="0" smtClean="0"/>
              <a:t> cannot work?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27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rot="16200000" flipV="1">
            <a:off x="6121090" y="5363195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6301110" y="5363195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16200000" flipV="1">
            <a:off x="5401010" y="5363195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5581030" y="5363195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rot="16200000" flipV="1">
            <a:off x="4680930" y="5363195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4860950" y="5363195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rot="16200000" flipV="1">
            <a:off x="3960850" y="5363195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140870" y="5363195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rot="16200000" flipV="1">
            <a:off x="3240770" y="5363195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3420790" y="5363195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71700" y="5278735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27400" y="4834235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47480" y="4834235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763398" y="4843527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483478" y="4843527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03558" y="4843527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Algorithms for List Ranking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List Ranking</a:t>
            </a:r>
          </a:p>
          <a:p>
            <a:pPr lvl="1" eaLnBrk="1" hangingPunct="1"/>
            <a:r>
              <a:rPr lang="en-US" altLang="zh-CN" dirty="0" smtClean="0"/>
              <a:t>Pointer jumping / doubling</a:t>
            </a:r>
          </a:p>
          <a:p>
            <a:pPr lvl="2" eaLnBrk="1" hangingPunct="1"/>
            <a:r>
              <a:rPr lang="en-US" altLang="zh-CN" i="1" dirty="0" smtClean="0"/>
              <a:t> </a:t>
            </a:r>
            <a:r>
              <a:rPr lang="en-US" altLang="zh-CN" i="1" dirty="0" smtClean="0">
                <a:solidFill>
                  <a:srgbClr val="0070C0"/>
                </a:solidFill>
              </a:rPr>
              <a:t>sum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 </a:t>
            </a:r>
            <a:r>
              <a:rPr lang="zh-CN" altLang="en-US" dirty="0" smtClean="0">
                <a:solidFill>
                  <a:srgbClr val="0070C0"/>
                </a:solidFill>
              </a:rPr>
              <a:t>← </a:t>
            </a:r>
            <a:r>
              <a:rPr lang="en-US" altLang="zh-CN" i="1" dirty="0" smtClean="0">
                <a:solidFill>
                  <a:srgbClr val="0070C0"/>
                </a:solidFill>
              </a:rPr>
              <a:t>sum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 + </a:t>
            </a:r>
            <a:r>
              <a:rPr lang="en-US" altLang="zh-CN" i="1" dirty="0" smtClean="0">
                <a:solidFill>
                  <a:srgbClr val="0070C0"/>
                </a:solidFill>
              </a:rPr>
              <a:t>sum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err="1" smtClean="0">
                <a:solidFill>
                  <a:srgbClr val="0070C0"/>
                </a:solidFill>
              </a:rPr>
              <a:t>pred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))</a:t>
            </a:r>
          </a:p>
          <a:p>
            <a:pPr lvl="2" eaLnBrk="1" hangingPunct="1"/>
            <a:r>
              <a:rPr lang="en-US" altLang="zh-CN" i="1" dirty="0" smtClean="0"/>
              <a:t>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pred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 </a:t>
            </a:r>
            <a:r>
              <a:rPr lang="zh-CN" altLang="en-US" dirty="0" smtClean="0">
                <a:solidFill>
                  <a:srgbClr val="0070C0"/>
                </a:solidFill>
              </a:rPr>
              <a:t>←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pred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err="1" smtClean="0">
                <a:solidFill>
                  <a:srgbClr val="0070C0"/>
                </a:solidFill>
              </a:rPr>
              <a:t>pred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28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AutoShape 11"/>
          <p:cNvSpPr>
            <a:spLocks noChangeArrowheads="1"/>
          </p:cNvSpPr>
          <p:nvPr/>
        </p:nvSpPr>
        <p:spPr bwMode="auto">
          <a:xfrm>
            <a:off x="5269737" y="2279650"/>
            <a:ext cx="3417063" cy="431800"/>
          </a:xfrm>
          <a:prstGeom prst="wedgeRoundRectCallout">
            <a:avLst>
              <a:gd name="adj1" fmla="val -37028"/>
              <a:gd name="adj2" fmla="val 150666"/>
              <a:gd name="adj3" fmla="val 16667"/>
            </a:avLst>
          </a:prstGeom>
          <a:solidFill>
            <a:srgbClr val="0070C0">
              <a:alpha val="7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Constantia" pitchFamily="18" charset="0"/>
              </a:rPr>
              <a:t>As long as </a:t>
            </a:r>
            <a:r>
              <a:rPr lang="en-US" altLang="zh-CN" sz="2000" b="1" i="1" dirty="0" err="1" smtClean="0">
                <a:solidFill>
                  <a:schemeClr val="bg1"/>
                </a:solidFill>
                <a:latin typeface="Constantia" pitchFamily="18" charset="0"/>
              </a:rPr>
              <a:t>pred</a:t>
            </a:r>
            <a:r>
              <a:rPr lang="en-US" altLang="zh-CN" sz="2000" b="1" dirty="0" smtClean="0">
                <a:solidFill>
                  <a:schemeClr val="bg1"/>
                </a:solidFill>
                <a:latin typeface="Constantia" pitchFamily="18" charset="0"/>
              </a:rPr>
              <a:t>(</a:t>
            </a:r>
            <a:r>
              <a:rPr lang="en-US" altLang="zh-CN" sz="2000" b="1" i="1" dirty="0" smtClean="0">
                <a:solidFill>
                  <a:schemeClr val="bg1"/>
                </a:solidFill>
                <a:latin typeface="Constantia" pitchFamily="18" charset="0"/>
              </a:rPr>
              <a:t>v</a:t>
            </a:r>
            <a:r>
              <a:rPr lang="en-US" altLang="zh-CN" sz="2000" b="1" dirty="0" smtClean="0">
                <a:solidFill>
                  <a:schemeClr val="bg1"/>
                </a:solidFill>
                <a:latin typeface="Constantia" pitchFamily="18" charset="0"/>
              </a:rPr>
              <a:t>) </a:t>
            </a:r>
            <a:r>
              <a:rPr lang="zh-CN" altLang="en-US" sz="2000" b="1" dirty="0" smtClean="0">
                <a:solidFill>
                  <a:schemeClr val="bg1"/>
                </a:solidFill>
                <a:latin typeface="Constantia" pitchFamily="18" charset="0"/>
              </a:rPr>
              <a:t>≠</a:t>
            </a:r>
            <a:r>
              <a:rPr lang="en-US" altLang="zh-CN" sz="2000" b="1" dirty="0" smtClean="0">
                <a:solidFill>
                  <a:schemeClr val="bg1"/>
                </a:solidFill>
                <a:latin typeface="Constantia" pitchFamily="18" charset="0"/>
              </a:rPr>
              <a:t> NULL</a:t>
            </a:r>
            <a:endParaRPr lang="en-US" altLang="zh-CN" sz="2000" b="1" i="1" u="sng" dirty="0">
              <a:solidFill>
                <a:schemeClr val="bg1"/>
              </a:solidFill>
              <a:latin typeface="Constantia" pitchFamily="18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rot="16200000" flipV="1">
            <a:off x="5864330" y="4358010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6044350" y="4358010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rot="16200000" flipV="1">
            <a:off x="5144250" y="4358010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5324270" y="4358010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rot="16200000" flipV="1">
            <a:off x="4424170" y="4358010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4604190" y="4358010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rot="16200000" flipV="1">
            <a:off x="3704090" y="4358010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3884110" y="4358010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rot="16200000" flipV="1">
            <a:off x="2984010" y="4358010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3164030" y="4358010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949450" y="4304268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149600" y="387350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869680" y="387350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585598" y="388279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05678" y="388279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025758" y="388279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Algorithms for List Ranking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List Ranking</a:t>
            </a:r>
          </a:p>
          <a:p>
            <a:pPr lvl="1" eaLnBrk="1" hangingPunct="1"/>
            <a:r>
              <a:rPr lang="en-US" altLang="zh-CN" dirty="0" smtClean="0"/>
              <a:t>Pointer jumping / doubling</a:t>
            </a:r>
          </a:p>
          <a:p>
            <a:pPr lvl="2" eaLnBrk="1" hangingPunct="1"/>
            <a:r>
              <a:rPr lang="en-US" altLang="zh-CN" i="1" dirty="0" smtClean="0"/>
              <a:t> </a:t>
            </a:r>
            <a:r>
              <a:rPr lang="en-US" altLang="zh-CN" i="1" dirty="0" smtClean="0">
                <a:solidFill>
                  <a:srgbClr val="0070C0"/>
                </a:solidFill>
              </a:rPr>
              <a:t>sum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 </a:t>
            </a:r>
            <a:r>
              <a:rPr lang="zh-CN" altLang="en-US" dirty="0" smtClean="0">
                <a:solidFill>
                  <a:srgbClr val="0070C0"/>
                </a:solidFill>
              </a:rPr>
              <a:t>← </a:t>
            </a:r>
            <a:r>
              <a:rPr lang="en-US" altLang="zh-CN" i="1" dirty="0" smtClean="0">
                <a:solidFill>
                  <a:srgbClr val="0070C0"/>
                </a:solidFill>
              </a:rPr>
              <a:t>sum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 + </a:t>
            </a:r>
            <a:r>
              <a:rPr lang="en-US" altLang="zh-CN" i="1" dirty="0" smtClean="0">
                <a:solidFill>
                  <a:srgbClr val="0070C0"/>
                </a:solidFill>
              </a:rPr>
              <a:t>sum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err="1" smtClean="0">
                <a:solidFill>
                  <a:srgbClr val="0070C0"/>
                </a:solidFill>
              </a:rPr>
              <a:t>pred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))</a:t>
            </a:r>
          </a:p>
          <a:p>
            <a:pPr lvl="2" eaLnBrk="1" hangingPunct="1"/>
            <a:r>
              <a:rPr lang="en-US" altLang="zh-CN" i="1" dirty="0" smtClean="0"/>
              <a:t>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pred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 </a:t>
            </a:r>
            <a:r>
              <a:rPr lang="zh-CN" altLang="en-US" dirty="0" smtClean="0">
                <a:solidFill>
                  <a:srgbClr val="0070C0"/>
                </a:solidFill>
              </a:rPr>
              <a:t>←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pred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err="1" smtClean="0">
                <a:solidFill>
                  <a:srgbClr val="0070C0"/>
                </a:solidFill>
              </a:rPr>
              <a:t>pred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29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rot="16200000" flipV="1">
            <a:off x="5864330" y="4350795"/>
            <a:ext cx="0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6044350" y="4350795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rot="16200000" flipV="1">
            <a:off x="5144250" y="4350795"/>
            <a:ext cx="0" cy="36004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5324270" y="4350795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rot="16200000" flipV="1">
            <a:off x="4424170" y="4350795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4604190" y="4350795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rot="16200000" flipV="1">
            <a:off x="3704090" y="4350795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3884110" y="4350795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rot="16200000" flipV="1">
            <a:off x="2984010" y="4350795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3164030" y="4350795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949331" y="4304268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6044350" y="4778871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324270" y="4778871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4604190" y="4778871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3884110" y="4778871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rot="16200000" flipV="1">
            <a:off x="2984010" y="4778871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3164030" y="4778871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949450" y="4746076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7" name="组合 63"/>
          <p:cNvGrpSpPr/>
          <p:nvPr/>
        </p:nvGrpSpPr>
        <p:grpSpPr>
          <a:xfrm>
            <a:off x="4919225" y="4913886"/>
            <a:ext cx="1129899" cy="337009"/>
            <a:chOff x="6912259" y="4681214"/>
            <a:chExt cx="1129899" cy="337009"/>
          </a:xfrm>
        </p:grpSpPr>
        <p:sp>
          <p:nvSpPr>
            <p:cNvPr id="58" name="任意多边形 57"/>
            <p:cNvSpPr/>
            <p:nvPr/>
          </p:nvSpPr>
          <p:spPr>
            <a:xfrm rot="21087542">
              <a:off x="7106476" y="4757175"/>
              <a:ext cx="935682" cy="261048"/>
            </a:xfrm>
            <a:custGeom>
              <a:avLst/>
              <a:gdLst>
                <a:gd name="connsiteX0" fmla="*/ 0 w 812800"/>
                <a:gd name="connsiteY0" fmla="*/ 0 h 143933"/>
                <a:gd name="connsiteX1" fmla="*/ 419100 w 812800"/>
                <a:gd name="connsiteY1" fmla="*/ 139700 h 143933"/>
                <a:gd name="connsiteX2" fmla="*/ 812800 w 812800"/>
                <a:gd name="connsiteY2" fmla="*/ 25400 h 143933"/>
                <a:gd name="connsiteX3" fmla="*/ 812800 w 812800"/>
                <a:gd name="connsiteY3" fmla="*/ 25400 h 14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43933">
                  <a:moveTo>
                    <a:pt x="0" y="0"/>
                  </a:moveTo>
                  <a:cubicBezTo>
                    <a:pt x="141817" y="67733"/>
                    <a:pt x="283634" y="135467"/>
                    <a:pt x="419100" y="139700"/>
                  </a:cubicBezTo>
                  <a:cubicBezTo>
                    <a:pt x="554566" y="143933"/>
                    <a:pt x="812800" y="25400"/>
                    <a:pt x="812800" y="25400"/>
                  </a:cubicBezTo>
                  <a:lnTo>
                    <a:pt x="812800" y="2540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箭头连接符 58"/>
            <p:cNvCxnSpPr>
              <a:stCxn id="58" idx="0"/>
            </p:cNvCxnSpPr>
            <p:nvPr/>
          </p:nvCxnSpPr>
          <p:spPr>
            <a:xfrm flipH="1" flipV="1">
              <a:off x="6912259" y="4681214"/>
              <a:ext cx="180020" cy="146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66"/>
          <p:cNvGrpSpPr/>
          <p:nvPr/>
        </p:nvGrpSpPr>
        <p:grpSpPr>
          <a:xfrm>
            <a:off x="4199145" y="4913886"/>
            <a:ext cx="1129899" cy="337009"/>
            <a:chOff x="6912259" y="4681214"/>
            <a:chExt cx="1129899" cy="337009"/>
          </a:xfrm>
        </p:grpSpPr>
        <p:sp>
          <p:nvSpPr>
            <p:cNvPr id="61" name="任意多边形 60"/>
            <p:cNvSpPr/>
            <p:nvPr/>
          </p:nvSpPr>
          <p:spPr>
            <a:xfrm rot="21087542">
              <a:off x="7106476" y="4757175"/>
              <a:ext cx="935682" cy="261048"/>
            </a:xfrm>
            <a:custGeom>
              <a:avLst/>
              <a:gdLst>
                <a:gd name="connsiteX0" fmla="*/ 0 w 812800"/>
                <a:gd name="connsiteY0" fmla="*/ 0 h 143933"/>
                <a:gd name="connsiteX1" fmla="*/ 419100 w 812800"/>
                <a:gd name="connsiteY1" fmla="*/ 139700 h 143933"/>
                <a:gd name="connsiteX2" fmla="*/ 812800 w 812800"/>
                <a:gd name="connsiteY2" fmla="*/ 25400 h 143933"/>
                <a:gd name="connsiteX3" fmla="*/ 812800 w 812800"/>
                <a:gd name="connsiteY3" fmla="*/ 25400 h 14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43933">
                  <a:moveTo>
                    <a:pt x="0" y="0"/>
                  </a:moveTo>
                  <a:cubicBezTo>
                    <a:pt x="141817" y="67733"/>
                    <a:pt x="283634" y="135467"/>
                    <a:pt x="419100" y="139700"/>
                  </a:cubicBezTo>
                  <a:cubicBezTo>
                    <a:pt x="554566" y="143933"/>
                    <a:pt x="812800" y="25400"/>
                    <a:pt x="812800" y="25400"/>
                  </a:cubicBezTo>
                  <a:lnTo>
                    <a:pt x="812800" y="25400"/>
                  </a:ln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2" name="直接箭头连接符 61"/>
            <p:cNvCxnSpPr>
              <a:stCxn id="61" idx="0"/>
            </p:cNvCxnSpPr>
            <p:nvPr/>
          </p:nvCxnSpPr>
          <p:spPr>
            <a:xfrm flipH="1" flipV="1">
              <a:off x="6912259" y="4681214"/>
              <a:ext cx="180020" cy="1468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9"/>
          <p:cNvGrpSpPr/>
          <p:nvPr/>
        </p:nvGrpSpPr>
        <p:grpSpPr>
          <a:xfrm>
            <a:off x="3524070" y="4913886"/>
            <a:ext cx="1129899" cy="337009"/>
            <a:chOff x="6912259" y="4681214"/>
            <a:chExt cx="1129899" cy="337009"/>
          </a:xfrm>
        </p:grpSpPr>
        <p:sp>
          <p:nvSpPr>
            <p:cNvPr id="64" name="任意多边形 63"/>
            <p:cNvSpPr/>
            <p:nvPr/>
          </p:nvSpPr>
          <p:spPr>
            <a:xfrm rot="21087542">
              <a:off x="7106476" y="4757175"/>
              <a:ext cx="935682" cy="261048"/>
            </a:xfrm>
            <a:custGeom>
              <a:avLst/>
              <a:gdLst>
                <a:gd name="connsiteX0" fmla="*/ 0 w 812800"/>
                <a:gd name="connsiteY0" fmla="*/ 0 h 143933"/>
                <a:gd name="connsiteX1" fmla="*/ 419100 w 812800"/>
                <a:gd name="connsiteY1" fmla="*/ 139700 h 143933"/>
                <a:gd name="connsiteX2" fmla="*/ 812800 w 812800"/>
                <a:gd name="connsiteY2" fmla="*/ 25400 h 143933"/>
                <a:gd name="connsiteX3" fmla="*/ 812800 w 812800"/>
                <a:gd name="connsiteY3" fmla="*/ 25400 h 14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43933">
                  <a:moveTo>
                    <a:pt x="0" y="0"/>
                  </a:moveTo>
                  <a:cubicBezTo>
                    <a:pt x="141817" y="67733"/>
                    <a:pt x="283634" y="135467"/>
                    <a:pt x="419100" y="139700"/>
                  </a:cubicBezTo>
                  <a:cubicBezTo>
                    <a:pt x="554566" y="143933"/>
                    <a:pt x="812800" y="25400"/>
                    <a:pt x="812800" y="25400"/>
                  </a:cubicBezTo>
                  <a:lnTo>
                    <a:pt x="812800" y="25400"/>
                  </a:ln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5" name="直接箭头连接符 64"/>
            <p:cNvCxnSpPr>
              <a:stCxn id="64" idx="0"/>
            </p:cNvCxnSpPr>
            <p:nvPr/>
          </p:nvCxnSpPr>
          <p:spPr>
            <a:xfrm flipH="1" flipV="1">
              <a:off x="6912259" y="4681214"/>
              <a:ext cx="180020" cy="1468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72"/>
          <p:cNvGrpSpPr/>
          <p:nvPr/>
        </p:nvGrpSpPr>
        <p:grpSpPr>
          <a:xfrm>
            <a:off x="2758985" y="4958891"/>
            <a:ext cx="1129899" cy="337009"/>
            <a:chOff x="6912259" y="4681214"/>
            <a:chExt cx="1129899" cy="337009"/>
          </a:xfrm>
        </p:grpSpPr>
        <p:sp>
          <p:nvSpPr>
            <p:cNvPr id="67" name="任意多边形 66"/>
            <p:cNvSpPr/>
            <p:nvPr/>
          </p:nvSpPr>
          <p:spPr>
            <a:xfrm rot="21087542">
              <a:off x="7106476" y="4757175"/>
              <a:ext cx="935682" cy="261048"/>
            </a:xfrm>
            <a:custGeom>
              <a:avLst/>
              <a:gdLst>
                <a:gd name="connsiteX0" fmla="*/ 0 w 812800"/>
                <a:gd name="connsiteY0" fmla="*/ 0 h 143933"/>
                <a:gd name="connsiteX1" fmla="*/ 419100 w 812800"/>
                <a:gd name="connsiteY1" fmla="*/ 139700 h 143933"/>
                <a:gd name="connsiteX2" fmla="*/ 812800 w 812800"/>
                <a:gd name="connsiteY2" fmla="*/ 25400 h 143933"/>
                <a:gd name="connsiteX3" fmla="*/ 812800 w 812800"/>
                <a:gd name="connsiteY3" fmla="*/ 25400 h 14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43933">
                  <a:moveTo>
                    <a:pt x="0" y="0"/>
                  </a:moveTo>
                  <a:cubicBezTo>
                    <a:pt x="141817" y="67733"/>
                    <a:pt x="283634" y="135467"/>
                    <a:pt x="419100" y="139700"/>
                  </a:cubicBezTo>
                  <a:cubicBezTo>
                    <a:pt x="554566" y="143933"/>
                    <a:pt x="812800" y="25400"/>
                    <a:pt x="812800" y="25400"/>
                  </a:cubicBezTo>
                  <a:lnTo>
                    <a:pt x="812800" y="25400"/>
                  </a:ln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8" name="直接箭头连接符 67"/>
            <p:cNvCxnSpPr>
              <a:stCxn id="67" idx="0"/>
            </p:cNvCxnSpPr>
            <p:nvPr/>
          </p:nvCxnSpPr>
          <p:spPr>
            <a:xfrm flipH="1" flipV="1">
              <a:off x="6912259" y="4681214"/>
              <a:ext cx="180020" cy="1468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矩形 68"/>
          <p:cNvSpPr/>
          <p:nvPr/>
        </p:nvSpPr>
        <p:spPr>
          <a:xfrm>
            <a:off x="3149600" y="387350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869680" y="387350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585598" y="388279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305678" y="388279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025758" y="388279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45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Large-Scale Graph Analytics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Online social networks</a:t>
            </a:r>
          </a:p>
          <a:p>
            <a:pPr lvl="1" algn="just"/>
            <a:r>
              <a:rPr lang="en-US" dirty="0" err="1" smtClean="0"/>
              <a:t>Facebook</a:t>
            </a:r>
            <a:r>
              <a:rPr lang="en-US" dirty="0" smtClean="0"/>
              <a:t>, Twitter</a:t>
            </a:r>
          </a:p>
          <a:p>
            <a:pPr algn="just"/>
            <a:r>
              <a:rPr lang="en-US" dirty="0" smtClean="0"/>
              <a:t>Web graphs</a:t>
            </a:r>
          </a:p>
          <a:p>
            <a:pPr algn="just"/>
            <a:r>
              <a:rPr lang="en-US" dirty="0" smtClean="0"/>
              <a:t>The Semantic Web</a:t>
            </a:r>
          </a:p>
          <a:p>
            <a:pPr lvl="1"/>
            <a:r>
              <a:rPr lang="en-US" dirty="0" smtClean="0"/>
              <a:t>Freebase</a:t>
            </a:r>
          </a:p>
          <a:p>
            <a:pPr algn="just"/>
            <a:r>
              <a:rPr lang="en-US" dirty="0" smtClean="0"/>
              <a:t> Spatial networks</a:t>
            </a:r>
          </a:p>
          <a:p>
            <a:pPr lvl="1"/>
            <a:r>
              <a:rPr lang="en-US" dirty="0" smtClean="0"/>
              <a:t>Road network, terrain mesh</a:t>
            </a:r>
          </a:p>
          <a:p>
            <a:endParaRPr lang="en-US" dirty="0" smtClean="0"/>
          </a:p>
          <a:p>
            <a:endParaRPr lang="en-US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3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Algorithms for List Ranking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List Ranking</a:t>
            </a:r>
          </a:p>
          <a:p>
            <a:pPr lvl="1" eaLnBrk="1" hangingPunct="1"/>
            <a:r>
              <a:rPr lang="en-US" altLang="zh-CN" dirty="0" smtClean="0"/>
              <a:t>Pointer jumping / doubling</a:t>
            </a:r>
          </a:p>
          <a:p>
            <a:pPr lvl="2" eaLnBrk="1" hangingPunct="1"/>
            <a:r>
              <a:rPr lang="en-US" altLang="zh-CN" i="1" dirty="0" smtClean="0"/>
              <a:t> </a:t>
            </a:r>
            <a:r>
              <a:rPr lang="en-US" altLang="zh-CN" i="1" dirty="0" smtClean="0">
                <a:solidFill>
                  <a:srgbClr val="0070C0"/>
                </a:solidFill>
              </a:rPr>
              <a:t>sum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 </a:t>
            </a:r>
            <a:r>
              <a:rPr lang="zh-CN" altLang="en-US" dirty="0" smtClean="0">
                <a:solidFill>
                  <a:srgbClr val="0070C0"/>
                </a:solidFill>
              </a:rPr>
              <a:t>← </a:t>
            </a:r>
            <a:r>
              <a:rPr lang="en-US" altLang="zh-CN" i="1" dirty="0" smtClean="0">
                <a:solidFill>
                  <a:srgbClr val="0070C0"/>
                </a:solidFill>
              </a:rPr>
              <a:t>sum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 + </a:t>
            </a:r>
            <a:r>
              <a:rPr lang="en-US" altLang="zh-CN" i="1" dirty="0" smtClean="0">
                <a:solidFill>
                  <a:srgbClr val="0070C0"/>
                </a:solidFill>
              </a:rPr>
              <a:t>sum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err="1" smtClean="0">
                <a:solidFill>
                  <a:srgbClr val="0070C0"/>
                </a:solidFill>
              </a:rPr>
              <a:t>pred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))</a:t>
            </a:r>
          </a:p>
          <a:p>
            <a:pPr lvl="2" eaLnBrk="1" hangingPunct="1"/>
            <a:r>
              <a:rPr lang="en-US" altLang="zh-CN" i="1" dirty="0" smtClean="0"/>
              <a:t>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pred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 </a:t>
            </a:r>
            <a:r>
              <a:rPr lang="zh-CN" altLang="en-US" dirty="0" smtClean="0">
                <a:solidFill>
                  <a:srgbClr val="0070C0"/>
                </a:solidFill>
              </a:rPr>
              <a:t>←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pred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err="1" smtClean="0">
                <a:solidFill>
                  <a:srgbClr val="0070C0"/>
                </a:solidFill>
              </a:rPr>
              <a:t>pred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30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49331" y="4304268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6044350" y="4794132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5324270" y="4794132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4604190" y="4794132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3884110" y="4794132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3164030" y="4794132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949450" y="4746076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6044350" y="5365458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5324270" y="5365458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4604190" y="5365458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3884110" y="5365458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1" name="直接箭头连接符 90"/>
          <p:cNvCxnSpPr/>
          <p:nvPr/>
        </p:nvCxnSpPr>
        <p:spPr>
          <a:xfrm rot="16200000" flipV="1">
            <a:off x="2984010" y="5365458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>
            <a:off x="3164030" y="5365458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949450" y="5317402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4" name="组合 63"/>
          <p:cNvGrpSpPr/>
          <p:nvPr/>
        </p:nvGrpSpPr>
        <p:grpSpPr>
          <a:xfrm>
            <a:off x="4919225" y="4929147"/>
            <a:ext cx="1129899" cy="337009"/>
            <a:chOff x="6912259" y="4681214"/>
            <a:chExt cx="1129899" cy="337009"/>
          </a:xfrm>
        </p:grpSpPr>
        <p:sp>
          <p:nvSpPr>
            <p:cNvPr id="95" name="任意多边形 94"/>
            <p:cNvSpPr/>
            <p:nvPr/>
          </p:nvSpPr>
          <p:spPr>
            <a:xfrm rot="21087542">
              <a:off x="7106476" y="4757175"/>
              <a:ext cx="935682" cy="261048"/>
            </a:xfrm>
            <a:custGeom>
              <a:avLst/>
              <a:gdLst>
                <a:gd name="connsiteX0" fmla="*/ 0 w 812800"/>
                <a:gd name="connsiteY0" fmla="*/ 0 h 143933"/>
                <a:gd name="connsiteX1" fmla="*/ 419100 w 812800"/>
                <a:gd name="connsiteY1" fmla="*/ 139700 h 143933"/>
                <a:gd name="connsiteX2" fmla="*/ 812800 w 812800"/>
                <a:gd name="connsiteY2" fmla="*/ 25400 h 143933"/>
                <a:gd name="connsiteX3" fmla="*/ 812800 w 812800"/>
                <a:gd name="connsiteY3" fmla="*/ 25400 h 14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43933">
                  <a:moveTo>
                    <a:pt x="0" y="0"/>
                  </a:moveTo>
                  <a:cubicBezTo>
                    <a:pt x="141817" y="67733"/>
                    <a:pt x="283634" y="135467"/>
                    <a:pt x="419100" y="139700"/>
                  </a:cubicBezTo>
                  <a:cubicBezTo>
                    <a:pt x="554566" y="143933"/>
                    <a:pt x="812800" y="25400"/>
                    <a:pt x="812800" y="25400"/>
                  </a:cubicBezTo>
                  <a:lnTo>
                    <a:pt x="812800" y="254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6" name="直接箭头连接符 95"/>
            <p:cNvCxnSpPr>
              <a:stCxn id="95" idx="0"/>
            </p:cNvCxnSpPr>
            <p:nvPr/>
          </p:nvCxnSpPr>
          <p:spPr>
            <a:xfrm flipH="1" flipV="1">
              <a:off x="6912259" y="4681214"/>
              <a:ext cx="180020" cy="1468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66"/>
          <p:cNvGrpSpPr/>
          <p:nvPr/>
        </p:nvGrpSpPr>
        <p:grpSpPr>
          <a:xfrm>
            <a:off x="4199145" y="4929147"/>
            <a:ext cx="1129899" cy="337009"/>
            <a:chOff x="6912259" y="4681214"/>
            <a:chExt cx="1129899" cy="337009"/>
          </a:xfrm>
        </p:grpSpPr>
        <p:sp>
          <p:nvSpPr>
            <p:cNvPr id="98" name="任意多边形 97"/>
            <p:cNvSpPr/>
            <p:nvPr/>
          </p:nvSpPr>
          <p:spPr>
            <a:xfrm rot="21087542">
              <a:off x="7106476" y="4757175"/>
              <a:ext cx="935682" cy="261048"/>
            </a:xfrm>
            <a:custGeom>
              <a:avLst/>
              <a:gdLst>
                <a:gd name="connsiteX0" fmla="*/ 0 w 812800"/>
                <a:gd name="connsiteY0" fmla="*/ 0 h 143933"/>
                <a:gd name="connsiteX1" fmla="*/ 419100 w 812800"/>
                <a:gd name="connsiteY1" fmla="*/ 139700 h 143933"/>
                <a:gd name="connsiteX2" fmla="*/ 812800 w 812800"/>
                <a:gd name="connsiteY2" fmla="*/ 25400 h 143933"/>
                <a:gd name="connsiteX3" fmla="*/ 812800 w 812800"/>
                <a:gd name="connsiteY3" fmla="*/ 25400 h 14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43933">
                  <a:moveTo>
                    <a:pt x="0" y="0"/>
                  </a:moveTo>
                  <a:cubicBezTo>
                    <a:pt x="141817" y="67733"/>
                    <a:pt x="283634" y="135467"/>
                    <a:pt x="419100" y="139700"/>
                  </a:cubicBezTo>
                  <a:cubicBezTo>
                    <a:pt x="554566" y="143933"/>
                    <a:pt x="812800" y="25400"/>
                    <a:pt x="812800" y="25400"/>
                  </a:cubicBezTo>
                  <a:lnTo>
                    <a:pt x="812800" y="25400"/>
                  </a:ln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9" name="直接箭头连接符 98"/>
            <p:cNvCxnSpPr>
              <a:stCxn id="98" idx="0"/>
            </p:cNvCxnSpPr>
            <p:nvPr/>
          </p:nvCxnSpPr>
          <p:spPr>
            <a:xfrm flipH="1" flipV="1">
              <a:off x="6912259" y="4681214"/>
              <a:ext cx="180020" cy="1468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组合 69"/>
          <p:cNvGrpSpPr/>
          <p:nvPr/>
        </p:nvGrpSpPr>
        <p:grpSpPr>
          <a:xfrm>
            <a:off x="3524070" y="4929147"/>
            <a:ext cx="1129899" cy="337009"/>
            <a:chOff x="6912259" y="4681214"/>
            <a:chExt cx="1129899" cy="337009"/>
          </a:xfrm>
        </p:grpSpPr>
        <p:sp>
          <p:nvSpPr>
            <p:cNvPr id="101" name="任意多边形 100"/>
            <p:cNvSpPr/>
            <p:nvPr/>
          </p:nvSpPr>
          <p:spPr>
            <a:xfrm rot="21087542">
              <a:off x="7106476" y="4757175"/>
              <a:ext cx="935682" cy="261048"/>
            </a:xfrm>
            <a:custGeom>
              <a:avLst/>
              <a:gdLst>
                <a:gd name="connsiteX0" fmla="*/ 0 w 812800"/>
                <a:gd name="connsiteY0" fmla="*/ 0 h 143933"/>
                <a:gd name="connsiteX1" fmla="*/ 419100 w 812800"/>
                <a:gd name="connsiteY1" fmla="*/ 139700 h 143933"/>
                <a:gd name="connsiteX2" fmla="*/ 812800 w 812800"/>
                <a:gd name="connsiteY2" fmla="*/ 25400 h 143933"/>
                <a:gd name="connsiteX3" fmla="*/ 812800 w 812800"/>
                <a:gd name="connsiteY3" fmla="*/ 25400 h 14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43933">
                  <a:moveTo>
                    <a:pt x="0" y="0"/>
                  </a:moveTo>
                  <a:cubicBezTo>
                    <a:pt x="141817" y="67733"/>
                    <a:pt x="283634" y="135467"/>
                    <a:pt x="419100" y="139700"/>
                  </a:cubicBezTo>
                  <a:cubicBezTo>
                    <a:pt x="554566" y="143933"/>
                    <a:pt x="812800" y="25400"/>
                    <a:pt x="812800" y="25400"/>
                  </a:cubicBezTo>
                  <a:lnTo>
                    <a:pt x="812800" y="2540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2" name="直接箭头连接符 101"/>
            <p:cNvCxnSpPr>
              <a:stCxn id="101" idx="0"/>
            </p:cNvCxnSpPr>
            <p:nvPr/>
          </p:nvCxnSpPr>
          <p:spPr>
            <a:xfrm flipH="1" flipV="1">
              <a:off x="6912259" y="4681214"/>
              <a:ext cx="180020" cy="146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72"/>
          <p:cNvGrpSpPr/>
          <p:nvPr/>
        </p:nvGrpSpPr>
        <p:grpSpPr>
          <a:xfrm>
            <a:off x="2758985" y="4974152"/>
            <a:ext cx="1129899" cy="337009"/>
            <a:chOff x="6912259" y="4681214"/>
            <a:chExt cx="1129899" cy="337009"/>
          </a:xfrm>
        </p:grpSpPr>
        <p:sp>
          <p:nvSpPr>
            <p:cNvPr id="104" name="任意多边形 103"/>
            <p:cNvSpPr/>
            <p:nvPr/>
          </p:nvSpPr>
          <p:spPr>
            <a:xfrm rot="21087542">
              <a:off x="7106476" y="4757175"/>
              <a:ext cx="935682" cy="261048"/>
            </a:xfrm>
            <a:custGeom>
              <a:avLst/>
              <a:gdLst>
                <a:gd name="connsiteX0" fmla="*/ 0 w 812800"/>
                <a:gd name="connsiteY0" fmla="*/ 0 h 143933"/>
                <a:gd name="connsiteX1" fmla="*/ 419100 w 812800"/>
                <a:gd name="connsiteY1" fmla="*/ 139700 h 143933"/>
                <a:gd name="connsiteX2" fmla="*/ 812800 w 812800"/>
                <a:gd name="connsiteY2" fmla="*/ 25400 h 143933"/>
                <a:gd name="connsiteX3" fmla="*/ 812800 w 812800"/>
                <a:gd name="connsiteY3" fmla="*/ 25400 h 14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43933">
                  <a:moveTo>
                    <a:pt x="0" y="0"/>
                  </a:moveTo>
                  <a:cubicBezTo>
                    <a:pt x="141817" y="67733"/>
                    <a:pt x="283634" y="135467"/>
                    <a:pt x="419100" y="139700"/>
                  </a:cubicBezTo>
                  <a:cubicBezTo>
                    <a:pt x="554566" y="143933"/>
                    <a:pt x="812800" y="25400"/>
                    <a:pt x="812800" y="25400"/>
                  </a:cubicBezTo>
                  <a:lnTo>
                    <a:pt x="812800" y="25400"/>
                  </a:ln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5" name="直接箭头连接符 104"/>
            <p:cNvCxnSpPr>
              <a:stCxn id="104" idx="0"/>
            </p:cNvCxnSpPr>
            <p:nvPr/>
          </p:nvCxnSpPr>
          <p:spPr>
            <a:xfrm flipH="1" flipV="1">
              <a:off x="6912259" y="4681214"/>
              <a:ext cx="180020" cy="1468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组合 75"/>
          <p:cNvGrpSpPr/>
          <p:nvPr/>
        </p:nvGrpSpPr>
        <p:grpSpPr>
          <a:xfrm>
            <a:off x="2803990" y="5581191"/>
            <a:ext cx="1129899" cy="337009"/>
            <a:chOff x="6912259" y="4681214"/>
            <a:chExt cx="1129899" cy="337009"/>
          </a:xfrm>
        </p:grpSpPr>
        <p:sp>
          <p:nvSpPr>
            <p:cNvPr id="107" name="任意多边形 106"/>
            <p:cNvSpPr/>
            <p:nvPr/>
          </p:nvSpPr>
          <p:spPr>
            <a:xfrm rot="21087542">
              <a:off x="7106476" y="4757175"/>
              <a:ext cx="935682" cy="261048"/>
            </a:xfrm>
            <a:custGeom>
              <a:avLst/>
              <a:gdLst>
                <a:gd name="connsiteX0" fmla="*/ 0 w 812800"/>
                <a:gd name="connsiteY0" fmla="*/ 0 h 143933"/>
                <a:gd name="connsiteX1" fmla="*/ 419100 w 812800"/>
                <a:gd name="connsiteY1" fmla="*/ 139700 h 143933"/>
                <a:gd name="connsiteX2" fmla="*/ 812800 w 812800"/>
                <a:gd name="connsiteY2" fmla="*/ 25400 h 143933"/>
                <a:gd name="connsiteX3" fmla="*/ 812800 w 812800"/>
                <a:gd name="connsiteY3" fmla="*/ 25400 h 14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43933">
                  <a:moveTo>
                    <a:pt x="0" y="0"/>
                  </a:moveTo>
                  <a:cubicBezTo>
                    <a:pt x="141817" y="67733"/>
                    <a:pt x="283634" y="135467"/>
                    <a:pt x="419100" y="139700"/>
                  </a:cubicBezTo>
                  <a:cubicBezTo>
                    <a:pt x="554566" y="143933"/>
                    <a:pt x="812800" y="25400"/>
                    <a:pt x="812800" y="25400"/>
                  </a:cubicBezTo>
                  <a:lnTo>
                    <a:pt x="812800" y="25400"/>
                  </a:ln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8" name="直接箭头连接符 107"/>
            <p:cNvCxnSpPr>
              <a:stCxn id="107" idx="0"/>
            </p:cNvCxnSpPr>
            <p:nvPr/>
          </p:nvCxnSpPr>
          <p:spPr>
            <a:xfrm flipH="1" flipV="1">
              <a:off x="6912259" y="4681214"/>
              <a:ext cx="180020" cy="1468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任意多边形 108"/>
          <p:cNvSpPr/>
          <p:nvPr/>
        </p:nvSpPr>
        <p:spPr>
          <a:xfrm rot="21425544">
            <a:off x="3032008" y="5666236"/>
            <a:ext cx="1582674" cy="158146"/>
          </a:xfrm>
          <a:custGeom>
            <a:avLst/>
            <a:gdLst>
              <a:gd name="connsiteX0" fmla="*/ 0 w 812800"/>
              <a:gd name="connsiteY0" fmla="*/ 0 h 143933"/>
              <a:gd name="connsiteX1" fmla="*/ 419100 w 812800"/>
              <a:gd name="connsiteY1" fmla="*/ 139700 h 143933"/>
              <a:gd name="connsiteX2" fmla="*/ 812800 w 812800"/>
              <a:gd name="connsiteY2" fmla="*/ 25400 h 143933"/>
              <a:gd name="connsiteX3" fmla="*/ 812800 w 812800"/>
              <a:gd name="connsiteY3" fmla="*/ 25400 h 14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00" h="143933">
                <a:moveTo>
                  <a:pt x="0" y="0"/>
                </a:moveTo>
                <a:cubicBezTo>
                  <a:pt x="141817" y="67733"/>
                  <a:pt x="283634" y="135467"/>
                  <a:pt x="419100" y="139700"/>
                </a:cubicBezTo>
                <a:cubicBezTo>
                  <a:pt x="554566" y="143933"/>
                  <a:pt x="812800" y="25400"/>
                  <a:pt x="812800" y="25400"/>
                </a:cubicBezTo>
                <a:lnTo>
                  <a:pt x="812800" y="25400"/>
                </a:ln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箭头连接符 109"/>
          <p:cNvCxnSpPr>
            <a:stCxn id="109" idx="0"/>
          </p:cNvCxnSpPr>
          <p:nvPr/>
        </p:nvCxnSpPr>
        <p:spPr>
          <a:xfrm flipH="1" flipV="1">
            <a:off x="2793962" y="5639596"/>
            <a:ext cx="235054" cy="6688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任意多边形 110"/>
          <p:cNvSpPr/>
          <p:nvPr/>
        </p:nvSpPr>
        <p:spPr>
          <a:xfrm>
            <a:off x="2939005" y="5626196"/>
            <a:ext cx="2385265" cy="259253"/>
          </a:xfrm>
          <a:custGeom>
            <a:avLst/>
            <a:gdLst>
              <a:gd name="connsiteX0" fmla="*/ 0 w 812800"/>
              <a:gd name="connsiteY0" fmla="*/ 0 h 143933"/>
              <a:gd name="connsiteX1" fmla="*/ 419100 w 812800"/>
              <a:gd name="connsiteY1" fmla="*/ 139700 h 143933"/>
              <a:gd name="connsiteX2" fmla="*/ 812800 w 812800"/>
              <a:gd name="connsiteY2" fmla="*/ 25400 h 143933"/>
              <a:gd name="connsiteX3" fmla="*/ 812800 w 812800"/>
              <a:gd name="connsiteY3" fmla="*/ 25400 h 14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00" h="143933">
                <a:moveTo>
                  <a:pt x="0" y="0"/>
                </a:moveTo>
                <a:cubicBezTo>
                  <a:pt x="141817" y="67733"/>
                  <a:pt x="283634" y="135467"/>
                  <a:pt x="419100" y="139700"/>
                </a:cubicBezTo>
                <a:cubicBezTo>
                  <a:pt x="554566" y="143933"/>
                  <a:pt x="812800" y="25400"/>
                  <a:pt x="812800" y="25400"/>
                </a:cubicBezTo>
                <a:lnTo>
                  <a:pt x="812800" y="25400"/>
                </a:ln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直接箭头连接符 111"/>
          <p:cNvCxnSpPr>
            <a:stCxn id="111" idx="0"/>
          </p:cNvCxnSpPr>
          <p:nvPr/>
        </p:nvCxnSpPr>
        <p:spPr>
          <a:xfrm flipH="1" flipV="1">
            <a:off x="2803990" y="5536187"/>
            <a:ext cx="135015" cy="9000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任意多边形 112"/>
          <p:cNvSpPr/>
          <p:nvPr/>
        </p:nvSpPr>
        <p:spPr>
          <a:xfrm>
            <a:off x="3659085" y="5626196"/>
            <a:ext cx="2385265" cy="259253"/>
          </a:xfrm>
          <a:custGeom>
            <a:avLst/>
            <a:gdLst>
              <a:gd name="connsiteX0" fmla="*/ 0 w 812800"/>
              <a:gd name="connsiteY0" fmla="*/ 0 h 143933"/>
              <a:gd name="connsiteX1" fmla="*/ 419100 w 812800"/>
              <a:gd name="connsiteY1" fmla="*/ 139700 h 143933"/>
              <a:gd name="connsiteX2" fmla="*/ 812800 w 812800"/>
              <a:gd name="connsiteY2" fmla="*/ 25400 h 143933"/>
              <a:gd name="connsiteX3" fmla="*/ 812800 w 812800"/>
              <a:gd name="connsiteY3" fmla="*/ 25400 h 14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00" h="143933">
                <a:moveTo>
                  <a:pt x="0" y="0"/>
                </a:moveTo>
                <a:cubicBezTo>
                  <a:pt x="141817" y="67733"/>
                  <a:pt x="283634" y="135467"/>
                  <a:pt x="419100" y="139700"/>
                </a:cubicBezTo>
                <a:cubicBezTo>
                  <a:pt x="554566" y="143933"/>
                  <a:pt x="812800" y="25400"/>
                  <a:pt x="812800" y="25400"/>
                </a:cubicBezTo>
                <a:lnTo>
                  <a:pt x="812800" y="25400"/>
                </a:lnTo>
              </a:path>
            </a:pathLst>
          </a:cu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箭头连接符 113"/>
          <p:cNvCxnSpPr>
            <a:stCxn id="113" idx="0"/>
          </p:cNvCxnSpPr>
          <p:nvPr/>
        </p:nvCxnSpPr>
        <p:spPr>
          <a:xfrm flipH="1" flipV="1">
            <a:off x="3524070" y="5536187"/>
            <a:ext cx="135015" cy="90009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3149600" y="387350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869680" y="387350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4585598" y="388279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305678" y="388279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6025758" y="388279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9" name="直接箭头连接符 128"/>
          <p:cNvCxnSpPr/>
          <p:nvPr/>
        </p:nvCxnSpPr>
        <p:spPr>
          <a:xfrm rot="16200000" flipV="1">
            <a:off x="5864330" y="4358010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/>
          <p:cNvSpPr/>
          <p:nvPr/>
        </p:nvSpPr>
        <p:spPr>
          <a:xfrm>
            <a:off x="6044350" y="4358010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1" name="直接箭头连接符 130"/>
          <p:cNvCxnSpPr/>
          <p:nvPr/>
        </p:nvCxnSpPr>
        <p:spPr>
          <a:xfrm rot="16200000" flipV="1">
            <a:off x="5144250" y="4358010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/>
          <p:cNvSpPr/>
          <p:nvPr/>
        </p:nvSpPr>
        <p:spPr>
          <a:xfrm>
            <a:off x="5324270" y="4358010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3" name="直接箭头连接符 132"/>
          <p:cNvCxnSpPr/>
          <p:nvPr/>
        </p:nvCxnSpPr>
        <p:spPr>
          <a:xfrm rot="16200000" flipV="1">
            <a:off x="4424170" y="4358010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椭圆 133"/>
          <p:cNvSpPr/>
          <p:nvPr/>
        </p:nvSpPr>
        <p:spPr>
          <a:xfrm>
            <a:off x="4604190" y="4358010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5" name="直接箭头连接符 134"/>
          <p:cNvCxnSpPr/>
          <p:nvPr/>
        </p:nvCxnSpPr>
        <p:spPr>
          <a:xfrm rot="16200000" flipV="1">
            <a:off x="3704090" y="4358010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椭圆 135"/>
          <p:cNvSpPr/>
          <p:nvPr/>
        </p:nvSpPr>
        <p:spPr>
          <a:xfrm>
            <a:off x="3884110" y="4358010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7" name="直接箭头连接符 136"/>
          <p:cNvCxnSpPr/>
          <p:nvPr/>
        </p:nvCxnSpPr>
        <p:spPr>
          <a:xfrm rot="16200000" flipV="1">
            <a:off x="2984010" y="4358010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椭圆 137"/>
          <p:cNvSpPr/>
          <p:nvPr/>
        </p:nvSpPr>
        <p:spPr>
          <a:xfrm>
            <a:off x="3164030" y="4358010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45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Algorithms for List Ranking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List Ranking</a:t>
            </a:r>
          </a:p>
          <a:p>
            <a:pPr lvl="1" eaLnBrk="1" hangingPunct="1"/>
            <a:r>
              <a:rPr lang="en-US" altLang="zh-CN" dirty="0" smtClean="0"/>
              <a:t>Pointer jumping / doubling</a:t>
            </a:r>
          </a:p>
          <a:p>
            <a:pPr lvl="2" eaLnBrk="1" hangingPunct="1"/>
            <a:r>
              <a:rPr lang="en-US" altLang="zh-CN" i="1" dirty="0" smtClean="0"/>
              <a:t> </a:t>
            </a:r>
            <a:r>
              <a:rPr lang="en-US" altLang="zh-CN" i="1" dirty="0" smtClean="0">
                <a:solidFill>
                  <a:srgbClr val="0070C0"/>
                </a:solidFill>
              </a:rPr>
              <a:t>sum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 </a:t>
            </a:r>
            <a:r>
              <a:rPr lang="zh-CN" altLang="en-US" dirty="0" smtClean="0">
                <a:solidFill>
                  <a:srgbClr val="0070C0"/>
                </a:solidFill>
              </a:rPr>
              <a:t>← </a:t>
            </a:r>
            <a:r>
              <a:rPr lang="en-US" altLang="zh-CN" i="1" dirty="0" smtClean="0">
                <a:solidFill>
                  <a:srgbClr val="0070C0"/>
                </a:solidFill>
              </a:rPr>
              <a:t>sum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 + </a:t>
            </a:r>
            <a:r>
              <a:rPr lang="en-US" altLang="zh-CN" i="1" dirty="0" smtClean="0">
                <a:solidFill>
                  <a:srgbClr val="0070C0"/>
                </a:solidFill>
              </a:rPr>
              <a:t>sum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err="1" smtClean="0">
                <a:solidFill>
                  <a:srgbClr val="0070C0"/>
                </a:solidFill>
              </a:rPr>
              <a:t>pred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))</a:t>
            </a:r>
          </a:p>
          <a:p>
            <a:pPr lvl="2" eaLnBrk="1" hangingPunct="1"/>
            <a:r>
              <a:rPr lang="en-US" altLang="zh-CN" i="1" dirty="0" smtClean="0"/>
              <a:t>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pred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 </a:t>
            </a:r>
            <a:r>
              <a:rPr lang="zh-CN" altLang="en-US" dirty="0" smtClean="0">
                <a:solidFill>
                  <a:srgbClr val="0070C0"/>
                </a:solidFill>
              </a:rPr>
              <a:t>←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pred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err="1" smtClean="0">
                <a:solidFill>
                  <a:srgbClr val="0070C0"/>
                </a:solidFill>
              </a:rPr>
              <a:t>pred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31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949450" y="4304268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6034915" y="4790526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5314835" y="4790526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4594755" y="4790526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3874675" y="4790526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 rot="16200000" flipV="1">
            <a:off x="2974575" y="4790526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3154595" y="4790526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949450" y="4746076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6034915" y="5361852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5314835" y="5361852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4594755" y="5361852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3874675" y="5361852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3154595" y="5361852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949450" y="5317402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6034915" y="5946917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5314835" y="5946917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4594755" y="5946917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3874675" y="5946917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5" name="直接箭头连接符 84"/>
          <p:cNvCxnSpPr/>
          <p:nvPr/>
        </p:nvCxnSpPr>
        <p:spPr>
          <a:xfrm rot="16200000" flipV="1">
            <a:off x="2974575" y="5946917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3154595" y="5946917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1949450" y="5902467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8" name="组合 63"/>
          <p:cNvGrpSpPr/>
          <p:nvPr/>
        </p:nvGrpSpPr>
        <p:grpSpPr>
          <a:xfrm>
            <a:off x="4909790" y="4925541"/>
            <a:ext cx="1129899" cy="337009"/>
            <a:chOff x="6912259" y="4681214"/>
            <a:chExt cx="1129899" cy="337009"/>
          </a:xfrm>
        </p:grpSpPr>
        <p:sp>
          <p:nvSpPr>
            <p:cNvPr id="89" name="任意多边形 88"/>
            <p:cNvSpPr/>
            <p:nvPr/>
          </p:nvSpPr>
          <p:spPr>
            <a:xfrm rot="21087542">
              <a:off x="7106476" y="4757175"/>
              <a:ext cx="935682" cy="261048"/>
            </a:xfrm>
            <a:custGeom>
              <a:avLst/>
              <a:gdLst>
                <a:gd name="connsiteX0" fmla="*/ 0 w 812800"/>
                <a:gd name="connsiteY0" fmla="*/ 0 h 143933"/>
                <a:gd name="connsiteX1" fmla="*/ 419100 w 812800"/>
                <a:gd name="connsiteY1" fmla="*/ 139700 h 143933"/>
                <a:gd name="connsiteX2" fmla="*/ 812800 w 812800"/>
                <a:gd name="connsiteY2" fmla="*/ 25400 h 143933"/>
                <a:gd name="connsiteX3" fmla="*/ 812800 w 812800"/>
                <a:gd name="connsiteY3" fmla="*/ 25400 h 14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43933">
                  <a:moveTo>
                    <a:pt x="0" y="0"/>
                  </a:moveTo>
                  <a:cubicBezTo>
                    <a:pt x="141817" y="67733"/>
                    <a:pt x="283634" y="135467"/>
                    <a:pt x="419100" y="139700"/>
                  </a:cubicBezTo>
                  <a:cubicBezTo>
                    <a:pt x="554566" y="143933"/>
                    <a:pt x="812800" y="25400"/>
                    <a:pt x="812800" y="25400"/>
                  </a:cubicBezTo>
                  <a:lnTo>
                    <a:pt x="812800" y="25400"/>
                  </a:ln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0" name="直接箭头连接符 89"/>
            <p:cNvCxnSpPr>
              <a:stCxn id="89" idx="0"/>
            </p:cNvCxnSpPr>
            <p:nvPr/>
          </p:nvCxnSpPr>
          <p:spPr>
            <a:xfrm flipH="1" flipV="1">
              <a:off x="6912259" y="4681214"/>
              <a:ext cx="180020" cy="1468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66"/>
          <p:cNvGrpSpPr/>
          <p:nvPr/>
        </p:nvGrpSpPr>
        <p:grpSpPr>
          <a:xfrm>
            <a:off x="4189710" y="4925541"/>
            <a:ext cx="1129899" cy="337009"/>
            <a:chOff x="6912259" y="4681214"/>
            <a:chExt cx="1129899" cy="337009"/>
          </a:xfrm>
        </p:grpSpPr>
        <p:sp>
          <p:nvSpPr>
            <p:cNvPr id="92" name="任意多边形 91"/>
            <p:cNvSpPr/>
            <p:nvPr/>
          </p:nvSpPr>
          <p:spPr>
            <a:xfrm rot="21087542">
              <a:off x="7106476" y="4757175"/>
              <a:ext cx="935682" cy="261048"/>
            </a:xfrm>
            <a:custGeom>
              <a:avLst/>
              <a:gdLst>
                <a:gd name="connsiteX0" fmla="*/ 0 w 812800"/>
                <a:gd name="connsiteY0" fmla="*/ 0 h 143933"/>
                <a:gd name="connsiteX1" fmla="*/ 419100 w 812800"/>
                <a:gd name="connsiteY1" fmla="*/ 139700 h 143933"/>
                <a:gd name="connsiteX2" fmla="*/ 812800 w 812800"/>
                <a:gd name="connsiteY2" fmla="*/ 25400 h 143933"/>
                <a:gd name="connsiteX3" fmla="*/ 812800 w 812800"/>
                <a:gd name="connsiteY3" fmla="*/ 25400 h 14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43933">
                  <a:moveTo>
                    <a:pt x="0" y="0"/>
                  </a:moveTo>
                  <a:cubicBezTo>
                    <a:pt x="141817" y="67733"/>
                    <a:pt x="283634" y="135467"/>
                    <a:pt x="419100" y="139700"/>
                  </a:cubicBezTo>
                  <a:cubicBezTo>
                    <a:pt x="554566" y="143933"/>
                    <a:pt x="812800" y="25400"/>
                    <a:pt x="812800" y="25400"/>
                  </a:cubicBezTo>
                  <a:lnTo>
                    <a:pt x="812800" y="25400"/>
                  </a:ln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3" name="直接箭头连接符 92"/>
            <p:cNvCxnSpPr>
              <a:stCxn id="92" idx="0"/>
            </p:cNvCxnSpPr>
            <p:nvPr/>
          </p:nvCxnSpPr>
          <p:spPr>
            <a:xfrm flipH="1" flipV="1">
              <a:off x="6912259" y="4681214"/>
              <a:ext cx="180020" cy="1468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组合 69"/>
          <p:cNvGrpSpPr/>
          <p:nvPr/>
        </p:nvGrpSpPr>
        <p:grpSpPr>
          <a:xfrm>
            <a:off x="3514635" y="4925541"/>
            <a:ext cx="1129899" cy="337009"/>
            <a:chOff x="6912259" y="4681214"/>
            <a:chExt cx="1129899" cy="337009"/>
          </a:xfrm>
        </p:grpSpPr>
        <p:sp>
          <p:nvSpPr>
            <p:cNvPr id="95" name="任意多边形 94"/>
            <p:cNvSpPr/>
            <p:nvPr/>
          </p:nvSpPr>
          <p:spPr>
            <a:xfrm rot="21087542">
              <a:off x="7106476" y="4757175"/>
              <a:ext cx="935682" cy="261048"/>
            </a:xfrm>
            <a:custGeom>
              <a:avLst/>
              <a:gdLst>
                <a:gd name="connsiteX0" fmla="*/ 0 w 812800"/>
                <a:gd name="connsiteY0" fmla="*/ 0 h 143933"/>
                <a:gd name="connsiteX1" fmla="*/ 419100 w 812800"/>
                <a:gd name="connsiteY1" fmla="*/ 139700 h 143933"/>
                <a:gd name="connsiteX2" fmla="*/ 812800 w 812800"/>
                <a:gd name="connsiteY2" fmla="*/ 25400 h 143933"/>
                <a:gd name="connsiteX3" fmla="*/ 812800 w 812800"/>
                <a:gd name="connsiteY3" fmla="*/ 25400 h 14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43933">
                  <a:moveTo>
                    <a:pt x="0" y="0"/>
                  </a:moveTo>
                  <a:cubicBezTo>
                    <a:pt x="141817" y="67733"/>
                    <a:pt x="283634" y="135467"/>
                    <a:pt x="419100" y="139700"/>
                  </a:cubicBezTo>
                  <a:cubicBezTo>
                    <a:pt x="554566" y="143933"/>
                    <a:pt x="812800" y="25400"/>
                    <a:pt x="812800" y="25400"/>
                  </a:cubicBezTo>
                  <a:lnTo>
                    <a:pt x="812800" y="25400"/>
                  </a:ln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6" name="直接箭头连接符 95"/>
            <p:cNvCxnSpPr>
              <a:stCxn id="95" idx="0"/>
            </p:cNvCxnSpPr>
            <p:nvPr/>
          </p:nvCxnSpPr>
          <p:spPr>
            <a:xfrm flipH="1" flipV="1">
              <a:off x="6912259" y="4681214"/>
              <a:ext cx="180020" cy="1468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72"/>
          <p:cNvGrpSpPr/>
          <p:nvPr/>
        </p:nvGrpSpPr>
        <p:grpSpPr>
          <a:xfrm>
            <a:off x="2749550" y="4970546"/>
            <a:ext cx="1129899" cy="337009"/>
            <a:chOff x="6912259" y="4681214"/>
            <a:chExt cx="1129899" cy="337009"/>
          </a:xfrm>
        </p:grpSpPr>
        <p:sp>
          <p:nvSpPr>
            <p:cNvPr id="98" name="任意多边形 97"/>
            <p:cNvSpPr/>
            <p:nvPr/>
          </p:nvSpPr>
          <p:spPr>
            <a:xfrm rot="21087542">
              <a:off x="7106476" y="4757175"/>
              <a:ext cx="935682" cy="261048"/>
            </a:xfrm>
            <a:custGeom>
              <a:avLst/>
              <a:gdLst>
                <a:gd name="connsiteX0" fmla="*/ 0 w 812800"/>
                <a:gd name="connsiteY0" fmla="*/ 0 h 143933"/>
                <a:gd name="connsiteX1" fmla="*/ 419100 w 812800"/>
                <a:gd name="connsiteY1" fmla="*/ 139700 h 143933"/>
                <a:gd name="connsiteX2" fmla="*/ 812800 w 812800"/>
                <a:gd name="connsiteY2" fmla="*/ 25400 h 143933"/>
                <a:gd name="connsiteX3" fmla="*/ 812800 w 812800"/>
                <a:gd name="connsiteY3" fmla="*/ 25400 h 14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43933">
                  <a:moveTo>
                    <a:pt x="0" y="0"/>
                  </a:moveTo>
                  <a:cubicBezTo>
                    <a:pt x="141817" y="67733"/>
                    <a:pt x="283634" y="135467"/>
                    <a:pt x="419100" y="139700"/>
                  </a:cubicBezTo>
                  <a:cubicBezTo>
                    <a:pt x="554566" y="143933"/>
                    <a:pt x="812800" y="25400"/>
                    <a:pt x="812800" y="25400"/>
                  </a:cubicBezTo>
                  <a:lnTo>
                    <a:pt x="812800" y="25400"/>
                  </a:ln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9" name="直接箭头连接符 98"/>
            <p:cNvCxnSpPr>
              <a:stCxn id="98" idx="0"/>
            </p:cNvCxnSpPr>
            <p:nvPr/>
          </p:nvCxnSpPr>
          <p:spPr>
            <a:xfrm flipH="1" flipV="1">
              <a:off x="6912259" y="4681214"/>
              <a:ext cx="180020" cy="1468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组合 75"/>
          <p:cNvGrpSpPr/>
          <p:nvPr/>
        </p:nvGrpSpPr>
        <p:grpSpPr>
          <a:xfrm>
            <a:off x="2794555" y="5577585"/>
            <a:ext cx="1129899" cy="337009"/>
            <a:chOff x="6912259" y="4681214"/>
            <a:chExt cx="1129899" cy="337009"/>
          </a:xfrm>
        </p:grpSpPr>
        <p:sp>
          <p:nvSpPr>
            <p:cNvPr id="101" name="任意多边形 100"/>
            <p:cNvSpPr/>
            <p:nvPr/>
          </p:nvSpPr>
          <p:spPr>
            <a:xfrm rot="21087542">
              <a:off x="7106476" y="4757175"/>
              <a:ext cx="935682" cy="261048"/>
            </a:xfrm>
            <a:custGeom>
              <a:avLst/>
              <a:gdLst>
                <a:gd name="connsiteX0" fmla="*/ 0 w 812800"/>
                <a:gd name="connsiteY0" fmla="*/ 0 h 143933"/>
                <a:gd name="connsiteX1" fmla="*/ 419100 w 812800"/>
                <a:gd name="connsiteY1" fmla="*/ 139700 h 143933"/>
                <a:gd name="connsiteX2" fmla="*/ 812800 w 812800"/>
                <a:gd name="connsiteY2" fmla="*/ 25400 h 143933"/>
                <a:gd name="connsiteX3" fmla="*/ 812800 w 812800"/>
                <a:gd name="connsiteY3" fmla="*/ 25400 h 14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43933">
                  <a:moveTo>
                    <a:pt x="0" y="0"/>
                  </a:moveTo>
                  <a:cubicBezTo>
                    <a:pt x="141817" y="67733"/>
                    <a:pt x="283634" y="135467"/>
                    <a:pt x="419100" y="139700"/>
                  </a:cubicBezTo>
                  <a:cubicBezTo>
                    <a:pt x="554566" y="143933"/>
                    <a:pt x="812800" y="25400"/>
                    <a:pt x="812800" y="25400"/>
                  </a:cubicBezTo>
                  <a:lnTo>
                    <a:pt x="812800" y="25400"/>
                  </a:ln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2" name="直接箭头连接符 101"/>
            <p:cNvCxnSpPr>
              <a:stCxn id="101" idx="0"/>
            </p:cNvCxnSpPr>
            <p:nvPr/>
          </p:nvCxnSpPr>
          <p:spPr>
            <a:xfrm flipH="1" flipV="1">
              <a:off x="6912259" y="4681214"/>
              <a:ext cx="180020" cy="1468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78"/>
          <p:cNvGrpSpPr/>
          <p:nvPr/>
        </p:nvGrpSpPr>
        <p:grpSpPr>
          <a:xfrm>
            <a:off x="2794555" y="6149968"/>
            <a:ext cx="1129899" cy="337009"/>
            <a:chOff x="6912259" y="4681214"/>
            <a:chExt cx="1129899" cy="337009"/>
          </a:xfrm>
        </p:grpSpPr>
        <p:sp>
          <p:nvSpPr>
            <p:cNvPr id="104" name="任意多边形 103"/>
            <p:cNvSpPr/>
            <p:nvPr/>
          </p:nvSpPr>
          <p:spPr>
            <a:xfrm rot="21087542">
              <a:off x="7106476" y="4757175"/>
              <a:ext cx="935682" cy="261048"/>
            </a:xfrm>
            <a:custGeom>
              <a:avLst/>
              <a:gdLst>
                <a:gd name="connsiteX0" fmla="*/ 0 w 812800"/>
                <a:gd name="connsiteY0" fmla="*/ 0 h 143933"/>
                <a:gd name="connsiteX1" fmla="*/ 419100 w 812800"/>
                <a:gd name="connsiteY1" fmla="*/ 139700 h 143933"/>
                <a:gd name="connsiteX2" fmla="*/ 812800 w 812800"/>
                <a:gd name="connsiteY2" fmla="*/ 25400 h 143933"/>
                <a:gd name="connsiteX3" fmla="*/ 812800 w 812800"/>
                <a:gd name="connsiteY3" fmla="*/ 25400 h 14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43933">
                  <a:moveTo>
                    <a:pt x="0" y="0"/>
                  </a:moveTo>
                  <a:cubicBezTo>
                    <a:pt x="141817" y="67733"/>
                    <a:pt x="283634" y="135467"/>
                    <a:pt x="419100" y="139700"/>
                  </a:cubicBezTo>
                  <a:cubicBezTo>
                    <a:pt x="554566" y="143933"/>
                    <a:pt x="812800" y="25400"/>
                    <a:pt x="812800" y="25400"/>
                  </a:cubicBezTo>
                  <a:lnTo>
                    <a:pt x="812800" y="25400"/>
                  </a:ln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5" name="直接箭头连接符 104"/>
            <p:cNvCxnSpPr>
              <a:stCxn id="104" idx="0"/>
            </p:cNvCxnSpPr>
            <p:nvPr/>
          </p:nvCxnSpPr>
          <p:spPr>
            <a:xfrm flipH="1" flipV="1">
              <a:off x="6912259" y="4681214"/>
              <a:ext cx="180020" cy="1468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任意多边形 105"/>
          <p:cNvSpPr/>
          <p:nvPr/>
        </p:nvSpPr>
        <p:spPr>
          <a:xfrm rot="21425544">
            <a:off x="3022573" y="5662630"/>
            <a:ext cx="1582674" cy="158146"/>
          </a:xfrm>
          <a:custGeom>
            <a:avLst/>
            <a:gdLst>
              <a:gd name="connsiteX0" fmla="*/ 0 w 812800"/>
              <a:gd name="connsiteY0" fmla="*/ 0 h 143933"/>
              <a:gd name="connsiteX1" fmla="*/ 419100 w 812800"/>
              <a:gd name="connsiteY1" fmla="*/ 139700 h 143933"/>
              <a:gd name="connsiteX2" fmla="*/ 812800 w 812800"/>
              <a:gd name="connsiteY2" fmla="*/ 25400 h 143933"/>
              <a:gd name="connsiteX3" fmla="*/ 812800 w 812800"/>
              <a:gd name="connsiteY3" fmla="*/ 25400 h 14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00" h="143933">
                <a:moveTo>
                  <a:pt x="0" y="0"/>
                </a:moveTo>
                <a:cubicBezTo>
                  <a:pt x="141817" y="67733"/>
                  <a:pt x="283634" y="135467"/>
                  <a:pt x="419100" y="139700"/>
                </a:cubicBezTo>
                <a:cubicBezTo>
                  <a:pt x="554566" y="143933"/>
                  <a:pt x="812800" y="25400"/>
                  <a:pt x="812800" y="25400"/>
                </a:cubicBezTo>
                <a:lnTo>
                  <a:pt x="812800" y="25400"/>
                </a:ln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06"/>
          <p:cNvCxnSpPr>
            <a:stCxn id="106" idx="0"/>
          </p:cNvCxnSpPr>
          <p:nvPr/>
        </p:nvCxnSpPr>
        <p:spPr>
          <a:xfrm flipH="1" flipV="1">
            <a:off x="2784527" y="5635990"/>
            <a:ext cx="235054" cy="6688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任意多边形 107"/>
          <p:cNvSpPr/>
          <p:nvPr/>
        </p:nvSpPr>
        <p:spPr>
          <a:xfrm rot="21425544">
            <a:off x="3067578" y="6256987"/>
            <a:ext cx="1582674" cy="158146"/>
          </a:xfrm>
          <a:custGeom>
            <a:avLst/>
            <a:gdLst>
              <a:gd name="connsiteX0" fmla="*/ 0 w 812800"/>
              <a:gd name="connsiteY0" fmla="*/ 0 h 143933"/>
              <a:gd name="connsiteX1" fmla="*/ 419100 w 812800"/>
              <a:gd name="connsiteY1" fmla="*/ 139700 h 143933"/>
              <a:gd name="connsiteX2" fmla="*/ 812800 w 812800"/>
              <a:gd name="connsiteY2" fmla="*/ 25400 h 143933"/>
              <a:gd name="connsiteX3" fmla="*/ 812800 w 812800"/>
              <a:gd name="connsiteY3" fmla="*/ 25400 h 14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00" h="143933">
                <a:moveTo>
                  <a:pt x="0" y="0"/>
                </a:moveTo>
                <a:cubicBezTo>
                  <a:pt x="141817" y="67733"/>
                  <a:pt x="283634" y="135467"/>
                  <a:pt x="419100" y="139700"/>
                </a:cubicBezTo>
                <a:cubicBezTo>
                  <a:pt x="554566" y="143933"/>
                  <a:pt x="812800" y="25400"/>
                  <a:pt x="812800" y="25400"/>
                </a:cubicBezTo>
                <a:lnTo>
                  <a:pt x="812800" y="25400"/>
                </a:ln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直接箭头连接符 108"/>
          <p:cNvCxnSpPr>
            <a:stCxn id="108" idx="0"/>
          </p:cNvCxnSpPr>
          <p:nvPr/>
        </p:nvCxnSpPr>
        <p:spPr>
          <a:xfrm flipH="1" flipV="1">
            <a:off x="2829532" y="6230347"/>
            <a:ext cx="235054" cy="6688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任意多边形 109"/>
          <p:cNvSpPr/>
          <p:nvPr/>
        </p:nvSpPr>
        <p:spPr>
          <a:xfrm>
            <a:off x="2929570" y="5622590"/>
            <a:ext cx="2385265" cy="259253"/>
          </a:xfrm>
          <a:custGeom>
            <a:avLst/>
            <a:gdLst>
              <a:gd name="connsiteX0" fmla="*/ 0 w 812800"/>
              <a:gd name="connsiteY0" fmla="*/ 0 h 143933"/>
              <a:gd name="connsiteX1" fmla="*/ 419100 w 812800"/>
              <a:gd name="connsiteY1" fmla="*/ 139700 h 143933"/>
              <a:gd name="connsiteX2" fmla="*/ 812800 w 812800"/>
              <a:gd name="connsiteY2" fmla="*/ 25400 h 143933"/>
              <a:gd name="connsiteX3" fmla="*/ 812800 w 812800"/>
              <a:gd name="connsiteY3" fmla="*/ 25400 h 14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00" h="143933">
                <a:moveTo>
                  <a:pt x="0" y="0"/>
                </a:moveTo>
                <a:cubicBezTo>
                  <a:pt x="141817" y="67733"/>
                  <a:pt x="283634" y="135467"/>
                  <a:pt x="419100" y="139700"/>
                </a:cubicBezTo>
                <a:cubicBezTo>
                  <a:pt x="554566" y="143933"/>
                  <a:pt x="812800" y="25400"/>
                  <a:pt x="812800" y="25400"/>
                </a:cubicBezTo>
                <a:lnTo>
                  <a:pt x="812800" y="25400"/>
                </a:ln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/>
          <p:cNvCxnSpPr>
            <a:stCxn id="110" idx="0"/>
          </p:cNvCxnSpPr>
          <p:nvPr/>
        </p:nvCxnSpPr>
        <p:spPr>
          <a:xfrm flipH="1" flipV="1">
            <a:off x="2794555" y="5532581"/>
            <a:ext cx="135015" cy="9000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任意多边形 111"/>
          <p:cNvSpPr/>
          <p:nvPr/>
        </p:nvSpPr>
        <p:spPr>
          <a:xfrm>
            <a:off x="3649650" y="5622590"/>
            <a:ext cx="2385265" cy="259253"/>
          </a:xfrm>
          <a:custGeom>
            <a:avLst/>
            <a:gdLst>
              <a:gd name="connsiteX0" fmla="*/ 0 w 812800"/>
              <a:gd name="connsiteY0" fmla="*/ 0 h 143933"/>
              <a:gd name="connsiteX1" fmla="*/ 419100 w 812800"/>
              <a:gd name="connsiteY1" fmla="*/ 139700 h 143933"/>
              <a:gd name="connsiteX2" fmla="*/ 812800 w 812800"/>
              <a:gd name="connsiteY2" fmla="*/ 25400 h 143933"/>
              <a:gd name="connsiteX3" fmla="*/ 812800 w 812800"/>
              <a:gd name="connsiteY3" fmla="*/ 25400 h 14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00" h="143933">
                <a:moveTo>
                  <a:pt x="0" y="0"/>
                </a:moveTo>
                <a:cubicBezTo>
                  <a:pt x="141817" y="67733"/>
                  <a:pt x="283634" y="135467"/>
                  <a:pt x="419100" y="139700"/>
                </a:cubicBezTo>
                <a:cubicBezTo>
                  <a:pt x="554566" y="143933"/>
                  <a:pt x="812800" y="25400"/>
                  <a:pt x="812800" y="25400"/>
                </a:cubicBezTo>
                <a:lnTo>
                  <a:pt x="812800" y="25400"/>
                </a:ln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箭头连接符 112"/>
          <p:cNvCxnSpPr>
            <a:stCxn id="112" idx="0"/>
          </p:cNvCxnSpPr>
          <p:nvPr/>
        </p:nvCxnSpPr>
        <p:spPr>
          <a:xfrm flipH="1" flipV="1">
            <a:off x="3514635" y="5532581"/>
            <a:ext cx="135015" cy="9000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任意多边形 113"/>
          <p:cNvSpPr/>
          <p:nvPr/>
        </p:nvSpPr>
        <p:spPr>
          <a:xfrm>
            <a:off x="2974575" y="6261952"/>
            <a:ext cx="2385265" cy="259253"/>
          </a:xfrm>
          <a:custGeom>
            <a:avLst/>
            <a:gdLst>
              <a:gd name="connsiteX0" fmla="*/ 0 w 812800"/>
              <a:gd name="connsiteY0" fmla="*/ 0 h 143933"/>
              <a:gd name="connsiteX1" fmla="*/ 419100 w 812800"/>
              <a:gd name="connsiteY1" fmla="*/ 139700 h 143933"/>
              <a:gd name="connsiteX2" fmla="*/ 812800 w 812800"/>
              <a:gd name="connsiteY2" fmla="*/ 25400 h 143933"/>
              <a:gd name="connsiteX3" fmla="*/ 812800 w 812800"/>
              <a:gd name="connsiteY3" fmla="*/ 25400 h 14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00" h="143933">
                <a:moveTo>
                  <a:pt x="0" y="0"/>
                </a:moveTo>
                <a:cubicBezTo>
                  <a:pt x="141817" y="67733"/>
                  <a:pt x="283634" y="135467"/>
                  <a:pt x="419100" y="139700"/>
                </a:cubicBezTo>
                <a:cubicBezTo>
                  <a:pt x="554566" y="143933"/>
                  <a:pt x="812800" y="25400"/>
                  <a:pt x="812800" y="25400"/>
                </a:cubicBezTo>
                <a:lnTo>
                  <a:pt x="812800" y="25400"/>
                </a:ln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直接箭头连接符 114"/>
          <p:cNvCxnSpPr>
            <a:stCxn id="114" idx="0"/>
          </p:cNvCxnSpPr>
          <p:nvPr/>
        </p:nvCxnSpPr>
        <p:spPr>
          <a:xfrm flipH="1" flipV="1">
            <a:off x="2839560" y="6171943"/>
            <a:ext cx="135015" cy="9000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3149600" y="387350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869680" y="387350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585598" y="388279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305678" y="388279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6025758" y="388279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1" name="直接箭头连接符 120"/>
          <p:cNvCxnSpPr/>
          <p:nvPr/>
        </p:nvCxnSpPr>
        <p:spPr>
          <a:xfrm rot="16200000" flipV="1">
            <a:off x="2974575" y="5361852"/>
            <a:ext cx="0" cy="36004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任意多边形 121"/>
          <p:cNvSpPr/>
          <p:nvPr/>
        </p:nvSpPr>
        <p:spPr>
          <a:xfrm>
            <a:off x="2839560" y="6171941"/>
            <a:ext cx="3195355" cy="349263"/>
          </a:xfrm>
          <a:custGeom>
            <a:avLst/>
            <a:gdLst>
              <a:gd name="connsiteX0" fmla="*/ 0 w 812800"/>
              <a:gd name="connsiteY0" fmla="*/ 0 h 143933"/>
              <a:gd name="connsiteX1" fmla="*/ 419100 w 812800"/>
              <a:gd name="connsiteY1" fmla="*/ 139700 h 143933"/>
              <a:gd name="connsiteX2" fmla="*/ 812800 w 812800"/>
              <a:gd name="connsiteY2" fmla="*/ 25400 h 143933"/>
              <a:gd name="connsiteX3" fmla="*/ 812800 w 812800"/>
              <a:gd name="connsiteY3" fmla="*/ 25400 h 14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00" h="143933">
                <a:moveTo>
                  <a:pt x="0" y="0"/>
                </a:moveTo>
                <a:cubicBezTo>
                  <a:pt x="141817" y="67733"/>
                  <a:pt x="283634" y="135467"/>
                  <a:pt x="419100" y="139700"/>
                </a:cubicBezTo>
                <a:cubicBezTo>
                  <a:pt x="554566" y="143933"/>
                  <a:pt x="812800" y="25400"/>
                  <a:pt x="812800" y="25400"/>
                </a:cubicBezTo>
                <a:lnTo>
                  <a:pt x="812800" y="25400"/>
                </a:lnTo>
              </a:path>
            </a:pathLst>
          </a:cu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AutoShape 11"/>
          <p:cNvSpPr>
            <a:spLocks noChangeArrowheads="1"/>
          </p:cNvSpPr>
          <p:nvPr/>
        </p:nvSpPr>
        <p:spPr bwMode="auto">
          <a:xfrm>
            <a:off x="5803835" y="3162300"/>
            <a:ext cx="2680463" cy="431800"/>
          </a:xfrm>
          <a:prstGeom prst="wedgeRoundRectCallout">
            <a:avLst>
              <a:gd name="adj1" fmla="val -37028"/>
              <a:gd name="adj2" fmla="val 150666"/>
              <a:gd name="adj3" fmla="val 16667"/>
            </a:avLst>
          </a:prstGeom>
          <a:solidFill>
            <a:srgbClr val="0070C0">
              <a:alpha val="7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2000" b="1" i="1" dirty="0" smtClean="0">
                <a:solidFill>
                  <a:schemeClr val="bg1"/>
                </a:solidFill>
                <a:latin typeface="Constantia" pitchFamily="18" charset="0"/>
              </a:rPr>
              <a:t>O</a:t>
            </a:r>
            <a:r>
              <a:rPr lang="en-US" altLang="zh-CN" sz="2000" b="1" dirty="0" smtClean="0">
                <a:solidFill>
                  <a:schemeClr val="bg1"/>
                </a:solidFill>
                <a:latin typeface="Constantia" pitchFamily="18" charset="0"/>
              </a:rPr>
              <a:t>(</a:t>
            </a:r>
            <a:r>
              <a:rPr lang="en-US" altLang="zh-CN" sz="2000" b="1" i="1" dirty="0" smtClean="0">
                <a:solidFill>
                  <a:schemeClr val="bg1"/>
                </a:solidFill>
                <a:latin typeface="Constantia" pitchFamily="18" charset="0"/>
              </a:rPr>
              <a:t>log n</a:t>
            </a:r>
            <a:r>
              <a:rPr lang="en-US" altLang="zh-CN" sz="2000" b="1" dirty="0" smtClean="0">
                <a:solidFill>
                  <a:schemeClr val="bg1"/>
                </a:solidFill>
                <a:latin typeface="Constantia" pitchFamily="18" charset="0"/>
              </a:rPr>
              <a:t>) 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Constantia" pitchFamily="18" charset="0"/>
              </a:rPr>
              <a:t>supersteps</a:t>
            </a:r>
            <a:endParaRPr lang="en-US" altLang="zh-CN" sz="2000" b="1" i="1" u="sng" dirty="0">
              <a:solidFill>
                <a:schemeClr val="bg1"/>
              </a:solidFill>
              <a:latin typeface="Constantia" pitchFamily="18" charset="0"/>
            </a:endParaRPr>
          </a:p>
        </p:txBody>
      </p:sp>
      <p:cxnSp>
        <p:nvCxnSpPr>
          <p:cNvPr id="125" name="直接箭头连接符 124"/>
          <p:cNvCxnSpPr/>
          <p:nvPr/>
        </p:nvCxnSpPr>
        <p:spPr>
          <a:xfrm rot="16200000" flipV="1">
            <a:off x="5864330" y="4358010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6044350" y="4358010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7" name="直接箭头连接符 126"/>
          <p:cNvCxnSpPr/>
          <p:nvPr/>
        </p:nvCxnSpPr>
        <p:spPr>
          <a:xfrm rot="16200000" flipV="1">
            <a:off x="5144250" y="4358010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/>
          <p:cNvSpPr/>
          <p:nvPr/>
        </p:nvSpPr>
        <p:spPr>
          <a:xfrm>
            <a:off x="5324270" y="4358010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9" name="直接箭头连接符 128"/>
          <p:cNvCxnSpPr/>
          <p:nvPr/>
        </p:nvCxnSpPr>
        <p:spPr>
          <a:xfrm rot="16200000" flipV="1">
            <a:off x="4424170" y="4358010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/>
          <p:cNvSpPr/>
          <p:nvPr/>
        </p:nvSpPr>
        <p:spPr>
          <a:xfrm>
            <a:off x="4604190" y="4358010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1" name="直接箭头连接符 130"/>
          <p:cNvCxnSpPr/>
          <p:nvPr/>
        </p:nvCxnSpPr>
        <p:spPr>
          <a:xfrm rot="16200000" flipV="1">
            <a:off x="3704090" y="4358010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/>
          <p:cNvSpPr/>
          <p:nvPr/>
        </p:nvSpPr>
        <p:spPr>
          <a:xfrm>
            <a:off x="3884110" y="4358010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3" name="直接箭头连接符 132"/>
          <p:cNvCxnSpPr/>
          <p:nvPr/>
        </p:nvCxnSpPr>
        <p:spPr>
          <a:xfrm rot="16200000" flipV="1">
            <a:off x="2984010" y="4358010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椭圆 133"/>
          <p:cNvSpPr/>
          <p:nvPr/>
        </p:nvSpPr>
        <p:spPr>
          <a:xfrm>
            <a:off x="3164030" y="4358010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5635" y="4190277"/>
            <a:ext cx="8305800" cy="616673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Pregel</a:t>
            </a:r>
            <a:r>
              <a:rPr lang="en-US" altLang="zh-CN" dirty="0" smtClean="0"/>
              <a:t> Review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  Cost Model: PPA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  Graph Connectivity PPAs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 Conclusion</a:t>
            </a:r>
            <a:endParaRPr 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32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148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600"/>
            <a:r>
              <a:rPr lang="en-US" b="1" dirty="0" smtClean="0"/>
              <a:t>PPA (Cost Model)</a:t>
            </a:r>
            <a:endParaRPr lang="en-US" dirty="0" smtClean="0"/>
          </a:p>
          <a:p>
            <a:pPr lvl="1" eaLnBrk="1" hangingPunct="1"/>
            <a:r>
              <a:rPr lang="en-US" altLang="zh-CN" dirty="0" smtClean="0"/>
              <a:t> </a:t>
            </a:r>
            <a:r>
              <a:rPr lang="en-US" altLang="zh-CN" b="1" dirty="0" smtClean="0"/>
              <a:t>Linear</a:t>
            </a:r>
            <a:r>
              <a:rPr lang="en-US" altLang="zh-CN" dirty="0" smtClean="0"/>
              <a:t> cost per </a:t>
            </a:r>
            <a:r>
              <a:rPr lang="en-US" altLang="zh-CN" dirty="0" err="1" smtClean="0"/>
              <a:t>superstep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 </a:t>
            </a:r>
            <a:r>
              <a:rPr lang="en-US" altLang="zh-CN" b="1" dirty="0" smtClean="0"/>
              <a:t>Logarithm</a:t>
            </a:r>
            <a:r>
              <a:rPr lang="en-US" altLang="zh-CN" dirty="0" smtClean="0"/>
              <a:t> number of </a:t>
            </a:r>
            <a:r>
              <a:rPr lang="en-US" altLang="zh-CN" dirty="0" err="1" smtClean="0"/>
              <a:t>supersteps</a:t>
            </a:r>
            <a:endParaRPr lang="en-US" altLang="zh-CN" dirty="0" smtClean="0"/>
          </a:p>
          <a:p>
            <a:pPr indent="-228600"/>
            <a:r>
              <a:rPr lang="en-US" b="1" dirty="0" smtClean="0"/>
              <a:t>CC, BCC, SCC</a:t>
            </a:r>
            <a:endParaRPr lang="en-US" dirty="0" smtClean="0"/>
          </a:p>
          <a:p>
            <a:pPr lvl="1" eaLnBrk="1" hangingPunct="1"/>
            <a:r>
              <a:rPr lang="en-US" altLang="zh-CN" dirty="0" smtClean="0"/>
              <a:t> </a:t>
            </a:r>
            <a:r>
              <a:rPr lang="en-US" altLang="zh-CN" b="1" dirty="0" smtClean="0"/>
              <a:t>CC, BCC:</a:t>
            </a:r>
            <a:r>
              <a:rPr lang="en-US" altLang="zh-CN" dirty="0" smtClean="0"/>
              <a:t> pointer jumping</a:t>
            </a:r>
          </a:p>
          <a:p>
            <a:pPr lvl="1" eaLnBrk="1" hangingPunct="1"/>
            <a:r>
              <a:rPr lang="en-US" altLang="zh-CN" dirty="0" smtClean="0"/>
              <a:t> </a:t>
            </a:r>
            <a:r>
              <a:rPr lang="en-US" altLang="zh-CN" b="1" dirty="0" smtClean="0"/>
              <a:t>SCC:</a:t>
            </a:r>
            <a:r>
              <a:rPr lang="en-US" altLang="zh-CN" dirty="0" smtClean="0"/>
              <a:t> label propagation &amp; recursive partitioning</a:t>
            </a:r>
          </a:p>
          <a:p>
            <a:pPr eaLnBrk="1" hangingPunct="1"/>
            <a:r>
              <a:rPr lang="en-US" altLang="zh-CN" dirty="0" smtClean="0"/>
              <a:t>All algorithms implemented in </a:t>
            </a:r>
            <a:r>
              <a:rPr lang="en-US" altLang="zh-CN" b="1" dirty="0" err="1" smtClean="0"/>
              <a:t>Pregel</a:t>
            </a:r>
            <a:r>
              <a:rPr lang="en-US" altLang="zh-CN" b="1" dirty="0" smtClean="0"/>
              <a:t>+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33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60608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</a:t>
            </a:r>
            <a:r>
              <a:rPr lang="en-US" dirty="0" err="1" smtClean="0"/>
              <a:t>Pregel</a:t>
            </a:r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515350" cy="4221162"/>
          </a:xfrm>
        </p:spPr>
        <p:txBody>
          <a:bodyPr/>
          <a:lstStyle/>
          <a:p>
            <a:r>
              <a:rPr lang="en-US" b="1" dirty="0" smtClean="0"/>
              <a:t>Cost Model &amp; Algorithm Design</a:t>
            </a:r>
          </a:p>
          <a:p>
            <a:pPr lvl="1"/>
            <a:r>
              <a:rPr lang="en-US" altLang="zh-CN" dirty="0" err="1" smtClean="0"/>
              <a:t>Pregel</a:t>
            </a:r>
            <a:r>
              <a:rPr lang="en-US" altLang="zh-CN" dirty="0" smtClean="0"/>
              <a:t> Algorithms for Graph Connectivity Problems with Performance Guarantees </a:t>
            </a:r>
            <a:r>
              <a:rPr lang="en-US" dirty="0" smtClean="0"/>
              <a:t>[PVLDB'14] </a:t>
            </a:r>
          </a:p>
          <a:p>
            <a:r>
              <a:rPr lang="en-US" altLang="zh-CN" b="1" dirty="0" smtClean="0"/>
              <a:t> Message Reduction</a:t>
            </a:r>
            <a:endParaRPr lang="en-US" b="1" dirty="0" smtClean="0"/>
          </a:p>
          <a:p>
            <a:pPr lvl="1"/>
            <a:r>
              <a:rPr lang="en-US" altLang="zh-CN" dirty="0" smtClean="0"/>
              <a:t>Effective Techniques for Message Reduction and Load Balancing in Distributed Graph Computation </a:t>
            </a:r>
            <a:r>
              <a:rPr lang="en-US" dirty="0" smtClean="0"/>
              <a:t>[WWW'15] </a:t>
            </a:r>
            <a:endParaRPr lang="en-US" altLang="zh-CN" dirty="0" smtClean="0"/>
          </a:p>
          <a:p>
            <a:r>
              <a:rPr lang="en-US" altLang="zh-CN" b="1" dirty="0" smtClean="0"/>
              <a:t>System Performance Comparison</a:t>
            </a:r>
            <a:endParaRPr lang="en-US" b="1" dirty="0" smtClean="0"/>
          </a:p>
          <a:p>
            <a:pPr lvl="1"/>
            <a:r>
              <a:rPr lang="en-US" altLang="zh-CN" dirty="0" smtClean="0"/>
              <a:t>Large-Scale Distributed Graph Computing Systems: An Experimental Evaluation </a:t>
            </a:r>
            <a:r>
              <a:rPr lang="en-US" dirty="0" smtClean="0"/>
              <a:t>[PVLDB'15] </a:t>
            </a:r>
            <a:endParaRPr lang="en-US" altLang="zh-CN" dirty="0" smtClean="0"/>
          </a:p>
          <a:p>
            <a:pPr indent="-228600"/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34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60608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1F212-E36A-6C44-B33E-31147482829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6" name="Picture 2" descr="C:\Users\yanda\Desktop\2f9d04487e14571284e7fca08461ad6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19446" y="2857496"/>
            <a:ext cx="2667000" cy="2667000"/>
          </a:xfrm>
          <a:prstGeom prst="rect">
            <a:avLst/>
          </a:prstGeom>
          <a:noFill/>
        </p:spPr>
      </p:pic>
      <p:pic>
        <p:nvPicPr>
          <p:cNvPr id="7" name="Picture 2" descr="C:\Users\yanda\Desktop\pregel+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1219191"/>
            <a:ext cx="1995344" cy="1209677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143240" y="5681979"/>
            <a:ext cx="2714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dirty="0" smtClean="0">
                <a:hlinkClick r:id="rId4"/>
              </a:rPr>
              <a:t>http://bit.do/pregel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43853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Distributed Graph Processing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Think like a vertex / vertex-centric programming</a:t>
            </a:r>
          </a:p>
          <a:p>
            <a:pPr lvl="1"/>
            <a:r>
              <a:rPr lang="en-US" b="1" dirty="0" smtClean="0"/>
              <a:t>Synchronous</a:t>
            </a:r>
          </a:p>
          <a:p>
            <a:pPr lvl="2"/>
            <a:r>
              <a:rPr lang="en-US" altLang="zh-CN" dirty="0" err="1" smtClean="0"/>
              <a:t>Pregel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Giraph</a:t>
            </a:r>
            <a:r>
              <a:rPr lang="en-US" altLang="zh-CN" dirty="0" smtClean="0"/>
              <a:t>, GPS, …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b="1" dirty="0" smtClean="0"/>
              <a:t>Asynchronous</a:t>
            </a:r>
            <a:endParaRPr lang="en-US" b="1" dirty="0" smtClean="0"/>
          </a:p>
          <a:p>
            <a:pPr lvl="2" eaLnBrk="1" hangingPunct="1"/>
            <a:r>
              <a:rPr lang="en-US" altLang="zh-CN" dirty="0" err="1" smtClean="0"/>
              <a:t>GraphLab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PowerGraph</a:t>
            </a:r>
            <a:r>
              <a:rPr lang="en-US" altLang="zh-CN" dirty="0" smtClean="0"/>
              <a:t>), …</a:t>
            </a:r>
            <a:endParaRPr lang="en-US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4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1695416" y="4211646"/>
            <a:ext cx="4857784" cy="431800"/>
          </a:xfrm>
          <a:prstGeom prst="wedgeRoundRectCallout">
            <a:avLst>
              <a:gd name="adj1" fmla="val -46087"/>
              <a:gd name="adj2" fmla="val -280850"/>
              <a:gd name="adj3" fmla="val 16667"/>
            </a:avLst>
          </a:prstGeom>
          <a:solidFill>
            <a:srgbClr val="0070C0">
              <a:alpha val="7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We focus on the BSP model of 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Constantia" panose="02030602050306030303" pitchFamily="18" charset="0"/>
              </a:rPr>
              <a:t>Pregel</a:t>
            </a:r>
            <a:endParaRPr lang="en-US" altLang="zh-CN" sz="2000" b="1" u="sng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Pregel</a:t>
            </a:r>
            <a:r>
              <a:rPr lang="en-US" sz="3600" dirty="0" smtClean="0"/>
              <a:t>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Graph partitioning</a:t>
            </a:r>
          </a:p>
          <a:p>
            <a:pPr lvl="1"/>
            <a:r>
              <a:rPr lang="en-US" dirty="0" smtClean="0"/>
              <a:t>Distribute vertices along with their </a:t>
            </a:r>
            <a:r>
              <a:rPr lang="en-US" dirty="0" smtClean="0">
                <a:solidFill>
                  <a:srgbClr val="0070C0"/>
                </a:solidFill>
              </a:rPr>
              <a:t>adjacency lists </a:t>
            </a:r>
            <a:r>
              <a:rPr lang="en-US" dirty="0" smtClean="0"/>
              <a:t>to machines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5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2095514" y="3357562"/>
            <a:ext cx="4405312" cy="1119188"/>
            <a:chOff x="2095514" y="3357562"/>
            <a:chExt cx="4405312" cy="1119188"/>
          </a:xfrm>
        </p:grpSpPr>
        <p:cxnSp>
          <p:nvCxnSpPr>
            <p:cNvPr id="7" name="直接连接符 6"/>
            <p:cNvCxnSpPr/>
            <p:nvPr/>
          </p:nvCxnSpPr>
          <p:spPr>
            <a:xfrm rot="16200000" flipV="1">
              <a:off x="3159932" y="3740944"/>
              <a:ext cx="511175" cy="328612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10800000" flipV="1">
              <a:off x="2338401" y="3540125"/>
              <a:ext cx="693738" cy="255587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10800000">
              <a:off x="2374914" y="3905250"/>
              <a:ext cx="1095375" cy="36512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rot="10800000">
              <a:off x="3689364" y="4303712"/>
              <a:ext cx="1935162" cy="317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rot="10800000">
              <a:off x="3141676" y="3503612"/>
              <a:ext cx="3213100" cy="317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2095514" y="3698875"/>
              <a:ext cx="315912" cy="3159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032139" y="3370262"/>
              <a:ext cx="315912" cy="31591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689364" y="3357562"/>
              <a:ext cx="315912" cy="31591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470289" y="4160837"/>
              <a:ext cx="315912" cy="31591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468826" y="3357562"/>
              <a:ext cx="315913" cy="31591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284801" y="3357562"/>
              <a:ext cx="315913" cy="31591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184914" y="3357562"/>
              <a:ext cx="315912" cy="31591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699014" y="4160837"/>
              <a:ext cx="315912" cy="31591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502289" y="4160837"/>
              <a:ext cx="315912" cy="31591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连接符 20"/>
            <p:cNvCxnSpPr>
              <a:stCxn id="15" idx="0"/>
              <a:endCxn id="14" idx="4"/>
            </p:cNvCxnSpPr>
            <p:nvPr/>
          </p:nvCxnSpPr>
          <p:spPr>
            <a:xfrm rot="5400000" flipH="1" flipV="1">
              <a:off x="3493308" y="3807618"/>
              <a:ext cx="487362" cy="21907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9" idx="0"/>
              <a:endCxn id="16" idx="4"/>
            </p:cNvCxnSpPr>
            <p:nvPr/>
          </p:nvCxnSpPr>
          <p:spPr>
            <a:xfrm rot="16200000" flipV="1">
              <a:off x="4498195" y="3802856"/>
              <a:ext cx="487362" cy="22860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9" idx="1"/>
              <a:endCxn id="14" idx="5"/>
            </p:cNvCxnSpPr>
            <p:nvPr/>
          </p:nvCxnSpPr>
          <p:spPr>
            <a:xfrm rot="16200000" flipV="1">
              <a:off x="4062426" y="3524250"/>
              <a:ext cx="579438" cy="785812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20" idx="7"/>
              <a:endCxn id="18" idx="4"/>
            </p:cNvCxnSpPr>
            <p:nvPr/>
          </p:nvCxnSpPr>
          <p:spPr>
            <a:xfrm rot="5400000" flipH="1" flipV="1">
              <a:off x="5791214" y="3654425"/>
              <a:ext cx="533400" cy="57150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接箭头连接符 24"/>
          <p:cNvCxnSpPr/>
          <p:nvPr/>
        </p:nvCxnSpPr>
        <p:spPr>
          <a:xfrm>
            <a:off x="1231874" y="5262609"/>
            <a:ext cx="328612" cy="158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954061" y="5116559"/>
            <a:ext cx="314325" cy="3159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1562074" y="5116559"/>
          <a:ext cx="700087" cy="314325"/>
        </p:xfrm>
        <a:graphic>
          <a:graphicData uri="http://schemas.openxmlformats.org/drawingml/2006/table">
            <a:tbl>
              <a:tblPr/>
              <a:tblGrid>
                <a:gridCol w="350837"/>
                <a:gridCol w="349250"/>
              </a:tblGrid>
              <a:tr h="161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8" name="直接箭头连接符 27"/>
          <p:cNvCxnSpPr/>
          <p:nvPr/>
        </p:nvCxnSpPr>
        <p:spPr>
          <a:xfrm>
            <a:off x="3692499" y="5262609"/>
            <a:ext cx="328612" cy="158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3413099" y="5116559"/>
            <a:ext cx="315912" cy="3159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4022699" y="5116559"/>
          <a:ext cx="1050925" cy="314325"/>
        </p:xfrm>
        <a:graphic>
          <a:graphicData uri="http://schemas.openxmlformats.org/drawingml/2006/table">
            <a:tbl>
              <a:tblPr/>
              <a:tblGrid>
                <a:gridCol w="350837"/>
                <a:gridCol w="349250"/>
                <a:gridCol w="350838"/>
              </a:tblGrid>
              <a:tr h="161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1" name="直接箭头连接符 30"/>
          <p:cNvCxnSpPr/>
          <p:nvPr/>
        </p:nvCxnSpPr>
        <p:spPr>
          <a:xfrm>
            <a:off x="6175349" y="5262609"/>
            <a:ext cx="328612" cy="158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5895949" y="5116559"/>
            <a:ext cx="315912" cy="3159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6505549" y="5116559"/>
          <a:ext cx="1400175" cy="314325"/>
        </p:xfrm>
        <a:graphic>
          <a:graphicData uri="http://schemas.openxmlformats.org/drawingml/2006/table">
            <a:tbl>
              <a:tblPr/>
              <a:tblGrid>
                <a:gridCol w="350837"/>
                <a:gridCol w="349250"/>
                <a:gridCol w="350838"/>
                <a:gridCol w="349250"/>
              </a:tblGrid>
              <a:tr h="161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4" name="直接箭头连接符 33"/>
          <p:cNvCxnSpPr/>
          <p:nvPr/>
        </p:nvCxnSpPr>
        <p:spPr>
          <a:xfrm>
            <a:off x="1231874" y="5676947"/>
            <a:ext cx="328612" cy="158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954061" y="5530897"/>
            <a:ext cx="314325" cy="3159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1562074" y="5530897"/>
          <a:ext cx="1400175" cy="314325"/>
        </p:xfrm>
        <a:graphic>
          <a:graphicData uri="http://schemas.openxmlformats.org/drawingml/2006/table">
            <a:tbl>
              <a:tblPr/>
              <a:tblGrid>
                <a:gridCol w="350837"/>
                <a:gridCol w="349250"/>
                <a:gridCol w="350838"/>
                <a:gridCol w="349250"/>
              </a:tblGrid>
              <a:tr h="161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7" name="直接箭头连接符 36"/>
          <p:cNvCxnSpPr/>
          <p:nvPr/>
        </p:nvCxnSpPr>
        <p:spPr>
          <a:xfrm>
            <a:off x="3692499" y="5676947"/>
            <a:ext cx="328612" cy="158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3413099" y="5530897"/>
            <a:ext cx="315912" cy="3159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4022699" y="5530897"/>
          <a:ext cx="1050925" cy="314325"/>
        </p:xfrm>
        <a:graphic>
          <a:graphicData uri="http://schemas.openxmlformats.org/drawingml/2006/table">
            <a:tbl>
              <a:tblPr/>
              <a:tblGrid>
                <a:gridCol w="350837"/>
                <a:gridCol w="349250"/>
                <a:gridCol w="350838"/>
              </a:tblGrid>
              <a:tr h="161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0" name="直接箭头连接符 39"/>
          <p:cNvCxnSpPr/>
          <p:nvPr/>
        </p:nvCxnSpPr>
        <p:spPr>
          <a:xfrm>
            <a:off x="6175349" y="5676947"/>
            <a:ext cx="328612" cy="158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5895949" y="5530897"/>
            <a:ext cx="315912" cy="3159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6505549" y="5530897"/>
          <a:ext cx="700087" cy="314325"/>
        </p:xfrm>
        <a:graphic>
          <a:graphicData uri="http://schemas.openxmlformats.org/drawingml/2006/table">
            <a:tbl>
              <a:tblPr/>
              <a:tblGrid>
                <a:gridCol w="350837"/>
                <a:gridCol w="349250"/>
              </a:tblGrid>
              <a:tr h="161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3" name="直接箭头连接符 42"/>
          <p:cNvCxnSpPr/>
          <p:nvPr/>
        </p:nvCxnSpPr>
        <p:spPr>
          <a:xfrm>
            <a:off x="1231874" y="6102397"/>
            <a:ext cx="328612" cy="158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954061" y="5956347"/>
            <a:ext cx="314325" cy="3159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1562074" y="5956347"/>
          <a:ext cx="700087" cy="314325"/>
        </p:xfrm>
        <a:graphic>
          <a:graphicData uri="http://schemas.openxmlformats.org/drawingml/2006/table">
            <a:tbl>
              <a:tblPr/>
              <a:tblGrid>
                <a:gridCol w="350837"/>
                <a:gridCol w="349250"/>
              </a:tblGrid>
              <a:tr h="161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6" name="直接箭头连接符 45"/>
          <p:cNvCxnSpPr/>
          <p:nvPr/>
        </p:nvCxnSpPr>
        <p:spPr>
          <a:xfrm>
            <a:off x="3706786" y="6102397"/>
            <a:ext cx="328613" cy="158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3413099" y="5956347"/>
            <a:ext cx="315912" cy="3159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4022699" y="5956347"/>
          <a:ext cx="1400175" cy="314325"/>
        </p:xfrm>
        <a:graphic>
          <a:graphicData uri="http://schemas.openxmlformats.org/drawingml/2006/table">
            <a:tbl>
              <a:tblPr/>
              <a:tblGrid>
                <a:gridCol w="350837"/>
                <a:gridCol w="349250"/>
                <a:gridCol w="350838"/>
                <a:gridCol w="349250"/>
              </a:tblGrid>
              <a:tr h="161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9" name="直接箭头连接符 48"/>
          <p:cNvCxnSpPr/>
          <p:nvPr/>
        </p:nvCxnSpPr>
        <p:spPr>
          <a:xfrm>
            <a:off x="6189636" y="6102397"/>
            <a:ext cx="328613" cy="158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5895949" y="5956347"/>
            <a:ext cx="315912" cy="3159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6505549" y="5956347"/>
          <a:ext cx="700087" cy="314325"/>
        </p:xfrm>
        <a:graphic>
          <a:graphicData uri="http://schemas.openxmlformats.org/drawingml/2006/table">
            <a:tbl>
              <a:tblPr/>
              <a:tblGrid>
                <a:gridCol w="350837"/>
                <a:gridCol w="349250"/>
              </a:tblGrid>
              <a:tr h="161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" name="矩形 51"/>
          <p:cNvSpPr/>
          <p:nvPr/>
        </p:nvSpPr>
        <p:spPr>
          <a:xfrm>
            <a:off x="785786" y="4994321"/>
            <a:ext cx="2336800" cy="164938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268636" y="4994321"/>
            <a:ext cx="2336800" cy="164938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751486" y="4994321"/>
            <a:ext cx="2336800" cy="164938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5" name="矩形 84"/>
          <p:cNvSpPr>
            <a:spLocks noChangeArrowheads="1"/>
          </p:cNvSpPr>
          <p:nvPr/>
        </p:nvSpPr>
        <p:spPr bwMode="auto">
          <a:xfrm>
            <a:off x="2571736" y="6196059"/>
            <a:ext cx="454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86"/>
          <p:cNvSpPr>
            <a:spLocks noChangeArrowheads="1"/>
          </p:cNvSpPr>
          <p:nvPr/>
        </p:nvSpPr>
        <p:spPr bwMode="auto">
          <a:xfrm>
            <a:off x="5054586" y="6196059"/>
            <a:ext cx="454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87"/>
          <p:cNvSpPr>
            <a:spLocks noChangeArrowheads="1"/>
          </p:cNvSpPr>
          <p:nvPr/>
        </p:nvSpPr>
        <p:spPr bwMode="auto">
          <a:xfrm>
            <a:off x="7537436" y="6196059"/>
            <a:ext cx="454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下箭头 58"/>
          <p:cNvSpPr/>
          <p:nvPr/>
        </p:nvSpPr>
        <p:spPr>
          <a:xfrm>
            <a:off x="4205235" y="4492636"/>
            <a:ext cx="438203" cy="365124"/>
          </a:xfrm>
          <a:prstGeom prst="downArrow">
            <a:avLst/>
          </a:prstGeom>
          <a:solidFill>
            <a:srgbClr val="0070C0">
              <a:alpha val="70000"/>
            </a:srgb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2" grpId="0" animBg="1"/>
      <p:bldP spid="35" grpId="0" animBg="1"/>
      <p:bldP spid="38" grpId="0" animBg="1"/>
      <p:bldP spid="41" grpId="0" animBg="1"/>
      <p:bldP spid="44" grpId="0" animBg="1"/>
      <p:bldP spid="47" grpId="0" animBg="1"/>
      <p:bldP spid="50" grpId="0" animBg="1"/>
      <p:bldP spid="52" grpId="0" animBg="1"/>
      <p:bldP spid="53" grpId="0" animBg="1"/>
      <p:bldP spid="54" grpId="0" animBg="1"/>
      <p:bldP spid="55" grpId="0"/>
      <p:bldP spid="56" grpId="0"/>
      <p:bldP spid="57" grpId="0"/>
      <p:bldP spid="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Pregel</a:t>
            </a:r>
            <a:r>
              <a:rPr lang="en-US" sz="3600" dirty="0" smtClean="0"/>
              <a:t>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Iterative computing</a:t>
            </a:r>
          </a:p>
          <a:p>
            <a:pPr lvl="1"/>
            <a:r>
              <a:rPr lang="en-US" dirty="0" err="1" smtClean="0"/>
              <a:t>Superstep</a:t>
            </a:r>
            <a:r>
              <a:rPr lang="en-US" dirty="0" smtClean="0"/>
              <a:t>, barrier</a:t>
            </a:r>
          </a:p>
          <a:p>
            <a:pPr lvl="1"/>
            <a:r>
              <a:rPr lang="en-US" dirty="0" smtClean="0"/>
              <a:t>Message passing</a:t>
            </a:r>
          </a:p>
          <a:p>
            <a:r>
              <a:rPr lang="en-US" dirty="0" smtClean="0"/>
              <a:t>Programming interfaces</a:t>
            </a:r>
          </a:p>
          <a:p>
            <a:pPr lvl="1"/>
            <a:r>
              <a:rPr lang="en-US" altLang="zh-CN" i="1" dirty="0" smtClean="0"/>
              <a:t> </a:t>
            </a:r>
            <a:r>
              <a:rPr lang="en-US" altLang="zh-CN" i="1" dirty="0" err="1" smtClean="0"/>
              <a:t>u</a:t>
            </a:r>
            <a:r>
              <a:rPr lang="en-US" altLang="zh-CN" dirty="0" err="1" smtClean="0"/>
              <a:t>.</a:t>
            </a:r>
            <a:r>
              <a:rPr lang="en-US" altLang="zh-CN" i="1" dirty="0" err="1" smtClean="0">
                <a:solidFill>
                  <a:srgbClr val="0070C0"/>
                </a:solidFill>
              </a:rPr>
              <a:t>compute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err="1" smtClean="0"/>
              <a:t>msgs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i="1" dirty="0" smtClean="0"/>
              <a:t> </a:t>
            </a:r>
            <a:r>
              <a:rPr lang="en-US" altLang="zh-CN" i="1" dirty="0" err="1" smtClean="0"/>
              <a:t>u</a:t>
            </a:r>
            <a:r>
              <a:rPr lang="en-US" altLang="zh-CN" dirty="0" err="1" smtClean="0"/>
              <a:t>.</a:t>
            </a:r>
            <a:r>
              <a:rPr lang="en-US" altLang="zh-CN" i="1" dirty="0" err="1" smtClean="0">
                <a:solidFill>
                  <a:srgbClr val="0070C0"/>
                </a:solidFill>
              </a:rPr>
              <a:t>send_msg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/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i="1" dirty="0" smtClean="0"/>
              <a:t>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get_superstep_number</a:t>
            </a:r>
            <a:r>
              <a:rPr lang="en-US" altLang="zh-CN" dirty="0" smtClean="0">
                <a:solidFill>
                  <a:srgbClr val="0070C0"/>
                </a:solidFill>
              </a:rPr>
              <a:t>()</a:t>
            </a:r>
          </a:p>
          <a:p>
            <a:pPr lvl="1"/>
            <a:r>
              <a:rPr lang="en-US" altLang="zh-CN" i="1" dirty="0" smtClean="0"/>
              <a:t> </a:t>
            </a:r>
            <a:r>
              <a:rPr lang="en-US" altLang="zh-CN" i="1" dirty="0" err="1" smtClean="0"/>
              <a:t>u</a:t>
            </a:r>
            <a:r>
              <a:rPr lang="en-US" altLang="zh-CN" dirty="0" err="1" smtClean="0"/>
              <a:t>.</a:t>
            </a:r>
            <a:r>
              <a:rPr lang="en-US" altLang="zh-CN" i="1" dirty="0" err="1" smtClean="0">
                <a:solidFill>
                  <a:srgbClr val="0070C0"/>
                </a:solidFill>
              </a:rPr>
              <a:t>vote_to_halt</a:t>
            </a:r>
            <a:r>
              <a:rPr lang="en-US" altLang="zh-CN" dirty="0" smtClean="0">
                <a:solidFill>
                  <a:srgbClr val="0070C0"/>
                </a:solidFill>
              </a:rPr>
              <a:t>()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6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941126" y="4896161"/>
            <a:ext cx="3988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lt"/>
              </a:rPr>
              <a:t>Called inside </a:t>
            </a:r>
            <a:r>
              <a:rPr lang="en-US" altLang="zh-CN" i="1" dirty="0" err="1" smtClean="0">
                <a:latin typeface="+mn-lt"/>
              </a:rPr>
              <a:t>u</a:t>
            </a:r>
            <a:r>
              <a:rPr lang="en-US" altLang="zh-CN" dirty="0" err="1" smtClean="0">
                <a:latin typeface="+mn-lt"/>
              </a:rPr>
              <a:t>.</a:t>
            </a:r>
            <a:r>
              <a:rPr lang="en-US" altLang="zh-CN" i="1" dirty="0" err="1" smtClean="0">
                <a:solidFill>
                  <a:srgbClr val="0070C0"/>
                </a:solidFill>
                <a:latin typeface="+mn-lt"/>
              </a:rPr>
              <a:t>compute</a:t>
            </a:r>
            <a:r>
              <a:rPr lang="en-US" altLang="zh-CN" dirty="0" smtClean="0">
                <a:solidFill>
                  <a:srgbClr val="0070C0"/>
                </a:solidFill>
                <a:latin typeface="+mn-lt"/>
              </a:rPr>
              <a:t>(</a:t>
            </a:r>
            <a:r>
              <a:rPr lang="en-US" altLang="zh-CN" i="1" dirty="0" err="1" smtClean="0">
                <a:latin typeface="+mn-lt"/>
              </a:rPr>
              <a:t>msgs</a:t>
            </a:r>
            <a:r>
              <a:rPr lang="en-US" altLang="zh-CN" dirty="0" smtClean="0">
                <a:solidFill>
                  <a:srgbClr val="0070C0"/>
                </a:solidFill>
                <a:latin typeface="+mn-lt"/>
              </a:rPr>
              <a:t>)</a:t>
            </a:r>
            <a:endParaRPr lang="zh-CN" altLang="en-US" dirty="0">
              <a:latin typeface="+mn-lt"/>
            </a:endParaRPr>
          </a:p>
        </p:txBody>
      </p:sp>
      <p:sp>
        <p:nvSpPr>
          <p:cNvPr id="61" name="右大括号 60"/>
          <p:cNvSpPr/>
          <p:nvPr/>
        </p:nvSpPr>
        <p:spPr>
          <a:xfrm>
            <a:off x="4643438" y="4500570"/>
            <a:ext cx="255588" cy="1225544"/>
          </a:xfrm>
          <a:prstGeom prst="rightBrace">
            <a:avLst>
              <a:gd name="adj1" fmla="val 54709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Pregel</a:t>
            </a:r>
            <a:r>
              <a:rPr lang="en-US" sz="3600" dirty="0" smtClean="0"/>
              <a:t>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Vertex state</a:t>
            </a:r>
          </a:p>
          <a:p>
            <a:pPr lvl="1"/>
            <a:r>
              <a:rPr lang="en-US" dirty="0" smtClean="0"/>
              <a:t>Active / inactive</a:t>
            </a:r>
          </a:p>
          <a:p>
            <a:pPr lvl="1"/>
            <a:r>
              <a:rPr lang="en-US" dirty="0" smtClean="0"/>
              <a:t>Reactivated by messages</a:t>
            </a:r>
          </a:p>
          <a:p>
            <a:r>
              <a:rPr lang="en-US" dirty="0" smtClean="0"/>
              <a:t>Stop condition</a:t>
            </a:r>
          </a:p>
          <a:p>
            <a:pPr lvl="1"/>
            <a:r>
              <a:rPr lang="en-US" dirty="0" smtClean="0"/>
              <a:t>All vertices are halted, and</a:t>
            </a:r>
          </a:p>
          <a:p>
            <a:pPr lvl="1"/>
            <a:r>
              <a:rPr lang="en-US" dirty="0" smtClean="0"/>
              <a:t>No pending messages for the next </a:t>
            </a:r>
            <a:r>
              <a:rPr lang="en-US" dirty="0" err="1" smtClean="0"/>
              <a:t>superstep</a:t>
            </a:r>
            <a:endParaRPr 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7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Example: Connected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Hash-Min: </a:t>
            </a:r>
            <a:r>
              <a:rPr lang="en-US" altLang="zh-CN" i="1" dirty="0" smtClean="0">
                <a:solidFill>
                  <a:srgbClr val="0070C0"/>
                </a:solidFill>
              </a:rPr>
              <a:t>O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l-GR" altLang="zh-CN" i="1" dirty="0" smtClean="0">
                <a:solidFill>
                  <a:srgbClr val="0070C0"/>
                </a:solidFill>
              </a:rPr>
              <a:t>δ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supersteps</a:t>
            </a:r>
            <a:endParaRPr lang="en-US" dirty="0" smtClean="0"/>
          </a:p>
          <a:p>
            <a:pPr lvl="1"/>
            <a:r>
              <a:rPr lang="en-US" altLang="zh-CN" dirty="0" smtClean="0"/>
              <a:t>Each vertex 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/>
              <a:t> broadcasts the smallest vertex (ID) it sees so far, denoted by </a:t>
            </a:r>
            <a:r>
              <a:rPr lang="en-US" altLang="zh-CN" i="1" dirty="0" smtClean="0">
                <a:solidFill>
                  <a:srgbClr val="0070C0"/>
                </a:solidFill>
              </a:rPr>
              <a:t>min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</a:p>
          <a:p>
            <a:pPr lvl="2" eaLnBrk="1" hangingPunct="1"/>
            <a:r>
              <a:rPr lang="en-US" altLang="zh-CN" dirty="0" smtClean="0"/>
              <a:t>Initialize </a:t>
            </a:r>
            <a:r>
              <a:rPr lang="en-US" altLang="zh-CN" i="1" dirty="0" smtClean="0">
                <a:solidFill>
                  <a:srgbClr val="0070C0"/>
                </a:solidFill>
              </a:rPr>
              <a:t>min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dirty="0" smtClean="0"/>
              <a:t> as the smallest vertex among </a:t>
            </a:r>
            <a:r>
              <a:rPr lang="en-US" altLang="zh-CN" i="1" dirty="0" smtClean="0">
                <a:solidFill>
                  <a:srgbClr val="0070C0"/>
                </a:solidFill>
              </a:rPr>
              <a:t>v </a:t>
            </a:r>
            <a:r>
              <a:rPr lang="en-US" altLang="zh-CN" dirty="0" smtClean="0"/>
              <a:t>and </a:t>
            </a:r>
            <a:r>
              <a:rPr lang="en-US" altLang="zh-CN" dirty="0" smtClean="0"/>
              <a:t>its neighbors</a:t>
            </a:r>
            <a:endParaRPr lang="en-US" altLang="zh-CN" dirty="0" smtClean="0"/>
          </a:p>
          <a:p>
            <a:pPr lvl="2" eaLnBrk="1" hangingPunct="1"/>
            <a:r>
              <a:rPr lang="en-US" altLang="zh-CN" dirty="0" smtClean="0"/>
              <a:t>In a </a:t>
            </a:r>
            <a:r>
              <a:rPr lang="en-US" altLang="zh-CN" dirty="0" err="1" smtClean="0"/>
              <a:t>superstep</a:t>
            </a:r>
            <a:r>
              <a:rPr lang="en-US" altLang="zh-CN" dirty="0" smtClean="0"/>
              <a:t>, 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/>
              <a:t> obtains the smallest vertex from the incoming messages, denoted by </a:t>
            </a:r>
            <a:r>
              <a:rPr lang="en-US" altLang="zh-CN" i="1" dirty="0" smtClean="0">
                <a:solidFill>
                  <a:srgbClr val="0070C0"/>
                </a:solidFill>
              </a:rPr>
              <a:t>u</a:t>
            </a:r>
          </a:p>
          <a:p>
            <a:pPr lvl="2" eaLnBrk="1" hangingPunct="1"/>
            <a:r>
              <a:rPr lang="en-US" altLang="zh-CN" dirty="0" smtClean="0"/>
              <a:t>If </a:t>
            </a:r>
            <a:r>
              <a:rPr lang="en-US" altLang="zh-CN" i="1" dirty="0" smtClean="0">
                <a:solidFill>
                  <a:srgbClr val="0070C0"/>
                </a:solidFill>
              </a:rPr>
              <a:t>u</a:t>
            </a:r>
            <a:r>
              <a:rPr lang="en-US" altLang="zh-CN" dirty="0" smtClean="0">
                <a:solidFill>
                  <a:srgbClr val="0070C0"/>
                </a:solidFill>
              </a:rPr>
              <a:t> &lt; </a:t>
            </a:r>
            <a:r>
              <a:rPr lang="en-US" altLang="zh-CN" i="1" dirty="0" smtClean="0">
                <a:solidFill>
                  <a:srgbClr val="0070C0"/>
                </a:solidFill>
              </a:rPr>
              <a:t>min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dirty="0" smtClean="0"/>
              <a:t>, 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/>
              <a:t> sets </a:t>
            </a:r>
            <a:r>
              <a:rPr lang="en-US" altLang="zh-CN" i="1" dirty="0" smtClean="0">
                <a:solidFill>
                  <a:srgbClr val="0070C0"/>
                </a:solidFill>
              </a:rPr>
              <a:t>min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 = </a:t>
            </a:r>
            <a:r>
              <a:rPr lang="en-US" altLang="zh-CN" i="1" dirty="0" smtClean="0">
                <a:solidFill>
                  <a:srgbClr val="0070C0"/>
                </a:solidFill>
              </a:rPr>
              <a:t>u</a:t>
            </a:r>
            <a:r>
              <a:rPr lang="en-US" altLang="zh-CN" dirty="0" smtClean="0"/>
              <a:t> and sends </a:t>
            </a:r>
            <a:r>
              <a:rPr lang="en-US" altLang="zh-CN" i="1" dirty="0" smtClean="0">
                <a:solidFill>
                  <a:srgbClr val="0070C0"/>
                </a:solidFill>
              </a:rPr>
              <a:t>min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dirty="0" smtClean="0"/>
              <a:t> to all its neighbors</a:t>
            </a:r>
          </a:p>
          <a:p>
            <a:pPr lvl="2" eaLnBrk="1" hangingPunct="1"/>
            <a:r>
              <a:rPr lang="en-US" altLang="zh-CN" dirty="0" smtClean="0"/>
              <a:t>Finally, 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/>
              <a:t> votes to halt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8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Example: Connected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Hash-Min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9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143240" y="4100664"/>
            <a:ext cx="22818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183"/>
          <p:cNvGrpSpPr>
            <a:grpSpLocks/>
          </p:cNvGrpSpPr>
          <p:nvPr/>
        </p:nvGrpSpPr>
        <p:grpSpPr bwMode="auto">
          <a:xfrm>
            <a:off x="2714612" y="2509775"/>
            <a:ext cx="3179644" cy="3021835"/>
            <a:chOff x="161510" y="143635"/>
            <a:chExt cx="2700300" cy="2565285"/>
          </a:xfrm>
        </p:grpSpPr>
        <p:cxnSp>
          <p:nvCxnSpPr>
            <p:cNvPr id="39" name="直接连接符 38"/>
            <p:cNvCxnSpPr/>
            <p:nvPr/>
          </p:nvCxnSpPr>
          <p:spPr>
            <a:xfrm flipV="1">
              <a:off x="1512566" y="413379"/>
              <a:ext cx="0" cy="202579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340805" y="1448907"/>
              <a:ext cx="2385176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>
              <a:off x="1331459" y="1267870"/>
              <a:ext cx="360402" cy="360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1331459" y="683123"/>
              <a:ext cx="360402" cy="360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331459" y="1809170"/>
              <a:ext cx="360402" cy="360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1331459" y="143635"/>
              <a:ext cx="360402" cy="360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1331459" y="2348658"/>
              <a:ext cx="360402" cy="360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746484" y="1267870"/>
              <a:ext cx="360403" cy="360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1916433" y="1267870"/>
              <a:ext cx="360403" cy="360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161510" y="1267870"/>
              <a:ext cx="360402" cy="360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2501408" y="1267870"/>
              <a:ext cx="360402" cy="360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4552876" y="4100664"/>
            <a:ext cx="22818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243826" y="4100664"/>
            <a:ext cx="226051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913320" y="4100664"/>
            <a:ext cx="230316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843749" y="4100664"/>
            <a:ext cx="228185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552876" y="4706310"/>
            <a:ext cx="22818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552876" y="5320487"/>
            <a:ext cx="22818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552876" y="3373461"/>
            <a:ext cx="22818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552876" y="2684645"/>
            <a:ext cx="22818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33071" y="5894685"/>
            <a:ext cx="1757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latin typeface="+mn-lt"/>
              </a:rPr>
              <a:t>Superstep</a:t>
            </a:r>
            <a:r>
              <a:rPr lang="en-US" altLang="zh-CN" b="1" dirty="0" smtClean="0">
                <a:latin typeface="+mn-lt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45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FF"/>
      </a:hlink>
      <a:folHlink>
        <a:srgbClr val="800080"/>
      </a:folHlink>
    </a:clrScheme>
    <a:fontScheme name="Exhibit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  <a:headEnd type="none" w="med" len="med"/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headEnd type="none" w="med" len="med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54680</TotalTime>
  <Words>1330</Words>
  <Application>Microsoft Office PowerPoint</Application>
  <PresentationFormat>全屏显示(4:3)</PresentationFormat>
  <Paragraphs>491</Paragraphs>
  <Slides>35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Theme</vt:lpstr>
      <vt:lpstr>幻灯片 1</vt:lpstr>
      <vt:lpstr>Outline</vt:lpstr>
      <vt:lpstr>Large-Scale Graph Analytics</vt:lpstr>
      <vt:lpstr>Distributed Graph Processing Systems</vt:lpstr>
      <vt:lpstr>Pregel Review</vt:lpstr>
      <vt:lpstr>Pregel Review</vt:lpstr>
      <vt:lpstr>Pregel Review</vt:lpstr>
      <vt:lpstr>Example: Connected Components</vt:lpstr>
      <vt:lpstr>Example: Connected Components</vt:lpstr>
      <vt:lpstr>Example: Connected Components</vt:lpstr>
      <vt:lpstr>Example: Connected Components</vt:lpstr>
      <vt:lpstr>Outline</vt:lpstr>
      <vt:lpstr>Cost Model</vt:lpstr>
      <vt:lpstr>Cost Model</vt:lpstr>
      <vt:lpstr>Outline</vt:lpstr>
      <vt:lpstr>Roadmap of Our Algorithms</vt:lpstr>
      <vt:lpstr>Outline</vt:lpstr>
      <vt:lpstr>Algorithms for Computing CCs</vt:lpstr>
      <vt:lpstr>Algorithms for Computing CCs</vt:lpstr>
      <vt:lpstr>Algorithms for Computing CCs</vt:lpstr>
      <vt:lpstr>Algorithms for Computing CCs</vt:lpstr>
      <vt:lpstr>Algorithms for Computing CCs</vt:lpstr>
      <vt:lpstr>Algorithms for Computing CCs</vt:lpstr>
      <vt:lpstr>Algorithms for Computing CCs</vt:lpstr>
      <vt:lpstr>Outline</vt:lpstr>
      <vt:lpstr>Algorithms for List Ranking</vt:lpstr>
      <vt:lpstr>Algorithms for List Ranking</vt:lpstr>
      <vt:lpstr>Algorithms for List Ranking</vt:lpstr>
      <vt:lpstr>Algorithms for List Ranking</vt:lpstr>
      <vt:lpstr>Algorithms for List Ranking</vt:lpstr>
      <vt:lpstr>Algorithms for List Ranking</vt:lpstr>
      <vt:lpstr>Outline</vt:lpstr>
      <vt:lpstr>Conclusion</vt:lpstr>
      <vt:lpstr>More on Pregel+</vt:lpstr>
      <vt:lpstr>幻灯片 35</vt:lpstr>
    </vt:vector>
  </TitlesOfParts>
  <Company>UC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 Konwinski</dc:creator>
  <cp:lastModifiedBy>yanda</cp:lastModifiedBy>
  <cp:revision>2832</cp:revision>
  <dcterms:created xsi:type="dcterms:W3CDTF">2010-06-28T20:28:41Z</dcterms:created>
  <dcterms:modified xsi:type="dcterms:W3CDTF">2015-08-20T06:24:02Z</dcterms:modified>
</cp:coreProperties>
</file>