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92" r:id="rId2"/>
    <p:sldId id="890" r:id="rId3"/>
    <p:sldId id="1053" r:id="rId4"/>
    <p:sldId id="926" r:id="rId5"/>
    <p:sldId id="927" r:id="rId6"/>
    <p:sldId id="928" r:id="rId7"/>
    <p:sldId id="929" r:id="rId8"/>
    <p:sldId id="1054" r:id="rId9"/>
    <p:sldId id="1057" r:id="rId10"/>
    <p:sldId id="1059" r:id="rId11"/>
    <p:sldId id="1058" r:id="rId12"/>
    <p:sldId id="1060" r:id="rId13"/>
    <p:sldId id="1062" r:id="rId14"/>
    <p:sldId id="1063" r:id="rId15"/>
    <p:sldId id="1064" r:id="rId16"/>
    <p:sldId id="1068" r:id="rId17"/>
    <p:sldId id="1065" r:id="rId18"/>
    <p:sldId id="983" r:id="rId19"/>
    <p:sldId id="1067" r:id="rId20"/>
    <p:sldId id="1066" r:id="rId21"/>
    <p:sldId id="1052" r:id="rId22"/>
    <p:sldId id="986" r:id="rId23"/>
    <p:sldId id="1069" r:id="rId24"/>
    <p:sldId id="984" r:id="rId25"/>
    <p:sldId id="990" r:id="rId26"/>
    <p:sldId id="992" r:id="rId27"/>
    <p:sldId id="993" r:id="rId28"/>
    <p:sldId id="1070" r:id="rId29"/>
    <p:sldId id="1071" r:id="rId30"/>
    <p:sldId id="889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56FA"/>
    <a:srgbClr val="FBC325"/>
    <a:srgbClr val="FABC0E"/>
    <a:srgbClr val="FBC733"/>
    <a:srgbClr val="4DADC7"/>
    <a:srgbClr val="3399FF"/>
    <a:srgbClr val="70BDD2"/>
    <a:srgbClr val="4F81BA"/>
    <a:srgbClr val="3333CC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526" autoAdjust="0"/>
    <p:restoredTop sz="80210" autoAdjust="0"/>
  </p:normalViewPr>
  <p:slideViewPr>
    <p:cSldViewPr snapToObjects="1">
      <p:cViewPr varScale="1">
        <p:scale>
          <a:sx n="59" d="100"/>
          <a:sy n="59" d="100"/>
        </p:scale>
        <p:origin x="-1194" y="-90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70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9A76-C457-694D-9067-3B862B4C23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56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uhk.edu.hk/quege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www.cse.cuhk.edu.hk/~yanda" TargetMode="External"/><Relationship Id="rId4" Type="http://schemas.openxmlformats.org/officeDocument/2006/relationships/hyperlink" Target="mailto:yanda@uab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cuhk的圖片搜尋結果"/>
          <p:cNvSpPr>
            <a:spLocks noChangeAspect="1" noChangeArrowheads="1"/>
          </p:cNvSpPr>
          <p:nvPr/>
        </p:nvSpPr>
        <p:spPr bwMode="auto">
          <a:xfrm>
            <a:off x="155575" y="-22860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382887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Da</a:t>
            </a:r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Yan (UAB)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James Cheng (CUHK), M. Tamer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Özsu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UWaterloo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),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Fan Yang (CUHK), Yi Lu (MIT), John C.S.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Lui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(CUHK),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Qizhen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Zhang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UPenn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charset="0"/>
                <a:ea typeface="Corbel" charset="0"/>
                <a:cs typeface="Corbel" charset="0"/>
              </a:rPr>
              <a:t>), Wilfred Ng (HKUST)</a:t>
            </a:r>
          </a:p>
        </p:txBody>
      </p:sp>
      <p:sp>
        <p:nvSpPr>
          <p:cNvPr id="9" name="Subtitle 8"/>
          <p:cNvSpPr txBox="1">
            <a:spLocks/>
          </p:cNvSpPr>
          <p:nvPr/>
        </p:nvSpPr>
        <p:spPr bwMode="auto">
          <a:xfrm>
            <a:off x="0" y="2209800"/>
            <a:ext cx="9144000" cy="133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hangingPunct="0">
              <a:spcBef>
                <a:spcPts val="200"/>
              </a:spcBef>
              <a:defRPr/>
            </a:pPr>
            <a:r>
              <a:rPr lang="en-US" sz="4200" b="1" dirty="0" smtClean="0">
                <a:solidFill>
                  <a:srgbClr val="3366FF"/>
                </a:solidFill>
                <a:latin typeface="+mn-lt"/>
                <a:ea typeface="Corbel" charset="0"/>
                <a:cs typeface="Corbel" charset="0"/>
              </a:rPr>
              <a:t>A General-Purpose Query-Centric Framework for Querying Big Graphs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11" name="Picture 18" descr="uwaterloo logo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2565" y="1162954"/>
            <a:ext cx="3566635" cy="894446"/>
          </a:xfrm>
          <a:prstGeom prst="rect">
            <a:avLst/>
          </a:prstGeom>
          <a:noFill/>
        </p:spPr>
      </p:pic>
      <p:pic>
        <p:nvPicPr>
          <p:cNvPr id="13" name="Picture 24" descr="cuhk logo的圖片搜尋結果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9574" y="5410200"/>
            <a:ext cx="5788026" cy="1041011"/>
          </a:xfrm>
          <a:prstGeom prst="rect">
            <a:avLst/>
          </a:prstGeom>
          <a:noFill/>
        </p:spPr>
      </p:pic>
      <p:pic>
        <p:nvPicPr>
          <p:cNvPr id="14" name="Picture 44" descr="uab logo的圖片搜尋結果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228600"/>
            <a:ext cx="4291012" cy="74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3800770" y="4979845"/>
            <a:ext cx="806830" cy="7356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57003" y="5009138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</a:rPr>
              <a:t>halt</a:t>
            </a:r>
            <a:endParaRPr lang="zh-CN" altLang="en-US" dirty="0">
              <a:solidFill>
                <a:srgbClr val="3056FA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6"/>
          </p:cNvCxnSpPr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>
            <a:endCxn id="35" idx="2"/>
          </p:cNvCxnSpPr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218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2831" y="36824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5231" y="44958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2831" y="53588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5"/>
          </p:cNvCxnSpPr>
          <p:nvPr/>
        </p:nvCxnSpPr>
        <p:spPr>
          <a:xfrm rot="16200000" flipH="1">
            <a:off x="3800770" y="4994906"/>
            <a:ext cx="806830" cy="7356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1831" y="2967335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29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0" y="5481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6"/>
          </p:cNvCxnSpPr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>
            <a:endCxn id="36" idx="2"/>
          </p:cNvCxnSpPr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8200" y="4602540"/>
            <a:ext cx="22028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∞:</a:t>
            </a: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	set value 1</a:t>
            </a: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bcast</a:t>
            </a:r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msgs</a:t>
            </a:r>
            <a:endParaRPr lang="en-US" altLang="zh-CN" dirty="0" smtClean="0">
              <a:solidFill>
                <a:srgbClr val="3056FA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	halt</a:t>
            </a:r>
            <a:endParaRPr lang="zh-CN" altLang="en-US" dirty="0" smtClean="0">
              <a:solidFill>
                <a:srgbClr val="3056FA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5"/>
          </p:cNvCxnSpPr>
          <p:nvPr/>
        </p:nvCxnSpPr>
        <p:spPr>
          <a:xfrm rot="16200000" flipH="1">
            <a:off x="3800770" y="4994906"/>
            <a:ext cx="806830" cy="735632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1831" y="2967335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29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0" y="5481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6"/>
          </p:cNvCxnSpPr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>
            <a:endCxn id="36" idx="2"/>
          </p:cNvCxnSpPr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5"/>
          </p:cNvCxnSpPr>
          <p:nvPr/>
        </p:nvCxnSpPr>
        <p:spPr>
          <a:xfrm rot="16200000" flipH="1">
            <a:off x="3800770" y="4994906"/>
            <a:ext cx="806830" cy="735632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1831" y="2967335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29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0" y="5481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6"/>
          </p:cNvCxnSpPr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>
            <a:endCxn id="36" idx="2"/>
          </p:cNvCxnSpPr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29453" y="3375392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</a:rPr>
              <a:t>halt</a:t>
            </a:r>
            <a:endParaRPr lang="zh-CN" altLang="en-US" dirty="0">
              <a:solidFill>
                <a:srgbClr val="3056FA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67200" y="4491335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</a:rPr>
              <a:t>halt</a:t>
            </a:r>
            <a:endParaRPr lang="zh-CN" altLang="en-US" dirty="0">
              <a:solidFill>
                <a:srgbClr val="3056FA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38203" y="5091576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</a:rPr>
              <a:t>halt</a:t>
            </a:r>
            <a:endParaRPr lang="zh-CN" altLang="en-US" dirty="0">
              <a:solidFill>
                <a:srgbClr val="3056FA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33403" y="5865167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</a:rPr>
              <a:t>halt</a:t>
            </a:r>
            <a:endParaRPr lang="zh-CN" altLang="en-US" dirty="0">
              <a:solidFill>
                <a:srgbClr val="305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1831" y="2967335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29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0" y="5481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3800770" y="4994906"/>
            <a:ext cx="806830" cy="735632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895600" y="2895600"/>
            <a:ext cx="2667000" cy="2514600"/>
          </a:xfrm>
          <a:prstGeom prst="ellips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207306" y="5253335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  <a:latin typeface="Arial" pitchFamily="34" charset="0"/>
                <a:cs typeface="Arial" pitchFamily="34" charset="0"/>
              </a:rPr>
              <a:t>≠ </a:t>
            </a:r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∞, halt</a:t>
            </a:r>
            <a:endParaRPr lang="zh-CN" altLang="en-US" dirty="0" smtClean="0">
              <a:solidFill>
                <a:srgbClr val="3056FA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1831" y="2967335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29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4572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0" y="5481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3800770" y="4994906"/>
            <a:ext cx="806830" cy="7356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498131" y="2933700"/>
            <a:ext cx="1447800" cy="2514600"/>
          </a:xfrm>
          <a:prstGeom prst="ellips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58000" y="4754940"/>
            <a:ext cx="22028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∞:</a:t>
            </a: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	set value 2</a:t>
            </a: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	</a:t>
            </a:r>
            <a:r>
              <a:rPr lang="en-US" altLang="zh-CN" dirty="0" err="1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bcast</a:t>
            </a:r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msgs</a:t>
            </a:r>
            <a:endParaRPr lang="en-US" altLang="zh-CN" dirty="0" smtClean="0">
              <a:solidFill>
                <a:srgbClr val="3056FA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	halt</a:t>
            </a:r>
            <a:endParaRPr lang="zh-CN" altLang="en-US" dirty="0" smtClean="0">
              <a:solidFill>
                <a:srgbClr val="3056FA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BigGraph@CUHK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Improving </a:t>
            </a:r>
            <a:r>
              <a:rPr lang="en-US" b="1" dirty="0" err="1" smtClean="0"/>
              <a:t>Pregel</a:t>
            </a:r>
            <a:endParaRPr lang="en-US" b="1" dirty="0" smtClean="0"/>
          </a:p>
          <a:p>
            <a:pPr lvl="1"/>
            <a:r>
              <a:rPr lang="en-US" dirty="0" smtClean="0"/>
              <a:t>Block-centric model (PVLDB’14)</a:t>
            </a:r>
          </a:p>
          <a:p>
            <a:pPr lvl="1"/>
            <a:r>
              <a:rPr lang="en-US" dirty="0" smtClean="0"/>
              <a:t>Message reduction (WWW’15)</a:t>
            </a:r>
          </a:p>
          <a:p>
            <a:pPr lvl="1"/>
            <a:r>
              <a:rPr lang="en-US" dirty="0" smtClean="0"/>
              <a:t>Querying workload (PVLDB’16)</a:t>
            </a:r>
          </a:p>
          <a:p>
            <a:pPr lvl="1"/>
            <a:r>
              <a:rPr lang="en-US" dirty="0" smtClean="0"/>
              <a:t>Cost model (PVLDB’14)</a:t>
            </a:r>
          </a:p>
          <a:p>
            <a:pPr lvl="1"/>
            <a:r>
              <a:rPr lang="en-US" dirty="0" smtClean="0"/>
              <a:t>Performance study (PVLDB’14)</a:t>
            </a:r>
          </a:p>
          <a:p>
            <a:pPr lvl="1"/>
            <a:r>
              <a:rPr lang="en-US" dirty="0" smtClean="0"/>
              <a:t>Tutorial (SIGMOD’16)</a:t>
            </a:r>
          </a:p>
          <a:p>
            <a:pPr lvl="1"/>
            <a:r>
              <a:rPr lang="en-US" dirty="0" smtClean="0"/>
              <a:t>Fault-tolerance, out-of-core support …</a:t>
            </a:r>
          </a:p>
          <a:p>
            <a:endParaRPr lang="en-US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9138" name="Picture 2" descr="https://qr.api.cli.im/qr?data=http%253A%252F%252Fwww.cse.cuhk.edu.hk%252Fsystems%252Fgraph%252F&amp;level=H&amp;transparent=false&amp;bgcolor=%23ffffff&amp;forecolor=%23000000&amp;blockpixel=12&amp;marginblock=1&amp;logourl=&amp;size=280&amp;kid=cliim&amp;key=c08f3f8ad3809d6bd95698975ab589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286000"/>
            <a:ext cx="2362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043890" cy="422116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Pregel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Review: Think Like a Vertex</a:t>
            </a:r>
          </a:p>
          <a:p>
            <a:r>
              <a:rPr lang="en-US" b="1" dirty="0" smtClean="0"/>
              <a:t>Motivations of Developing </a:t>
            </a:r>
            <a:r>
              <a:rPr lang="en-US" b="1" dirty="0" err="1" smtClean="0"/>
              <a:t>Quegel</a:t>
            </a:r>
            <a:endParaRPr lang="en-US" b="1" dirty="0" smtClean="0"/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System Design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How to Use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Quegel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A graph query usually has a light workload</a:t>
            </a:r>
          </a:p>
          <a:p>
            <a:pPr lvl="1"/>
            <a:r>
              <a:rPr lang="en-US" altLang="zh-CN" dirty="0" smtClean="0"/>
              <a:t>Only a portion of the whole graph gets accessed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err="1" smtClean="0"/>
              <a:t>Quegel</a:t>
            </a:r>
            <a:r>
              <a:rPr lang="en-US" dirty="0" smtClean="0"/>
              <a:t> Motivations</a:t>
            </a:r>
            <a:endParaRPr lang="en-US" dirty="0"/>
          </a:p>
        </p:txBody>
      </p:sp>
      <p:sp>
        <p:nvSpPr>
          <p:cNvPr id="10" name="文本框 47"/>
          <p:cNvSpPr txBox="1"/>
          <p:nvPr/>
        </p:nvSpPr>
        <p:spPr>
          <a:xfrm>
            <a:off x="2514600" y="6243935"/>
            <a:ext cx="430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dobe 繁黑體 Std B" pitchFamily="34" charset="-128"/>
                <a:cs typeface="Arial" pitchFamily="34" charset="0"/>
              </a:rPr>
              <a:t>Point-to-Point Shortest Path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dobe 繁黑體 Std B" pitchFamily="34" charset="-128"/>
              <a:cs typeface="Arial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37823" y="3048000"/>
            <a:ext cx="3223752" cy="3164540"/>
            <a:chOff x="8104948" y="3556935"/>
            <a:chExt cx="3223752" cy="31645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4948" y="3556935"/>
              <a:ext cx="3223752" cy="3164540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 rot="13080836">
              <a:off x="9447552" y="4438016"/>
              <a:ext cx="1313001" cy="352165"/>
            </a:xfrm>
            <a:prstGeom prst="ellipse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7119" y="3763271"/>
              <a:ext cx="365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Adobe Gothic Std B" pitchFamily="34" charset="-128"/>
                  <a:ea typeface="Adobe Gothic Std B" pitchFamily="34" charset="-128"/>
                  <a:cs typeface="Times New Roman" panose="02020603050405020304" pitchFamily="18" charset="0"/>
                </a:rPr>
                <a:t>s</a:t>
              </a:r>
              <a:endParaRPr lang="zh-CN" altLang="en-US" sz="3200" b="1" baseline="-25000" dirty="0">
                <a:latin typeface="Adobe Gothic Std B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8761" y="4800960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Adobe Gothic Std B" pitchFamily="34" charset="-128"/>
                  <a:ea typeface="Adobe Gothic Std B" pitchFamily="34" charset="-128"/>
                  <a:cs typeface="Times New Roman" panose="02020603050405020304" pitchFamily="18" charset="0"/>
                </a:rPr>
                <a:t>t</a:t>
              </a:r>
              <a:endParaRPr lang="zh-CN" altLang="en-US" sz="3200" b="1" baseline="-25000" dirty="0">
                <a:latin typeface="Adobe Gothic Std B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638800" y="4953000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056FA"/>
                </a:solidFill>
                <a:latin typeface="Arial" pitchFamily="34" charset="0"/>
                <a:cs typeface="Arial" pitchFamily="34" charset="0"/>
              </a:rPr>
              <a:t>BFS (terminate earlier)</a:t>
            </a: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Bi-directional BFS</a:t>
            </a:r>
          </a:p>
          <a:p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Hub</a:t>
            </a:r>
            <a:r>
              <a:rPr lang="en-US" altLang="zh-CN" baseline="30000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2</a:t>
            </a:r>
            <a:r>
              <a:rPr lang="en-US" altLang="zh-CN" dirty="0" smtClean="0">
                <a:solidFill>
                  <a:srgbClr val="3056FA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indexing</a:t>
            </a:r>
            <a:endParaRPr lang="zh-CN" altLang="en-US" dirty="0" smtClean="0">
              <a:solidFill>
                <a:srgbClr val="3056FA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A graph query usually has a light workload</a:t>
            </a:r>
          </a:p>
          <a:p>
            <a:pPr lvl="1"/>
            <a:r>
              <a:rPr lang="en-US" altLang="zh-CN" dirty="0" smtClean="0"/>
              <a:t>Only a portion of the whole graph gets accessed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err="1" smtClean="0"/>
              <a:t>Quegel</a:t>
            </a:r>
            <a:r>
              <a:rPr lang="en-US" dirty="0" smtClean="0"/>
              <a:t> Motivations</a:t>
            </a:r>
            <a:endParaRPr lang="en-US" dirty="0"/>
          </a:p>
        </p:txBody>
      </p:sp>
      <p:sp>
        <p:nvSpPr>
          <p:cNvPr id="10" name="文本框 47"/>
          <p:cNvSpPr txBox="1"/>
          <p:nvPr/>
        </p:nvSpPr>
        <p:spPr>
          <a:xfrm>
            <a:off x="2812958" y="6248400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dobe 繁黑體 Std B" pitchFamily="34" charset="-128"/>
                <a:cs typeface="Arial" pitchFamily="34" charset="0"/>
              </a:rPr>
              <a:t>Graph Keyword Search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dobe 繁黑體 Std B" pitchFamily="34" charset="-128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7823" y="3048000"/>
            <a:ext cx="3223752" cy="3164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19800" y="563433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keywords: k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k</a:t>
            </a:r>
            <a:r>
              <a:rPr lang="en-US" altLang="zh-CN" baseline="-25000" dirty="0" smtClean="0"/>
              <a:t>2</a:t>
            </a:r>
            <a:endParaRPr lang="zh-CN" altLang="en-US" baseline="-25000" dirty="0" smtClean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718140" y="4134407"/>
            <a:ext cx="361720" cy="265585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29000" y="42672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25800" y="38100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5400000" flipH="1" flipV="1">
            <a:off x="4517374" y="5104606"/>
            <a:ext cx="457200" cy="1588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95800" y="525556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92600" y="48006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0800000">
            <a:off x="4724401" y="4871541"/>
            <a:ext cx="391625" cy="98595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043890" cy="4221162"/>
          </a:xfrm>
        </p:spPr>
        <p:txBody>
          <a:bodyPr/>
          <a:lstStyle/>
          <a:p>
            <a:r>
              <a:rPr lang="en-US" b="1" dirty="0" err="1" smtClean="0"/>
              <a:t>Pregel</a:t>
            </a:r>
            <a:r>
              <a:rPr lang="en-US" b="1" dirty="0" smtClean="0"/>
              <a:t> Review: Think Like a Vertex</a:t>
            </a:r>
          </a:p>
          <a:p>
            <a:r>
              <a:rPr lang="en-US" b="1" dirty="0" smtClean="0"/>
              <a:t>Motivations of Developing </a:t>
            </a:r>
            <a:r>
              <a:rPr lang="en-US" b="1" dirty="0" err="1" smtClean="0"/>
              <a:t>Quegel</a:t>
            </a:r>
            <a:endParaRPr lang="en-US" b="1" dirty="0" smtClean="0"/>
          </a:p>
          <a:p>
            <a:r>
              <a:rPr lang="en-US" b="1" dirty="0" smtClean="0"/>
              <a:t>System Design</a:t>
            </a:r>
          </a:p>
          <a:p>
            <a:r>
              <a:rPr lang="en-US" b="1" dirty="0" smtClean="0"/>
              <a:t>How to Use </a:t>
            </a:r>
            <a:r>
              <a:rPr lang="en-US" b="1" dirty="0" err="1" smtClean="0"/>
              <a:t>Quegel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Existing solutions are unsatisfactory</a:t>
            </a:r>
          </a:p>
          <a:p>
            <a:pPr lvl="1"/>
            <a:r>
              <a:rPr lang="en-US" altLang="zh-CN" dirty="0" smtClean="0"/>
              <a:t>Option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/>
              <a:t>: to process queries </a:t>
            </a:r>
            <a:r>
              <a:rPr lang="en-US" altLang="zh-CN" dirty="0" smtClean="0">
                <a:solidFill>
                  <a:srgbClr val="0070C0"/>
                </a:solidFill>
              </a:rPr>
              <a:t>one job after another</a:t>
            </a:r>
          </a:p>
          <a:p>
            <a:pPr lvl="2"/>
            <a:r>
              <a:rPr lang="en-US" altLang="zh-CN" dirty="0" smtClean="0"/>
              <a:t>Network bandwidth under-utilization</a:t>
            </a:r>
          </a:p>
          <a:p>
            <a:pPr lvl="2"/>
            <a:r>
              <a:rPr lang="en-US" altLang="zh-CN" dirty="0" smtClean="0"/>
              <a:t>Too many synchronization barriers</a:t>
            </a:r>
          </a:p>
          <a:p>
            <a:pPr lvl="2"/>
            <a:r>
              <a:rPr lang="en-US" altLang="zh-CN" dirty="0" smtClean="0"/>
              <a:t>High startup overhead (e.g., graph loading)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err="1" smtClean="0"/>
              <a:t>Quegel</a:t>
            </a:r>
            <a:r>
              <a:rPr lang="en-US" dirty="0" smtClean="0"/>
              <a:t> 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7848600" cy="4221162"/>
          </a:xfrm>
        </p:spPr>
        <p:txBody>
          <a:bodyPr/>
          <a:lstStyle/>
          <a:p>
            <a:r>
              <a:rPr lang="en-US" b="1" dirty="0" smtClean="0"/>
              <a:t>Existing solutions are unsatisfactory</a:t>
            </a:r>
          </a:p>
          <a:p>
            <a:pPr lvl="1"/>
            <a:r>
              <a:rPr lang="en-US" altLang="zh-CN" dirty="0" smtClean="0"/>
              <a:t>Option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/>
              <a:t>: to hard code a job to process </a:t>
            </a:r>
            <a:r>
              <a:rPr lang="en-US" altLang="zh-CN" dirty="0" smtClean="0">
                <a:solidFill>
                  <a:srgbClr val="0070C0"/>
                </a:solidFill>
              </a:rPr>
              <a:t>multiple</a:t>
            </a:r>
            <a:r>
              <a:rPr lang="en-US" altLang="zh-CN" dirty="0" smtClean="0"/>
              <a:t> queries</a:t>
            </a:r>
          </a:p>
          <a:p>
            <a:pPr lvl="2"/>
            <a:r>
              <a:rPr lang="en-US" altLang="zh-CN" dirty="0" smtClean="0"/>
              <a:t>Hard code the iterating through a batch of queries</a:t>
            </a:r>
          </a:p>
          <a:p>
            <a:pPr lvl="2"/>
            <a:r>
              <a:rPr lang="en-US" altLang="zh-CN" dirty="0" smtClean="0"/>
              <a:t>Take care of stop conditions manually</a:t>
            </a:r>
          </a:p>
          <a:p>
            <a:pPr lvl="2"/>
            <a:r>
              <a:rPr lang="en-US" altLang="zh-CN" dirty="0" smtClean="0"/>
              <a:t>Straggler problem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err="1" smtClean="0"/>
              <a:t>Quegel</a:t>
            </a:r>
            <a:r>
              <a:rPr lang="en-US" dirty="0" smtClean="0"/>
              <a:t> 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err="1" smtClean="0"/>
              <a:t>Quegel</a:t>
            </a:r>
            <a:r>
              <a:rPr lang="en-US" b="1" dirty="0" smtClean="0"/>
              <a:t>: A Query-Centric Framework</a:t>
            </a:r>
          </a:p>
          <a:p>
            <a:pPr lvl="1"/>
            <a:r>
              <a:rPr lang="en-US" altLang="zh-CN" b="1" dirty="0" smtClean="0"/>
              <a:t>Orders of magnitude</a:t>
            </a:r>
            <a:r>
              <a:rPr lang="en-US" altLang="zh-CN" dirty="0" smtClean="0"/>
              <a:t> performance improvement</a:t>
            </a:r>
          </a:p>
          <a:p>
            <a:pPr lvl="2"/>
            <a:r>
              <a:rPr lang="en-US" altLang="zh-CN" dirty="0" smtClean="0"/>
              <a:t>e.g., point-to-point shortest path query on Twitter</a:t>
            </a:r>
          </a:p>
          <a:p>
            <a:pPr lvl="2"/>
            <a:r>
              <a:rPr lang="en-US" altLang="zh-CN" dirty="0" err="1" smtClean="0"/>
              <a:t>Giraph</a:t>
            </a:r>
            <a:r>
              <a:rPr lang="en-US" altLang="zh-CN" dirty="0" smtClean="0"/>
              <a:t>: &gt;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dirty="0" smtClean="0"/>
              <a:t> seconds </a:t>
            </a:r>
            <a:r>
              <a:rPr lang="en-US" altLang="zh-CN" dirty="0" smtClean="0">
                <a:solidFill>
                  <a:srgbClr val="0070C0"/>
                </a:solidFill>
              </a:rPr>
              <a:t>per query</a:t>
            </a:r>
          </a:p>
          <a:p>
            <a:pPr lvl="2"/>
            <a:r>
              <a:rPr lang="en-US" altLang="zh-CN" dirty="0" err="1" smtClean="0"/>
              <a:t>Quegel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/>
              <a:t> queries </a:t>
            </a:r>
            <a:r>
              <a:rPr lang="en-US" altLang="zh-CN" dirty="0" smtClean="0">
                <a:solidFill>
                  <a:srgbClr val="0070C0"/>
                </a:solidFill>
              </a:rPr>
              <a:t>per second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err="1" smtClean="0"/>
              <a:t>Quegel</a:t>
            </a:r>
            <a:r>
              <a:rPr lang="en-US" dirty="0" smtClean="0"/>
              <a:t> 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043890" cy="422116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Pregel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Review: Think Like a Vertex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Motivations of Developing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Quegel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/>
              <a:t>System Design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How to Use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Quegel</a:t>
            </a:r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altLang="zh-CN" b="1" dirty="0" smtClean="0"/>
              <a:t>Execution model: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superstep</a:t>
            </a:r>
            <a:r>
              <a:rPr lang="en-US" altLang="zh-CN" b="1" dirty="0" smtClean="0">
                <a:solidFill>
                  <a:srgbClr val="FF0000"/>
                </a:solidFill>
              </a:rPr>
              <a:t>-sharing</a:t>
            </a:r>
          </a:p>
          <a:p>
            <a:pPr lvl="1"/>
            <a:r>
              <a:rPr lang="en-US" altLang="zh-CN" dirty="0" smtClean="0"/>
              <a:t>Each iteration is called a </a:t>
            </a:r>
            <a:r>
              <a:rPr lang="en-US" altLang="zh-CN" dirty="0" smtClean="0">
                <a:solidFill>
                  <a:srgbClr val="0070C0"/>
                </a:solidFill>
              </a:rPr>
              <a:t>super-round</a:t>
            </a:r>
          </a:p>
          <a:p>
            <a:pPr lvl="1"/>
            <a:r>
              <a:rPr lang="en-US" altLang="zh-CN" dirty="0" smtClean="0"/>
              <a:t>In a super-round, every query proceeds by one </a:t>
            </a:r>
            <a:r>
              <a:rPr lang="en-US" altLang="zh-CN" dirty="0" err="1" smtClean="0"/>
              <a:t>superstep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0575" y="3890546"/>
            <a:ext cx="195117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Super–Round #</a:t>
            </a:r>
            <a:endParaRPr lang="zh-CN" altLang="en-US" sz="2800" b="1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5916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5021" y="5989935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5400000" flipH="1" flipV="1">
            <a:off x="1529963" y="5285483"/>
            <a:ext cx="1674456" cy="2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393311" y="4490729"/>
            <a:ext cx="365028" cy="20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81130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2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50348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3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19567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4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41058" y="5521088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0277" y="5521088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79495" y="5521088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48714" y="5521088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3463458" y="4915293"/>
            <a:ext cx="608381" cy="2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85134" y="5989935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3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 flipH="1" flipV="1">
            <a:off x="3425747" y="5721153"/>
            <a:ext cx="803739" cy="1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828487" y="5320153"/>
            <a:ext cx="243352" cy="11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20106" y="5989935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2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rot="5400000" flipH="1" flipV="1">
            <a:off x="2823039" y="5483472"/>
            <a:ext cx="1272586" cy="82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68578" y="5989935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4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rot="5400000" flipH="1" flipV="1">
            <a:off x="4142475" y="5888599"/>
            <a:ext cx="468848" cy="1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76029" y="5719630"/>
            <a:ext cx="365028" cy="23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125021" y="6056887"/>
            <a:ext cx="5292911" cy="242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04950" y="5740400"/>
            <a:ext cx="660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Time</a:t>
            </a:r>
            <a:endParaRPr lang="zh-CN" altLang="en-US" b="1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2867" y="5962650"/>
            <a:ext cx="1074333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Queries</a:t>
            </a:r>
            <a:endParaRPr lang="zh-CN" altLang="en-US" sz="2800" b="1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88786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5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58004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6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81669" y="4181523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51816" y="4609078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2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02620" y="4943969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3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5225" y="5387131"/>
            <a:ext cx="5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q</a:t>
            </a:r>
            <a:r>
              <a:rPr lang="en-US" altLang="zh-CN" baseline="-25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4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927223" y="39136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7</a:t>
            </a:r>
            <a:endParaRPr lang="zh-CN" altLang="en-US" baseline="-25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71839" y="511921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741058" y="511921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410276" y="511921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9495" y="511921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71839" y="471734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741058" y="471734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410276" y="471734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9495" y="4717349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733402" y="4315480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402621" y="4315480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071839" y="4315480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1058" y="4315480"/>
            <a:ext cx="669219" cy="401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6" grpId="0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5" grpId="0"/>
      <p:bldP spid="68" grpId="0"/>
      <p:bldP spid="70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r>
              <a:rPr lang="en-US" altLang="zh-CN" b="1" dirty="0" smtClean="0"/>
              <a:t>Benefits of </a:t>
            </a:r>
            <a:r>
              <a:rPr lang="en-US" altLang="zh-CN" b="1" dirty="0" err="1" smtClean="0"/>
              <a:t>Superstep</a:t>
            </a:r>
            <a:r>
              <a:rPr lang="en-US" altLang="zh-CN" b="1" dirty="0" smtClean="0"/>
              <a:t>-Sharing</a:t>
            </a:r>
          </a:p>
          <a:p>
            <a:pPr lvl="1"/>
            <a:r>
              <a:rPr lang="en-US" altLang="zh-CN" dirty="0" smtClean="0"/>
              <a:t>Messages of multiple queries transmitted in one batch</a:t>
            </a:r>
          </a:p>
          <a:p>
            <a:pPr lvl="1"/>
            <a:r>
              <a:rPr lang="en-US" altLang="zh-CN" dirty="0" smtClean="0"/>
              <a:t>One synchronization barrier for each super-round</a:t>
            </a:r>
          </a:p>
          <a:p>
            <a:pPr lvl="1"/>
            <a:r>
              <a:rPr lang="en-US" altLang="zh-CN" dirty="0" smtClean="0"/>
              <a:t>Better load balancing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134007" y="4982746"/>
          <a:ext cx="324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690005" y="4982746"/>
          <a:ext cx="24336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56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7499" y="4933950"/>
            <a:ext cx="131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Worker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7499" y="5334000"/>
            <a:ext cx="131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Worker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2134005" y="4848072"/>
            <a:ext cx="666750" cy="1324"/>
          </a:xfrm>
          <a:prstGeom prst="straightConnector1">
            <a:avLst/>
          </a:prstGeom>
          <a:ln w="1524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00999" y="4400550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81946" y="429448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82146" y="43116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23605" y="42672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sync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5400000">
            <a:off x="3689757" y="4848604"/>
            <a:ext cx="177005" cy="79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>
            <a:off x="5290748" y="4848604"/>
            <a:ext cx="177005" cy="79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5400000">
            <a:off x="8031416" y="4848604"/>
            <a:ext cx="177005" cy="79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12099" y="5716885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Individual Synchronization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88475" y="5693946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Superstep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-Sharing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9" grpId="0"/>
      <p:bldP spid="88" grpId="0"/>
      <p:bldP spid="93" grpId="0"/>
      <p:bldP spid="98" grpId="0"/>
      <p:bldP spid="99" grpId="0"/>
      <p:bldP spid="103" grpId="0"/>
      <p:bldP spid="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altLang="zh-CN" b="1" dirty="0" smtClean="0"/>
              <a:t>Programming Interface</a:t>
            </a:r>
          </a:p>
          <a:p>
            <a:pPr lvl="1"/>
            <a:r>
              <a:rPr lang="en-US" altLang="zh-CN" dirty="0" smtClean="0"/>
              <a:t>API is similar to </a:t>
            </a:r>
            <a:r>
              <a:rPr lang="en-US" altLang="zh-CN" dirty="0" err="1" smtClean="0"/>
              <a:t>Pregel</a:t>
            </a:r>
            <a:endParaRPr lang="en-US" altLang="zh-CN" dirty="0" smtClean="0"/>
          </a:p>
          <a:p>
            <a:pPr lvl="2"/>
            <a:r>
              <a:rPr lang="en-US" altLang="zh-CN" i="1" dirty="0" err="1" smtClean="0"/>
              <a:t>get_query</a:t>
            </a:r>
            <a:r>
              <a:rPr lang="en-US" altLang="zh-CN" dirty="0" smtClean="0"/>
              <a:t>(): get content of current query</a:t>
            </a:r>
          </a:p>
          <a:p>
            <a:pPr lvl="2"/>
            <a:r>
              <a:rPr lang="en-US" altLang="zh-CN" i="1" dirty="0" err="1" smtClean="0"/>
              <a:t>force_terminate</a:t>
            </a:r>
            <a:r>
              <a:rPr lang="en-US" altLang="zh-CN" dirty="0" smtClean="0"/>
              <a:t>(): terminate the </a:t>
            </a:r>
            <a:r>
              <a:rPr lang="en-US" altLang="zh-CN" smtClean="0"/>
              <a:t>whole </a:t>
            </a:r>
            <a:r>
              <a:rPr lang="en-US" altLang="zh-CN" smtClean="0"/>
              <a:t>query immediately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The system differentiates three types of data</a:t>
            </a:r>
          </a:p>
          <a:p>
            <a:pPr lvl="2"/>
            <a:r>
              <a:rPr lang="en-US" altLang="zh-CN" dirty="0" smtClean="0"/>
              <a:t>Q-data: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 number, control information, …</a:t>
            </a:r>
          </a:p>
          <a:p>
            <a:pPr lvl="2"/>
            <a:r>
              <a:rPr lang="en-US" altLang="zh-CN" dirty="0" smtClean="0"/>
              <a:t>V-data: adjacency list, vertex/edge labels</a:t>
            </a:r>
          </a:p>
          <a:p>
            <a:pPr lvl="2"/>
            <a:r>
              <a:rPr lang="en-US" altLang="zh-CN" dirty="0" smtClean="0"/>
              <a:t>VQ-data: vertex state in the evaluation of each query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altLang="zh-CN" b="1" dirty="0" smtClean="0"/>
              <a:t>Performance-Critical Designs</a:t>
            </a:r>
          </a:p>
          <a:p>
            <a:pPr lvl="1"/>
            <a:r>
              <a:rPr lang="en-US" altLang="zh-CN" dirty="0" smtClean="0"/>
              <a:t>Only create a VQ-data of a vertex for a query, if the query touches the vertex</a:t>
            </a:r>
          </a:p>
          <a:p>
            <a:pPr lvl="1"/>
            <a:r>
              <a:rPr lang="en-US" altLang="zh-CN" dirty="0" smtClean="0"/>
              <a:t>Garbage collection of Q-data and VQ-data</a:t>
            </a:r>
          </a:p>
          <a:p>
            <a:pPr lvl="1"/>
            <a:r>
              <a:rPr lang="en-US" altLang="zh-CN" dirty="0" smtClean="0"/>
              <a:t>Distributed indexing (e.g., inverted index on local machine)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937823" y="3464860"/>
            <a:ext cx="3223752" cy="3164540"/>
            <a:chOff x="8104948" y="3556935"/>
            <a:chExt cx="3223752" cy="31645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4948" y="3556935"/>
              <a:ext cx="3223752" cy="3164540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 rot="13080836">
              <a:off x="9447552" y="4438016"/>
              <a:ext cx="1313001" cy="352165"/>
            </a:xfrm>
            <a:prstGeom prst="ellipse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97119" y="3763271"/>
              <a:ext cx="365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Adobe Gothic Std B" pitchFamily="34" charset="-128"/>
                  <a:ea typeface="Adobe Gothic Std B" pitchFamily="34" charset="-128"/>
                  <a:cs typeface="Times New Roman" panose="02020603050405020304" pitchFamily="18" charset="0"/>
                </a:rPr>
                <a:t>s</a:t>
              </a:r>
              <a:endParaRPr lang="zh-CN" altLang="en-US" sz="3200" b="1" baseline="-25000" dirty="0">
                <a:latin typeface="Adobe Gothic Std B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38761" y="4800960"/>
              <a:ext cx="343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Adobe Gothic Std B" pitchFamily="34" charset="-128"/>
                  <a:ea typeface="Adobe Gothic Std B" pitchFamily="34" charset="-128"/>
                  <a:cs typeface="Times New Roman" panose="02020603050405020304" pitchFamily="18" charset="0"/>
                </a:rPr>
                <a:t>t</a:t>
              </a:r>
              <a:endParaRPr lang="zh-CN" altLang="en-US" sz="3200" b="1" baseline="-25000" dirty="0">
                <a:latin typeface="Adobe Gothic Std B" pitchFamily="34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043890" cy="422116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Pregel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Review: Think Like a Vertex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Motivations of Developing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Quegel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System Design</a:t>
            </a:r>
          </a:p>
          <a:p>
            <a:r>
              <a:rPr lang="en-US" b="1" dirty="0" smtClean="0"/>
              <a:t>How to Use </a:t>
            </a:r>
            <a:r>
              <a:rPr lang="en-US" b="1" dirty="0" err="1" smtClean="0"/>
              <a:t>Quegel</a:t>
            </a:r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Website: </a:t>
            </a:r>
            <a:r>
              <a:rPr lang="en-US" b="1" dirty="0" smtClean="0">
                <a:hlinkClick r:id="rId3"/>
              </a:rPr>
              <a:t>cse.cuhk.edu.hk/</a:t>
            </a:r>
            <a:r>
              <a:rPr lang="en-US" b="1" dirty="0" err="1" smtClean="0">
                <a:hlinkClick r:id="rId3"/>
              </a:rPr>
              <a:t>quegel</a:t>
            </a:r>
            <a:endParaRPr lang="en-US" b="1" dirty="0" smtClean="0"/>
          </a:p>
          <a:p>
            <a:pPr lvl="1"/>
            <a:r>
              <a:rPr lang="en-US" dirty="0" smtClean="0"/>
              <a:t>Open-source system code</a:t>
            </a:r>
          </a:p>
          <a:p>
            <a:pPr lvl="1"/>
            <a:r>
              <a:rPr lang="en-US" dirty="0" smtClean="0"/>
              <a:t>Manual for </a:t>
            </a:r>
            <a:r>
              <a:rPr lang="en-US" dirty="0" smtClean="0">
                <a:solidFill>
                  <a:srgbClr val="0070C0"/>
                </a:solidFill>
              </a:rPr>
              <a:t>deployment</a:t>
            </a:r>
          </a:p>
          <a:p>
            <a:pPr lvl="1"/>
            <a:r>
              <a:rPr lang="en-US" dirty="0" smtClean="0"/>
              <a:t>Manual for </a:t>
            </a:r>
            <a:r>
              <a:rPr lang="en-US" dirty="0" smtClean="0">
                <a:solidFill>
                  <a:srgbClr val="0070C0"/>
                </a:solidFill>
              </a:rPr>
              <a:t>running in a distributed cluster</a:t>
            </a:r>
          </a:p>
          <a:p>
            <a:pPr lvl="1"/>
            <a:r>
              <a:rPr lang="en-US" dirty="0" smtClean="0"/>
              <a:t>Programming Interface</a:t>
            </a:r>
          </a:p>
          <a:p>
            <a:pPr lvl="1"/>
            <a:r>
              <a:rPr lang="en-US" dirty="0" smtClean="0"/>
              <a:t>Example applications:</a:t>
            </a:r>
          </a:p>
          <a:p>
            <a:pPr lvl="2"/>
            <a:r>
              <a:rPr lang="en-US" dirty="0" smtClean="0"/>
              <a:t>Point-to-point shortest path</a:t>
            </a:r>
          </a:p>
          <a:p>
            <a:pPr lvl="2"/>
            <a:r>
              <a:rPr lang="en-US" dirty="0" smtClean="0"/>
              <a:t>Point-to-point </a:t>
            </a:r>
            <a:r>
              <a:rPr lang="en-US" dirty="0" err="1" smtClean="0"/>
              <a:t>reachability</a:t>
            </a:r>
            <a:endParaRPr lang="en-US" dirty="0" smtClean="0"/>
          </a:p>
          <a:p>
            <a:pPr lvl="2"/>
            <a:r>
              <a:rPr lang="en-US" dirty="0" smtClean="0"/>
              <a:t>Keyword search on XML/RDF data</a:t>
            </a:r>
          </a:p>
          <a:p>
            <a:pPr lvl="2"/>
            <a:r>
              <a:rPr lang="en-US" dirty="0" smtClean="0"/>
              <a:t>Distance query on terrain data</a:t>
            </a:r>
          </a:p>
          <a:p>
            <a:endParaRPr lang="en-US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62" name="Picture 2" descr="https://qr.api.cli.im/qr?data=http%253A%252F%252Fwww.cse.cuhk.edu.hk%252Fquegel%252F&amp;level=H&amp;transparent=false&amp;bgcolor=%23ffffff&amp;forecolor=%23000000&amp;blockpixel=12&amp;marginblock=1&amp;logourl=&amp;size=280&amp;kid=cliim&amp;key=d2bf27f6b743cb5ba14ca9e079a0c06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8862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043890" cy="4221162"/>
          </a:xfrm>
        </p:spPr>
        <p:txBody>
          <a:bodyPr/>
          <a:lstStyle/>
          <a:p>
            <a:r>
              <a:rPr lang="en-US" b="1" dirty="0" err="1" smtClean="0"/>
              <a:t>Pregel</a:t>
            </a:r>
            <a:r>
              <a:rPr lang="en-US" b="1" dirty="0" smtClean="0"/>
              <a:t> Review: Think Like a Vertex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Motivations of Developing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Quegel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System Design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How to Use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Quegel</a:t>
            </a:r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uab logo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57524"/>
            <a:ext cx="5257800" cy="752476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4198203"/>
            <a:ext cx="4811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Email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  <a:hlinkClick r:id="rId4"/>
              </a:rPr>
              <a:t>yanda@uab.edu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Website: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  <a:hlinkClick r:id="rId5"/>
              </a:rPr>
              <a:t>http://yanda.cis.uab.edu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7024" y="2438400"/>
            <a:ext cx="1975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rbel" charset="0"/>
                <a:ea typeface="Corbel" charset="0"/>
                <a:cs typeface="Corbel" charset="0"/>
              </a:rPr>
              <a:t>YAN, Da</a:t>
            </a:r>
          </a:p>
        </p:txBody>
      </p:sp>
      <p:sp>
        <p:nvSpPr>
          <p:cNvPr id="11" name="Subtitle 8"/>
          <p:cNvSpPr txBox="1">
            <a:spLocks/>
          </p:cNvSpPr>
          <p:nvPr/>
        </p:nvSpPr>
        <p:spPr bwMode="auto">
          <a:xfrm>
            <a:off x="0" y="1371600"/>
            <a:ext cx="9144000" cy="8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Corbel" charset="0"/>
                <a:cs typeface="Corbel" charset="0"/>
              </a:rPr>
              <a:t>Q &amp; 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3074" name="Picture 2" descr="https://qr.api.cli.im/qr?data=http%253A%252F%252Fyanda.cis.uab.edu%252F&amp;level=H&amp;transparent=false&amp;bgcolor=%23ffffff&amp;forecolor=%23000000&amp;blockpixel=12&amp;marginblock=1&amp;logourl=&amp;size=280&amp;kid=cliim&amp;key=c714343d557e03137de22bf02eda11d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2438400"/>
            <a:ext cx="2667000" cy="2667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38200" y="366778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I’m looking for Ph.D. students</a:t>
            </a:r>
          </a:p>
        </p:txBody>
      </p:sp>
    </p:spTree>
    <p:extLst>
      <p:ext uri="{BB962C8B-B14F-4D97-AF65-F5344CB8AC3E}">
        <p14:creationId xmlns:p14="http://schemas.microsoft.com/office/powerpoint/2010/main" xmlns="" val="8583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Large-Scale Graph Processing</a:t>
            </a:r>
          </a:p>
          <a:p>
            <a:pPr lvl="1"/>
            <a:r>
              <a:rPr lang="en-US" dirty="0" smtClean="0"/>
              <a:t>Think like a vertex</a:t>
            </a:r>
          </a:p>
          <a:p>
            <a:pPr lvl="1"/>
            <a:r>
              <a:rPr lang="en-US" altLang="zh-CN" dirty="0" smtClean="0"/>
              <a:t>Message passing</a:t>
            </a:r>
          </a:p>
          <a:p>
            <a:pPr lvl="1"/>
            <a:r>
              <a:rPr lang="en-US" altLang="zh-CN" dirty="0" smtClean="0"/>
              <a:t>Iterative</a:t>
            </a:r>
          </a:p>
          <a:p>
            <a:pPr lvl="2"/>
            <a:r>
              <a:rPr lang="en-US" altLang="zh-CN" dirty="0" smtClean="0"/>
              <a:t>Each iteration is called a </a:t>
            </a:r>
            <a:r>
              <a:rPr lang="en-US" altLang="zh-CN" dirty="0" err="1" smtClean="0">
                <a:solidFill>
                  <a:srgbClr val="0070C0"/>
                </a:solidFill>
              </a:rPr>
              <a:t>superstep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Vertex Partitioning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组合 4"/>
          <p:cNvGrpSpPr/>
          <p:nvPr/>
        </p:nvGrpSpPr>
        <p:grpSpPr>
          <a:xfrm>
            <a:off x="2095514" y="3076552"/>
            <a:ext cx="4405312" cy="1119188"/>
            <a:chOff x="2095514" y="3357562"/>
            <a:chExt cx="4405312" cy="1119188"/>
          </a:xfrm>
        </p:grpSpPr>
        <p:cxnSp>
          <p:nvCxnSpPr>
            <p:cNvPr id="7" name="直接连接符 6"/>
            <p:cNvCxnSpPr/>
            <p:nvPr/>
          </p:nvCxnSpPr>
          <p:spPr>
            <a:xfrm rot="16200000" flipV="1">
              <a:off x="3159932" y="3740944"/>
              <a:ext cx="511175" cy="3286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0800000" flipV="1">
              <a:off x="2338401" y="3540125"/>
              <a:ext cx="693738" cy="2555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2374914" y="3905250"/>
              <a:ext cx="1095375" cy="36512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3689364" y="4303712"/>
              <a:ext cx="1935162" cy="31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0800000">
              <a:off x="3141676" y="3503612"/>
              <a:ext cx="3213100" cy="31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095514" y="3698875"/>
              <a:ext cx="315912" cy="3159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32139" y="33702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89364" y="33575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70289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68826" y="3357562"/>
              <a:ext cx="315913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84801" y="3357562"/>
              <a:ext cx="315913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914" y="3357562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99014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02289" y="4160837"/>
              <a:ext cx="315912" cy="3159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>
              <a:stCxn id="15" idx="0"/>
              <a:endCxn id="14" idx="4"/>
            </p:cNvCxnSpPr>
            <p:nvPr/>
          </p:nvCxnSpPr>
          <p:spPr>
            <a:xfrm rot="5400000" flipH="1" flipV="1">
              <a:off x="3493308" y="3807618"/>
              <a:ext cx="487362" cy="2190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9" idx="0"/>
              <a:endCxn id="16" idx="4"/>
            </p:cNvCxnSpPr>
            <p:nvPr/>
          </p:nvCxnSpPr>
          <p:spPr>
            <a:xfrm rot="16200000" flipV="1">
              <a:off x="4498195" y="3802856"/>
              <a:ext cx="487362" cy="2286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1"/>
              <a:endCxn id="14" idx="5"/>
            </p:cNvCxnSpPr>
            <p:nvPr/>
          </p:nvCxnSpPr>
          <p:spPr>
            <a:xfrm rot="16200000" flipV="1">
              <a:off x="4062426" y="3524250"/>
              <a:ext cx="579438" cy="7858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7"/>
              <a:endCxn id="18" idx="4"/>
            </p:cNvCxnSpPr>
            <p:nvPr/>
          </p:nvCxnSpPr>
          <p:spPr>
            <a:xfrm rot="5400000" flipH="1" flipV="1">
              <a:off x="5791214" y="3654425"/>
              <a:ext cx="533400" cy="5715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/>
          <p:nvPr/>
        </p:nvCxnSpPr>
        <p:spPr>
          <a:xfrm>
            <a:off x="1231874" y="498159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54061" y="4835549"/>
            <a:ext cx="314325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62074" y="4835549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692499" y="498159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413099" y="4835549"/>
            <a:ext cx="315912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022699" y="4835549"/>
          <a:ext cx="1050925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6175349" y="4981599"/>
            <a:ext cx="328612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895949" y="4835549"/>
            <a:ext cx="315912" cy="315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505549" y="4835549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1231874" y="539593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954061" y="5249887"/>
            <a:ext cx="314325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562074" y="5249887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3692499" y="539593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413099" y="524988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022699" y="5249887"/>
          <a:ext cx="1050925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6175349" y="539593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895949" y="524988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505549" y="524988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>
            <a:off x="1231874" y="5821387"/>
            <a:ext cx="328612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954061" y="5675337"/>
            <a:ext cx="314325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62074" y="567533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3706786" y="5821387"/>
            <a:ext cx="328613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413099" y="567533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022699" y="5675337"/>
          <a:ext cx="1400175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6189636" y="5821387"/>
            <a:ext cx="328613" cy="1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895949" y="5675337"/>
            <a:ext cx="315912" cy="31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505549" y="5675337"/>
          <a:ext cx="700087" cy="314325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785786" y="471331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68636" y="471331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1486" y="4713311"/>
            <a:ext cx="2336800" cy="1649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矩形 84"/>
          <p:cNvSpPr>
            <a:spLocks noChangeArrowheads="1"/>
          </p:cNvSpPr>
          <p:nvPr/>
        </p:nvSpPr>
        <p:spPr bwMode="auto">
          <a:xfrm>
            <a:off x="2571736" y="591504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86"/>
          <p:cNvSpPr>
            <a:spLocks noChangeArrowheads="1"/>
          </p:cNvSpPr>
          <p:nvPr/>
        </p:nvSpPr>
        <p:spPr bwMode="auto">
          <a:xfrm>
            <a:off x="5054586" y="591504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87"/>
          <p:cNvSpPr>
            <a:spLocks noChangeArrowheads="1"/>
          </p:cNvSpPr>
          <p:nvPr/>
        </p:nvSpPr>
        <p:spPr bwMode="auto">
          <a:xfrm>
            <a:off x="7537436" y="5915049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4205235" y="4211626"/>
            <a:ext cx="438203" cy="365124"/>
          </a:xfrm>
          <a:prstGeom prst="downArrow">
            <a:avLst/>
          </a:prstGeom>
          <a:solidFill>
            <a:srgbClr val="0070C0">
              <a:alpha val="7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Programming Interfaces</a:t>
            </a: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compute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/>
              <a:t>msgs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send_msg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/>
              <a:t>v, </a:t>
            </a:r>
            <a:r>
              <a:rPr lang="en-US" altLang="zh-CN" i="1" dirty="0" err="1" smtClean="0"/>
              <a:t>msg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get_superstep_number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zh-CN" i="1" dirty="0" smtClean="0"/>
              <a:t> 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vote_to_halt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80788" y="3340100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Called inside </a:t>
            </a:r>
            <a:r>
              <a:rPr lang="en-US" altLang="zh-CN" i="1" dirty="0" err="1" smtClean="0">
                <a:latin typeface="+mn-lt"/>
              </a:rPr>
              <a:t>u</a:t>
            </a:r>
            <a:r>
              <a:rPr lang="en-US" altLang="zh-CN" dirty="0" err="1" smtClean="0">
                <a:latin typeface="+mn-lt"/>
              </a:rPr>
              <a:t>.</a:t>
            </a:r>
            <a:r>
              <a:rPr lang="en-US" altLang="zh-CN" i="1" dirty="0" err="1" smtClean="0">
                <a:solidFill>
                  <a:srgbClr val="0070C0"/>
                </a:solidFill>
                <a:latin typeface="+mn-lt"/>
              </a:rPr>
              <a:t>compute</a:t>
            </a:r>
            <a:r>
              <a:rPr lang="en-US" altLang="zh-CN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en-US" altLang="zh-CN" i="1" dirty="0" err="1" smtClean="0">
                <a:latin typeface="+mn-lt"/>
              </a:rPr>
              <a:t>msgs</a:t>
            </a:r>
            <a:r>
              <a:rPr lang="en-US" altLang="zh-CN" dirty="0" smtClean="0">
                <a:solidFill>
                  <a:srgbClr val="0070C0"/>
                </a:solidFill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60" name="右大括号 59"/>
          <p:cNvSpPr/>
          <p:nvPr/>
        </p:nvSpPr>
        <p:spPr>
          <a:xfrm>
            <a:off x="4483100" y="2944509"/>
            <a:ext cx="255588" cy="1225544"/>
          </a:xfrm>
          <a:prstGeom prst="rightBrace">
            <a:avLst>
              <a:gd name="adj1" fmla="val 5470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Vertex state</a:t>
            </a:r>
          </a:p>
          <a:p>
            <a:pPr lvl="1"/>
            <a:r>
              <a:rPr lang="en-US" dirty="0" smtClean="0"/>
              <a:t>Active / inactive</a:t>
            </a:r>
          </a:p>
          <a:p>
            <a:pPr lvl="1"/>
            <a:r>
              <a:rPr lang="en-US" dirty="0" smtClean="0"/>
              <a:t>Reactivated by messages</a:t>
            </a:r>
          </a:p>
          <a:p>
            <a:r>
              <a:rPr lang="en-US" b="1" dirty="0" smtClean="0"/>
              <a:t>Stop condition</a:t>
            </a:r>
          </a:p>
          <a:p>
            <a:pPr lvl="1"/>
            <a:r>
              <a:rPr lang="en-US" dirty="0" smtClean="0"/>
              <a:t>All vertices are halted, and</a:t>
            </a:r>
          </a:p>
          <a:p>
            <a:pPr lvl="1"/>
            <a:r>
              <a:rPr lang="en-US" dirty="0" smtClean="0"/>
              <a:t>No pending messages for the next </a:t>
            </a:r>
            <a:r>
              <a:rPr lang="en-US" dirty="0" err="1" smtClean="0"/>
              <a:t>superstep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5"/>
          </p:cNvCxnSpPr>
          <p:nvPr/>
        </p:nvCxnSpPr>
        <p:spPr>
          <a:xfrm rot="16200000" flipH="1">
            <a:off x="3800770" y="4994906"/>
            <a:ext cx="806830" cy="7356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218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2831" y="36824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5231" y="44958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2831" y="53588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直接箭头连接符 74"/>
          <p:cNvCxnSpPr>
            <a:endCxn id="74" idx="2"/>
          </p:cNvCxnSpPr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  <p:bldP spid="44" grpId="0"/>
      <p:bldP spid="45" grpId="0"/>
      <p:bldP spid="80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15350" cy="4221162"/>
          </a:xfrm>
        </p:spPr>
        <p:txBody>
          <a:bodyPr/>
          <a:lstStyle/>
          <a:p>
            <a:r>
              <a:rPr lang="en-US" b="1" dirty="0" smtClean="0"/>
              <a:t>Example: Breadth-First Search (BFS)</a:t>
            </a:r>
          </a:p>
          <a:p>
            <a:pPr lvl="1"/>
            <a:r>
              <a:rPr lang="en-US" dirty="0" err="1" smtClean="0"/>
              <a:t>Superstep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11050" y="3408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15850" y="4170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856738" y="49329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51938" y="5618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778735" y="3828566"/>
            <a:ext cx="831893" cy="7546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906262" y="4424629"/>
            <a:ext cx="909588" cy="27970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6200" y="4856738"/>
            <a:ext cx="979481" cy="2348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3800770" y="4979845"/>
            <a:ext cx="806830" cy="7356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8831" y="4114800"/>
            <a:ext cx="40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4724401" y="3968706"/>
            <a:ext cx="298493" cy="146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6"/>
          </p:cNvCxnSpPr>
          <p:nvPr/>
        </p:nvCxnSpPr>
        <p:spPr>
          <a:xfrm flipV="1">
            <a:off x="4988312" y="3581402"/>
            <a:ext cx="879088" cy="661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867400" y="33327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71138" y="46281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847338" y="3942338"/>
            <a:ext cx="477262" cy="4772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>
            <a:endCxn id="35" idx="2"/>
          </p:cNvCxnSpPr>
          <p:nvPr/>
        </p:nvCxnSpPr>
        <p:spPr>
          <a:xfrm flipV="1">
            <a:off x="5293112" y="4180969"/>
            <a:ext cx="554226" cy="16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7800" y="4516956"/>
            <a:ext cx="533400" cy="262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20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48400" y="36062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2031" y="42920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429000" y="4551938"/>
            <a:ext cx="477262" cy="4772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12471" y="4547473"/>
            <a:ext cx="30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21831" y="28956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2831" y="36824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5231" y="4495800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2831" y="5358825"/>
            <a:ext cx="4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∞</a:t>
            </a:r>
            <a:endParaRPr lang="zh-CN" altLang="en-US" sz="3200" b="1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64247</TotalTime>
  <Words>939</Words>
  <Application>Microsoft Office PowerPoint</Application>
  <PresentationFormat>全屏显示(4:3)</PresentationFormat>
  <Paragraphs>399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幻灯片 1</vt:lpstr>
      <vt:lpstr>Outline</vt:lpstr>
      <vt:lpstr>Outline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Google’s Pregel</vt:lpstr>
      <vt:lpstr>BigGraph@CUHK</vt:lpstr>
      <vt:lpstr>Outline</vt:lpstr>
      <vt:lpstr>Quegel Motivations</vt:lpstr>
      <vt:lpstr>Quegel Motivations</vt:lpstr>
      <vt:lpstr>Quegel Motivations</vt:lpstr>
      <vt:lpstr>Quegel Motivations</vt:lpstr>
      <vt:lpstr>Quegel Motivations</vt:lpstr>
      <vt:lpstr>Outline</vt:lpstr>
      <vt:lpstr>System Design</vt:lpstr>
      <vt:lpstr>System Design</vt:lpstr>
      <vt:lpstr>System Design</vt:lpstr>
      <vt:lpstr>System Design</vt:lpstr>
      <vt:lpstr>Outline</vt:lpstr>
      <vt:lpstr>Get Started</vt:lpstr>
      <vt:lpstr>幻灯片 30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yanda</cp:lastModifiedBy>
  <cp:revision>4374</cp:revision>
  <dcterms:created xsi:type="dcterms:W3CDTF">2010-06-28T20:28:41Z</dcterms:created>
  <dcterms:modified xsi:type="dcterms:W3CDTF">2016-09-05T15:17:49Z</dcterms:modified>
</cp:coreProperties>
</file>