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92" r:id="rId2"/>
    <p:sldId id="701" r:id="rId3"/>
    <p:sldId id="679" r:id="rId4"/>
    <p:sldId id="703" r:id="rId5"/>
    <p:sldId id="704" r:id="rId6"/>
    <p:sldId id="705" r:id="rId7"/>
    <p:sldId id="706" r:id="rId8"/>
    <p:sldId id="707" r:id="rId9"/>
    <p:sldId id="708" r:id="rId10"/>
    <p:sldId id="710" r:id="rId11"/>
    <p:sldId id="713" r:id="rId12"/>
    <p:sldId id="716" r:id="rId13"/>
    <p:sldId id="717" r:id="rId14"/>
    <p:sldId id="718" r:id="rId15"/>
    <p:sldId id="719" r:id="rId16"/>
    <p:sldId id="721" r:id="rId17"/>
    <p:sldId id="743" r:id="rId18"/>
    <p:sldId id="744" r:id="rId19"/>
    <p:sldId id="720" r:id="rId20"/>
    <p:sldId id="724" r:id="rId21"/>
    <p:sldId id="725" r:id="rId22"/>
    <p:sldId id="726" r:id="rId23"/>
    <p:sldId id="729" r:id="rId24"/>
    <p:sldId id="730" r:id="rId25"/>
    <p:sldId id="731" r:id="rId26"/>
    <p:sldId id="732" r:id="rId27"/>
    <p:sldId id="709" r:id="rId28"/>
    <p:sldId id="733" r:id="rId29"/>
    <p:sldId id="734" r:id="rId30"/>
    <p:sldId id="735" r:id="rId31"/>
    <p:sldId id="736" r:id="rId32"/>
    <p:sldId id="737" r:id="rId33"/>
    <p:sldId id="738" r:id="rId34"/>
    <p:sldId id="746" r:id="rId35"/>
    <p:sldId id="739" r:id="rId36"/>
    <p:sldId id="748" r:id="rId37"/>
    <p:sldId id="740" r:id="rId38"/>
    <p:sldId id="741" r:id="rId39"/>
    <p:sldId id="702" r:id="rId40"/>
    <p:sldId id="745" r:id="rId41"/>
    <p:sldId id="742" r:id="rId42"/>
    <p:sldId id="649" r:id="rId4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0"/>
    <a:srgbClr val="DAE4F2"/>
    <a:srgbClr val="8000FF"/>
    <a:srgbClr val="FFCC66"/>
    <a:srgbClr val="4F81BA"/>
    <a:srgbClr val="D0AD36"/>
    <a:srgbClr val="FFFF33"/>
    <a:srgbClr val="00FFFF"/>
    <a:srgbClr val="FFFF66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376" autoAdjust="0"/>
    <p:restoredTop sz="92469" autoAdjust="0"/>
  </p:normalViewPr>
  <p:slideViewPr>
    <p:cSldViewPr snapToObjects="1">
      <p:cViewPr>
        <p:scale>
          <a:sx n="66" d="100"/>
          <a:sy n="66" d="100"/>
        </p:scale>
        <p:origin x="-390" y="-168"/>
      </p:cViewPr>
      <p:guideLst>
        <p:guide orient="horz" pos="2160"/>
        <p:guide pos="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5/8/2015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do/prege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bit.do/prege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0"/>
          <p:cNvSpPr>
            <a:spLocks noChangeArrowheads="1"/>
          </p:cNvSpPr>
          <p:nvPr/>
        </p:nvSpPr>
        <p:spPr bwMode="auto">
          <a:xfrm>
            <a:off x="552941" y="4065552"/>
            <a:ext cx="830781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Da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Yan (CUHK)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James Cheng (CUHK), Yi Lu (CUHK), Wilfred Ng (HKUST)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Subtitle 8"/>
          <p:cNvSpPr>
            <a:spLocks noGrp="1"/>
          </p:cNvSpPr>
          <p:nvPr>
            <p:ph type="subTitle" idx="1"/>
          </p:nvPr>
        </p:nvSpPr>
        <p:spPr>
          <a:xfrm>
            <a:off x="536865" y="2209800"/>
            <a:ext cx="7768935" cy="1339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3800" b="1" dirty="0" smtClean="0">
                <a:solidFill>
                  <a:srgbClr val="3366FF"/>
                </a:solidFill>
                <a:ea typeface="Corbel" charset="0"/>
                <a:cs typeface="Corbel" charset="0"/>
              </a:rPr>
              <a:t>Effective Techniques for Message Reduction and Load Balancing in Distributed Graph Computation</a:t>
            </a:r>
            <a:endParaRPr lang="en-US" sz="3800" b="1" dirty="0">
              <a:solidFill>
                <a:srgbClr val="3366FF"/>
              </a:solidFill>
              <a:ea typeface="Corbel" charset="0"/>
              <a:cs typeface="Corbel" charset="0"/>
            </a:endParaRPr>
          </a:p>
        </p:txBody>
      </p:sp>
      <p:pic>
        <p:nvPicPr>
          <p:cNvPr id="2" name="Picture 2" descr="C:\Users\yanda\Desktop\pregel+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504811"/>
            <a:ext cx="1995344" cy="1209677"/>
          </a:xfrm>
          <a:prstGeom prst="rect">
            <a:avLst/>
          </a:prstGeom>
          <a:noFill/>
        </p:spPr>
      </p:pic>
      <p:pic>
        <p:nvPicPr>
          <p:cNvPr id="1026" name="Picture 2" descr="C:\Users\yanda\Desktop\546px-CUHK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5030386"/>
            <a:ext cx="2071702" cy="1639149"/>
          </a:xfrm>
          <a:prstGeom prst="rect">
            <a:avLst/>
          </a:prstGeom>
          <a:noFill/>
        </p:spPr>
      </p:pic>
      <p:pic>
        <p:nvPicPr>
          <p:cNvPr id="1028" name="Picture 4" descr="C:\Users\yanda\Desktop\390px-UST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702" y="4857760"/>
            <a:ext cx="1158317" cy="1782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Algorithm for 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Hash-Min</a:t>
            </a:r>
          </a:p>
          <a:p>
            <a:pPr lvl="1"/>
            <a:r>
              <a:rPr lang="en-US" altLang="zh-CN" dirty="0" smtClean="0"/>
              <a:t>Each vertex 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/>
              <a:t> broadcasts the smallest vertex (ID) it sees so far, denoted by </a:t>
            </a:r>
            <a:r>
              <a:rPr lang="en-US" altLang="zh-CN" i="1" dirty="0" smtClean="0">
                <a:solidFill>
                  <a:srgbClr val="0070C0"/>
                </a:solidFill>
              </a:rPr>
              <a:t>min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</a:p>
          <a:p>
            <a:pPr lvl="2" eaLnBrk="1" hangingPunct="1"/>
            <a:r>
              <a:rPr lang="en-US" altLang="zh-CN" dirty="0" smtClean="0"/>
              <a:t>Initialize </a:t>
            </a:r>
            <a:r>
              <a:rPr lang="en-US" altLang="zh-CN" i="1" dirty="0" smtClean="0">
                <a:solidFill>
                  <a:srgbClr val="0070C0"/>
                </a:solidFill>
              </a:rPr>
              <a:t>min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as the smallest vertex among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altLang="zh-CN" dirty="0" smtClean="0">
                <a:solidFill>
                  <a:srgbClr val="0070C0"/>
                </a:solidFill>
              </a:rPr>
              <a:t>ego network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In a </a:t>
            </a:r>
            <a:r>
              <a:rPr lang="en-US" altLang="zh-CN" dirty="0" err="1" smtClean="0"/>
              <a:t>superstep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/>
              <a:t> obtains the smallest vertex from the incoming messages, denoted by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</a:p>
          <a:p>
            <a:pPr lvl="2" eaLnBrk="1" hangingPunct="1"/>
            <a:r>
              <a:rPr lang="en-US" altLang="zh-CN" dirty="0" smtClean="0"/>
              <a:t>If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>
                <a:solidFill>
                  <a:srgbClr val="0070C0"/>
                </a:solidFill>
              </a:rPr>
              <a:t> &lt; </a:t>
            </a:r>
            <a:r>
              <a:rPr lang="en-US" altLang="zh-CN" i="1" dirty="0" smtClean="0">
                <a:solidFill>
                  <a:srgbClr val="0070C0"/>
                </a:solidFill>
              </a:rPr>
              <a:t>min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/>
              <a:t> sets </a:t>
            </a:r>
            <a:r>
              <a:rPr lang="en-US" altLang="zh-CN" i="1" dirty="0" smtClean="0">
                <a:solidFill>
                  <a:srgbClr val="0070C0"/>
                </a:solidFill>
              </a:rPr>
              <a:t>min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=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/>
              <a:t> and sends </a:t>
            </a:r>
            <a:r>
              <a:rPr lang="en-US" altLang="zh-CN" i="1" dirty="0" smtClean="0">
                <a:solidFill>
                  <a:srgbClr val="0070C0"/>
                </a:solidFill>
              </a:rPr>
              <a:t>min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it to all its neighbors</a:t>
            </a:r>
          </a:p>
          <a:p>
            <a:pPr lvl="2" eaLnBrk="1" hangingPunct="1"/>
            <a:r>
              <a:rPr lang="en-US" altLang="zh-CN" dirty="0" smtClean="0"/>
              <a:t>Finally, 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/>
              <a:t> votes to halt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10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Algorithm for 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Hash-Min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11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143240" y="4100664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组合 183"/>
          <p:cNvGrpSpPr>
            <a:grpSpLocks/>
          </p:cNvGrpSpPr>
          <p:nvPr/>
        </p:nvGrpSpPr>
        <p:grpSpPr bwMode="auto">
          <a:xfrm>
            <a:off x="2714612" y="2509775"/>
            <a:ext cx="3179644" cy="3021835"/>
            <a:chOff x="161510" y="143635"/>
            <a:chExt cx="2700300" cy="2565285"/>
          </a:xfrm>
        </p:grpSpPr>
        <p:cxnSp>
          <p:nvCxnSpPr>
            <p:cNvPr id="39" name="直接连接符 38"/>
            <p:cNvCxnSpPr/>
            <p:nvPr/>
          </p:nvCxnSpPr>
          <p:spPr>
            <a:xfrm flipV="1">
              <a:off x="1512566" y="413379"/>
              <a:ext cx="0" cy="202579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340805" y="1448907"/>
              <a:ext cx="2385176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1331459" y="1267870"/>
              <a:ext cx="360402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331459" y="683123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331459" y="1809170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331459" y="143635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1331459" y="2348658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46484" y="1267870"/>
              <a:ext cx="360403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916433" y="1267870"/>
              <a:ext cx="360403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61510" y="1267870"/>
              <a:ext cx="360402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501408" y="1267870"/>
              <a:ext cx="360402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4552876" y="4100664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43826" y="4100664"/>
            <a:ext cx="22605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913320" y="4100664"/>
            <a:ext cx="23031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843749" y="4100664"/>
            <a:ext cx="22818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552876" y="4706310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52876" y="5320487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552876" y="3373461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552876" y="2684645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33071" y="5894685"/>
            <a:ext cx="1681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+mn-lt"/>
              </a:rPr>
              <a:t>Superstep</a:t>
            </a:r>
            <a:r>
              <a:rPr lang="en-US" altLang="zh-CN" dirty="0" smtClean="0">
                <a:latin typeface="+mn-lt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Algorithm for 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Hash-Min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12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143240" y="4100664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183"/>
          <p:cNvGrpSpPr>
            <a:grpSpLocks/>
          </p:cNvGrpSpPr>
          <p:nvPr/>
        </p:nvGrpSpPr>
        <p:grpSpPr bwMode="auto">
          <a:xfrm>
            <a:off x="2714612" y="2509775"/>
            <a:ext cx="3179644" cy="3021835"/>
            <a:chOff x="161510" y="143635"/>
            <a:chExt cx="2700300" cy="2565285"/>
          </a:xfrm>
        </p:grpSpPr>
        <p:cxnSp>
          <p:nvCxnSpPr>
            <p:cNvPr id="55" name="直接连接符 54"/>
            <p:cNvCxnSpPr/>
            <p:nvPr/>
          </p:nvCxnSpPr>
          <p:spPr>
            <a:xfrm flipV="1">
              <a:off x="1512566" y="413379"/>
              <a:ext cx="0" cy="202579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340805" y="1448907"/>
              <a:ext cx="2385176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1331459" y="1267870"/>
              <a:ext cx="360402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331459" y="683123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1331459" y="1809170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1331459" y="143635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1331459" y="2348658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746484" y="1267870"/>
              <a:ext cx="360403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1916433" y="1267870"/>
              <a:ext cx="360403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61510" y="1267870"/>
              <a:ext cx="360402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2501408" y="1267870"/>
              <a:ext cx="360402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4552876" y="4100664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43826" y="4100664"/>
            <a:ext cx="22605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913320" y="4100664"/>
            <a:ext cx="23031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843749" y="4100664"/>
            <a:ext cx="22818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552876" y="4706310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552876" y="5320487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52876" y="3373461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552876" y="2684645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533071" y="5894685"/>
            <a:ext cx="1681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+mn-lt"/>
              </a:rPr>
              <a:t>Superstep</a:t>
            </a:r>
            <a:r>
              <a:rPr lang="en-US" altLang="zh-CN" dirty="0" smtClean="0">
                <a:latin typeface="+mn-lt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AutoShape 11"/>
          <p:cNvSpPr>
            <a:spLocks noChangeArrowheads="1"/>
          </p:cNvSpPr>
          <p:nvPr/>
        </p:nvSpPr>
        <p:spPr bwMode="auto">
          <a:xfrm>
            <a:off x="4841880" y="3140076"/>
            <a:ext cx="4230714" cy="431800"/>
          </a:xfrm>
          <a:prstGeom prst="wedgeRoundRectCallout">
            <a:avLst>
              <a:gd name="adj1" fmla="val -30649"/>
              <a:gd name="adj2" fmla="val 92260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There are still pending messages</a:t>
            </a:r>
            <a:endParaRPr lang="en-US" altLang="zh-CN" sz="2000" b="1" i="1" u="sng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Algorithm for 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Hash-Min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13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143240" y="4100664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组合 183"/>
          <p:cNvGrpSpPr>
            <a:grpSpLocks/>
          </p:cNvGrpSpPr>
          <p:nvPr/>
        </p:nvGrpSpPr>
        <p:grpSpPr bwMode="auto">
          <a:xfrm>
            <a:off x="2714612" y="2509775"/>
            <a:ext cx="3179644" cy="3021835"/>
            <a:chOff x="161510" y="143635"/>
            <a:chExt cx="2700300" cy="2565285"/>
          </a:xfrm>
        </p:grpSpPr>
        <p:cxnSp>
          <p:nvCxnSpPr>
            <p:cNvPr id="76" name="直接连接符 75"/>
            <p:cNvCxnSpPr/>
            <p:nvPr/>
          </p:nvCxnSpPr>
          <p:spPr>
            <a:xfrm flipV="1">
              <a:off x="1512566" y="413379"/>
              <a:ext cx="0" cy="202579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340805" y="1448907"/>
              <a:ext cx="2385176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/>
            <p:nvPr/>
          </p:nvSpPr>
          <p:spPr>
            <a:xfrm>
              <a:off x="1331459" y="1267870"/>
              <a:ext cx="360402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331459" y="683123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1331459" y="1809170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1331459" y="143635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331459" y="2348658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746484" y="1267870"/>
              <a:ext cx="360403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1916433" y="1267870"/>
              <a:ext cx="360403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161510" y="1267870"/>
              <a:ext cx="360402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501408" y="1267870"/>
              <a:ext cx="360402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4552876" y="4100664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243826" y="4100664"/>
            <a:ext cx="22605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913320" y="4100664"/>
            <a:ext cx="23031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843749" y="4100664"/>
            <a:ext cx="22818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552876" y="4706310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552876" y="5320487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552876" y="3373461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552876" y="2684645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533071" y="5894685"/>
            <a:ext cx="1681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+mn-lt"/>
              </a:rPr>
              <a:t>Superstep</a:t>
            </a:r>
            <a:r>
              <a:rPr lang="en-US" altLang="zh-CN" dirty="0" smtClean="0">
                <a:latin typeface="+mn-lt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AutoShape 11"/>
          <p:cNvSpPr>
            <a:spLocks noChangeArrowheads="1"/>
          </p:cNvSpPr>
          <p:nvPr/>
        </p:nvSpPr>
        <p:spPr bwMode="auto">
          <a:xfrm>
            <a:off x="5000628" y="4786322"/>
            <a:ext cx="4016400" cy="431800"/>
          </a:xfrm>
          <a:prstGeom prst="wedgeRoundRectCallout">
            <a:avLst>
              <a:gd name="adj1" fmla="val -32891"/>
              <a:gd name="adj2" fmla="val -156480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No pending message, terminate</a:t>
            </a:r>
            <a:endParaRPr lang="en-US" altLang="zh-CN" sz="2000" b="1" i="1" u="sng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Algorithm for </a:t>
            </a:r>
            <a:r>
              <a:rPr lang="en-US" sz="3600" dirty="0" err="1" smtClean="0"/>
              <a:t>PageRank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Each vertex 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/>
              <a:t> sums incoming messages as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PageRank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, </a:t>
            </a:r>
            <a:r>
              <a:rPr lang="en-US" altLang="zh-CN" dirty="0" smtClean="0"/>
              <a:t>and broadcasts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PageRank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/</a:t>
            </a:r>
            <a:r>
              <a:rPr lang="en-US" altLang="zh-CN" i="1" dirty="0" smtClean="0">
                <a:solidFill>
                  <a:srgbClr val="0070C0"/>
                </a:solidFill>
              </a:rPr>
              <a:t> out-degree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to out-neighbors</a:t>
            </a:r>
          </a:p>
          <a:p>
            <a:pPr eaLnBrk="1" hangingPunct="1"/>
            <a:r>
              <a:rPr lang="en-US" altLang="zh-CN" dirty="0" smtClean="0"/>
              <a:t>Initially,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PageRank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=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14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Idea of Mirroring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Skewed vertex degree distribution</a:t>
            </a:r>
          </a:p>
          <a:p>
            <a:pPr lvl="1" eaLnBrk="1" hangingPunct="1"/>
            <a:r>
              <a:rPr lang="en-US" altLang="zh-CN" dirty="0" smtClean="0"/>
              <a:t>Small-world phenomenon, power-law graphs</a:t>
            </a:r>
            <a:endParaRPr lang="en-US" altLang="zh-CN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altLang="zh-CN" dirty="0" smtClean="0"/>
              <a:t>MAX-degree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≫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/>
              <a:t>AVG-degree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15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3857628"/>
          <a:ext cx="8143932" cy="1548500"/>
        </p:xfrm>
        <a:graphic>
          <a:graphicData uri="http://schemas.openxmlformats.org/drawingml/2006/table">
            <a:tbl>
              <a:tblPr/>
              <a:tblGrid>
                <a:gridCol w="1424052"/>
                <a:gridCol w="1211784"/>
                <a:gridCol w="1432103"/>
                <a:gridCol w="1681514"/>
                <a:gridCol w="1182695"/>
                <a:gridCol w="1211784"/>
              </a:tblGrid>
              <a:tr h="65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|V|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|E|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AVG </a:t>
                      </a:r>
                      <a:r>
                        <a:rPr lang="en-US" sz="2000" b="1" i="0" u="none" strike="noStrik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Deg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Max </a:t>
                      </a:r>
                      <a:r>
                        <a:rPr lang="en-US" sz="2000" b="1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Deg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WebUK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directed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133,633,040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5,507,679,822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41.21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22,429</a:t>
                      </a:r>
                      <a:endParaRPr lang="en-US" altLang="zh-CN" sz="20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LiveJournal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directed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10,690,276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224,614,770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21.01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1,053,676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Twitter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directed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52,579,682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1,963,263,821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37.34</a:t>
                      </a:r>
                      <a:endParaRPr lang="en-US" altLang="zh-CN" sz="2000" b="0" i="0" u="none" strike="noStrik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779,958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BTC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undirected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164,732,473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772,822,094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4.69</a:t>
                      </a:r>
                      <a:endParaRPr lang="en-US" altLang="zh-CN" sz="2000" b="0" i="0" u="none" strike="noStrik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1,637,619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Idea of Mirroring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Skewed vertex degree distribution</a:t>
            </a:r>
          </a:p>
          <a:p>
            <a:pPr lvl="1" eaLnBrk="1" hangingPunct="1"/>
            <a:r>
              <a:rPr lang="en-US" altLang="zh-CN" dirty="0" smtClean="0"/>
              <a:t>Small-world phenomenon, power-law graphs</a:t>
            </a:r>
            <a:endParaRPr lang="en-US" altLang="zh-CN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altLang="zh-CN" dirty="0" smtClean="0"/>
              <a:t>MAX-degree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≫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/>
              <a:t>AVG-degree</a:t>
            </a:r>
          </a:p>
          <a:p>
            <a:pPr eaLnBrk="1" hangingPunct="1"/>
            <a:r>
              <a:rPr lang="en-US" altLang="zh-CN" dirty="0" smtClean="0"/>
              <a:t>Homogeneous messages</a:t>
            </a:r>
          </a:p>
          <a:p>
            <a:pPr lvl="1" eaLnBrk="1" hangingPunct="1"/>
            <a:r>
              <a:rPr lang="sv-SE" altLang="zh-CN" dirty="0" smtClean="0"/>
              <a:t>Hash-Min: </a:t>
            </a:r>
            <a:r>
              <a:rPr lang="en-US" altLang="zh-CN" i="1" dirty="0" smtClean="0">
                <a:solidFill>
                  <a:srgbClr val="0070C0"/>
                </a:solidFill>
              </a:rPr>
              <a:t>min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sv-SE" altLang="zh-CN" dirty="0" smtClean="0"/>
          </a:p>
          <a:p>
            <a:pPr lvl="1" eaLnBrk="1" hangingPunct="1"/>
            <a:r>
              <a:rPr lang="sv-SE" altLang="zh-CN" dirty="0" smtClean="0"/>
              <a:t>PageRank: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PageRank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/</a:t>
            </a:r>
            <a:r>
              <a:rPr lang="en-US" altLang="zh-CN" i="1" dirty="0" smtClean="0">
                <a:solidFill>
                  <a:srgbClr val="0070C0"/>
                </a:solidFill>
              </a:rPr>
              <a:t> out-degree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16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Idea of Mirroring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17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5850698" y="2605524"/>
            <a:ext cx="421536" cy="4215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166792" y="2500306"/>
            <a:ext cx="1209988" cy="25251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5482441" y="4978659"/>
            <a:ext cx="598122" cy="467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820717" y="2552914"/>
            <a:ext cx="485694" cy="43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850698" y="3184215"/>
            <a:ext cx="421536" cy="4215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820717" y="3131605"/>
            <a:ext cx="485694" cy="43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5850698" y="4077880"/>
            <a:ext cx="421536" cy="4215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820717" y="4025271"/>
            <a:ext cx="485694" cy="43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b="1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86446" y="3657686"/>
            <a:ext cx="575637" cy="4077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86446" y="4565149"/>
            <a:ext cx="575637" cy="4077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2799424" y="2605524"/>
            <a:ext cx="421536" cy="4215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694206" y="2500306"/>
            <a:ext cx="1209989" cy="25251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3009856" y="4978659"/>
            <a:ext cx="598122" cy="467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799424" y="2552914"/>
            <a:ext cx="425731" cy="43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2799424" y="3184215"/>
            <a:ext cx="421536" cy="4215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799424" y="3131605"/>
            <a:ext cx="425731" cy="43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2799424" y="4077880"/>
            <a:ext cx="421536" cy="4215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819098" y="4025271"/>
            <a:ext cx="386381" cy="43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zh-CN" altLang="en-US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802477" y="3657686"/>
            <a:ext cx="575637" cy="4077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799424" y="4565149"/>
            <a:ext cx="575637" cy="4077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组合 112"/>
          <p:cNvGrpSpPr/>
          <p:nvPr/>
        </p:nvGrpSpPr>
        <p:grpSpPr>
          <a:xfrm>
            <a:off x="4219849" y="2500306"/>
            <a:ext cx="650731" cy="2946058"/>
            <a:chOff x="3986935" y="188640"/>
            <a:chExt cx="556684" cy="2520280"/>
          </a:xfrm>
        </p:grpSpPr>
        <p:sp>
          <p:nvSpPr>
            <p:cNvPr id="114" name="椭圆 113"/>
            <p:cNvSpPr/>
            <p:nvPr/>
          </p:nvSpPr>
          <p:spPr>
            <a:xfrm>
              <a:off x="4076945" y="278651"/>
              <a:ext cx="360614" cy="3606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986935" y="188640"/>
              <a:ext cx="540060" cy="2160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4031940" y="2308810"/>
              <a:ext cx="5116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064121" y="233645"/>
              <a:ext cx="3898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1" dirty="0" smtClean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4076945" y="773707"/>
              <a:ext cx="360614" cy="3606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064121" y="728701"/>
              <a:ext cx="3898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1" dirty="0" smtClean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b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4076945" y="1538216"/>
              <a:ext cx="360614" cy="3606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080952" y="1493210"/>
              <a:ext cx="356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1" dirty="0" err="1" smtClean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b="1" i="1" baseline="-250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043742" y="1178750"/>
              <a:ext cx="492443" cy="34881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043740" y="1955062"/>
              <a:ext cx="492442" cy="34881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28" name="直接箭头连接符 127"/>
          <p:cNvCxnSpPr/>
          <p:nvPr/>
        </p:nvCxnSpPr>
        <p:spPr>
          <a:xfrm rot="16200000" flipV="1">
            <a:off x="3208637" y="2942723"/>
            <a:ext cx="1157380" cy="10999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rot="5400000" flipH="1" flipV="1">
            <a:off x="4650070" y="2923689"/>
            <a:ext cx="1177704" cy="10889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353421" y="3890132"/>
            <a:ext cx="575637" cy="4077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282247" y="3818694"/>
            <a:ext cx="575637" cy="4077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4765908" y="3436390"/>
            <a:ext cx="1053407" cy="7796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4765908" y="4271307"/>
            <a:ext cx="1085243" cy="823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10800000">
            <a:off x="3258118" y="3485489"/>
            <a:ext cx="1007724" cy="7130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rot="10800000">
            <a:off x="3265711" y="4341156"/>
            <a:ext cx="10077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Idea of Mirroring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18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5850698" y="2605524"/>
            <a:ext cx="421536" cy="4215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166792" y="2500306"/>
            <a:ext cx="1209988" cy="25251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5482441" y="4978659"/>
            <a:ext cx="598122" cy="467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820717" y="2552914"/>
            <a:ext cx="485694" cy="43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850698" y="3184215"/>
            <a:ext cx="421536" cy="4215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820717" y="3131605"/>
            <a:ext cx="485694" cy="43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5850698" y="4077880"/>
            <a:ext cx="421536" cy="4215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820717" y="4025271"/>
            <a:ext cx="485694" cy="43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b="1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86446" y="3657686"/>
            <a:ext cx="575637" cy="4077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86446" y="4565149"/>
            <a:ext cx="575637" cy="4077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2799424" y="2605524"/>
            <a:ext cx="421536" cy="4215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694206" y="2500306"/>
            <a:ext cx="1209989" cy="25251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3009856" y="4978659"/>
            <a:ext cx="598122" cy="467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799424" y="2552914"/>
            <a:ext cx="425731" cy="43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2799424" y="3184215"/>
            <a:ext cx="421536" cy="4215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799424" y="3131605"/>
            <a:ext cx="425731" cy="43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2799424" y="4077880"/>
            <a:ext cx="421536" cy="4215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819098" y="4025271"/>
            <a:ext cx="386381" cy="43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zh-CN" altLang="en-US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802477" y="3657686"/>
            <a:ext cx="575637" cy="4077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799424" y="4565149"/>
            <a:ext cx="575637" cy="4077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组合 112"/>
          <p:cNvGrpSpPr/>
          <p:nvPr/>
        </p:nvGrpSpPr>
        <p:grpSpPr>
          <a:xfrm>
            <a:off x="4219849" y="2500306"/>
            <a:ext cx="650731" cy="2946058"/>
            <a:chOff x="3986935" y="188640"/>
            <a:chExt cx="556684" cy="2520280"/>
          </a:xfrm>
        </p:grpSpPr>
        <p:sp>
          <p:nvSpPr>
            <p:cNvPr id="114" name="椭圆 113"/>
            <p:cNvSpPr/>
            <p:nvPr/>
          </p:nvSpPr>
          <p:spPr>
            <a:xfrm>
              <a:off x="4076945" y="278651"/>
              <a:ext cx="360614" cy="3606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986935" y="188640"/>
              <a:ext cx="540060" cy="2160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4031940" y="2308810"/>
              <a:ext cx="5116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064121" y="233645"/>
              <a:ext cx="3898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1" dirty="0" smtClean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4076945" y="773707"/>
              <a:ext cx="360614" cy="3606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064121" y="728701"/>
              <a:ext cx="3898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1" dirty="0" smtClean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b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4076945" y="1538216"/>
              <a:ext cx="360614" cy="3606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080952" y="1493210"/>
              <a:ext cx="356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1" dirty="0" err="1" smtClean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b="1" i="1" baseline="-250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043742" y="1178750"/>
              <a:ext cx="492443" cy="34881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043740" y="1955062"/>
              <a:ext cx="492442" cy="34881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4" name="矩形 123"/>
          <p:cNvSpPr/>
          <p:nvPr/>
        </p:nvSpPr>
        <p:spPr>
          <a:xfrm>
            <a:off x="5219400" y="3510724"/>
            <a:ext cx="420865" cy="4208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223903" y="3447253"/>
            <a:ext cx="416363" cy="431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430722" y="3499861"/>
            <a:ext cx="420865" cy="4208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435224" y="3436390"/>
            <a:ext cx="416363" cy="431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8" name="直接箭头连接符 127"/>
          <p:cNvCxnSpPr/>
          <p:nvPr/>
        </p:nvCxnSpPr>
        <p:spPr>
          <a:xfrm flipH="1" flipV="1">
            <a:off x="3851587" y="3762902"/>
            <a:ext cx="473474" cy="3682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V="1">
            <a:off x="4741386" y="3754798"/>
            <a:ext cx="453150" cy="3885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 flipH="1" flipV="1">
            <a:off x="3220289" y="2973780"/>
            <a:ext cx="210433" cy="4734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 flipV="1">
            <a:off x="3147359" y="3584755"/>
            <a:ext cx="230755" cy="17814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109" idx="6"/>
          </p:cNvCxnSpPr>
          <p:nvPr/>
        </p:nvCxnSpPr>
        <p:spPr>
          <a:xfrm rot="5400000">
            <a:off x="3220793" y="3973502"/>
            <a:ext cx="315313" cy="31497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V="1">
            <a:off x="5535049" y="2973780"/>
            <a:ext cx="315649" cy="4734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V="1">
            <a:off x="5640264" y="3541607"/>
            <a:ext cx="210433" cy="1686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5555371" y="3941386"/>
            <a:ext cx="295327" cy="29499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047263" y="3807076"/>
            <a:ext cx="575637" cy="4077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535048" y="3723418"/>
            <a:ext cx="575637" cy="4077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Idea of Mirroring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Let </a:t>
            </a:r>
            <a:r>
              <a:rPr lang="en-US" altLang="zh-CN" i="1" dirty="0" smtClean="0">
                <a:solidFill>
                  <a:srgbClr val="0070C0"/>
                </a:solidFill>
              </a:rPr>
              <a:t>degree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=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070C0"/>
                </a:solidFill>
              </a:rPr>
              <a:t>M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70C0"/>
                </a:solidFill>
              </a:rPr>
              <a:t># of machines =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  <a:p>
            <a:pPr lvl="1" eaLnBrk="1" hangingPunct="1"/>
            <a:r>
              <a:rPr lang="en-US" altLang="zh-CN" dirty="0" smtClean="0"/>
              <a:t>Option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 sends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 messages to its neighbors</a:t>
            </a:r>
          </a:p>
          <a:p>
            <a:pPr lvl="1" eaLnBrk="1" hangingPunct="1"/>
            <a:r>
              <a:rPr lang="en-US" altLang="zh-CN" dirty="0" smtClean="0"/>
              <a:t>Option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lvl="2" eaLnBrk="1" hangingPunct="1"/>
            <a:r>
              <a:rPr lang="en-US" altLang="zh-CN" dirty="0" smtClean="0"/>
              <a:t> Create a mirror of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 on each machine </a:t>
            </a:r>
            <a:r>
              <a:rPr lang="en-US" altLang="zh-CN" dirty="0" smtClean="0"/>
              <a:t>(that contains </a:t>
            </a:r>
            <a:r>
              <a:rPr lang="en-US" altLang="zh-CN" i="1" dirty="0" err="1" smtClean="0"/>
              <a:t>v</a:t>
            </a:r>
            <a:r>
              <a:rPr lang="en-US" altLang="zh-CN" dirty="0" err="1" smtClean="0"/>
              <a:t>’s</a:t>
            </a:r>
            <a:r>
              <a:rPr lang="en-US" altLang="zh-CN" dirty="0" smtClean="0"/>
              <a:t> </a:t>
            </a:r>
            <a:r>
              <a:rPr lang="en-US" altLang="zh-CN" dirty="0" smtClean="0"/>
              <a:t>neighbors)</a:t>
            </a:r>
          </a:p>
          <a:p>
            <a:pPr lvl="2" eaLnBrk="1" hangingPunct="1"/>
            <a:r>
              <a:rPr lang="en-US" altLang="zh-CN" dirty="0" smtClean="0"/>
              <a:t> Each mirror contains an adjacency list of </a:t>
            </a:r>
            <a:r>
              <a:rPr lang="en-US" altLang="zh-CN" dirty="0" smtClean="0">
                <a:solidFill>
                  <a:srgbClr val="0070C0"/>
                </a:solidFill>
              </a:rPr>
              <a:t>local</a:t>
            </a:r>
            <a:r>
              <a:rPr lang="en-US" altLang="zh-CN" dirty="0" smtClean="0"/>
              <a:t> neighbors</a:t>
            </a:r>
          </a:p>
          <a:p>
            <a:pPr lvl="2" eaLnBrk="1" hangingPunct="1"/>
            <a:r>
              <a:rPr lang="en-US" altLang="zh-CN" i="1" dirty="0" smtClean="0"/>
              <a:t> v</a:t>
            </a:r>
            <a:r>
              <a:rPr lang="en-US" altLang="zh-CN" dirty="0" smtClean="0"/>
              <a:t> sends at most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altLang="zh-CN" dirty="0" smtClean="0"/>
              <a:t> messages to its mirrors, which then forwards them to local neighbors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19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35" y="1974127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Motivation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Vertex Mirroring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Request-Response Paradigm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Conclusion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14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Tradeoff: Mirroring </a:t>
            </a:r>
            <a:r>
              <a:rPr lang="en-US" sz="3600" dirty="0" err="1" smtClean="0"/>
              <a:t>v.s</a:t>
            </a:r>
            <a:r>
              <a:rPr lang="en-US" sz="3600" dirty="0" smtClean="0"/>
              <a:t>. Message Combining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20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1274165" y="5333178"/>
            <a:ext cx="4169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274165" y="3580177"/>
            <a:ext cx="4169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976351" y="3341927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57224" y="3222800"/>
            <a:ext cx="2250100" cy="2859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606536" y="6028782"/>
            <a:ext cx="677192" cy="529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59379" y="3282363"/>
            <a:ext cx="515956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76351" y="5094930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59379" y="5035366"/>
            <a:ext cx="515956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662" y="5631020"/>
            <a:ext cx="651734" cy="4616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691106" y="3394957"/>
            <a:ext cx="714753" cy="4169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691104" y="5135326"/>
            <a:ext cx="1298563" cy="4169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636617" y="3277889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78202" y="3277889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566485" y="5044302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31542" y="5044302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930758" y="5044302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224900" y="5044302"/>
            <a:ext cx="529454" cy="48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1274165" y="4168459"/>
            <a:ext cx="4169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976351" y="3930209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59379" y="3870645"/>
            <a:ext cx="515956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691106" y="3983240"/>
            <a:ext cx="714753" cy="4169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636617" y="3866172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978202" y="3866172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1274165" y="4756742"/>
            <a:ext cx="4169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976351" y="4518492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59379" y="4458928"/>
            <a:ext cx="515956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691106" y="4571522"/>
            <a:ext cx="714753" cy="4169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636617" y="4454455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978202" y="4454455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7514820" y="3355883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460534" y="3236756"/>
            <a:ext cx="1655724" cy="2859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989989" y="6042738"/>
            <a:ext cx="677192" cy="529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497848" y="3296319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7514820" y="5108886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497848" y="5049322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429520" y="5644976"/>
            <a:ext cx="651734" cy="4616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7514820" y="3944165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7497848" y="3884601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7514820" y="453244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7497848" y="4472884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977896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Create mirror for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4</a:t>
            </a:r>
            <a:r>
              <a:rPr lang="en-US" altLang="zh-CN" dirty="0" smtClean="0"/>
              <a:t>?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dirty="0" smtClean="0"/>
              <a:t>Consider messages to 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2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Tradeoff: Mirroring </a:t>
            </a:r>
            <a:r>
              <a:rPr lang="en-US" sz="3600" dirty="0" err="1" smtClean="0"/>
              <a:t>v.s</a:t>
            </a:r>
            <a:r>
              <a:rPr lang="en-US" sz="3600" dirty="0" smtClean="0"/>
              <a:t>. Message Combining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21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1274165" y="5333178"/>
            <a:ext cx="4169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274165" y="3580177"/>
            <a:ext cx="4169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976351" y="3341927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57224" y="3222800"/>
            <a:ext cx="2250100" cy="2859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606536" y="6028782"/>
            <a:ext cx="677192" cy="529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59379" y="3282363"/>
            <a:ext cx="515956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76351" y="5094930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59379" y="5035366"/>
            <a:ext cx="515956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662" y="5631020"/>
            <a:ext cx="651734" cy="4616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691106" y="3394957"/>
            <a:ext cx="714753" cy="4169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691104" y="5135326"/>
            <a:ext cx="1298563" cy="4169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636617" y="3277889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78202" y="3277889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566485" y="5044302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31542" y="5044302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930758" y="5044302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224900" y="5044302"/>
            <a:ext cx="529454" cy="48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1274165" y="4168459"/>
            <a:ext cx="4169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976351" y="3930209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59379" y="3870645"/>
            <a:ext cx="515956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691106" y="3983240"/>
            <a:ext cx="714753" cy="4169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636617" y="3866172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978202" y="3866172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1274165" y="4756742"/>
            <a:ext cx="4169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976351" y="4518492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59379" y="4458928"/>
            <a:ext cx="515956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691106" y="4571522"/>
            <a:ext cx="714753" cy="4169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636617" y="4454455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978202" y="4454455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741279" y="3355883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622152" y="3236756"/>
            <a:ext cx="1544160" cy="2859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4048576" y="6042738"/>
            <a:ext cx="677192" cy="529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724307" y="3296319"/>
            <a:ext cx="515956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741279" y="5108886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724307" y="5049322"/>
            <a:ext cx="515956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14744" y="5644976"/>
            <a:ext cx="651734" cy="4616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3741279" y="3944165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724307" y="3884601"/>
            <a:ext cx="515956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3741279" y="453244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724307" y="4472884"/>
            <a:ext cx="515956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7514820" y="3355883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460534" y="3236756"/>
            <a:ext cx="1655724" cy="2859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989989" y="6042738"/>
            <a:ext cx="677192" cy="529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497848" y="3296319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7514820" y="5108886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497848" y="5049322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429520" y="5644976"/>
            <a:ext cx="651734" cy="4616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7514820" y="3944165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7497848" y="3884601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7514820" y="453244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7497848" y="4472884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流程图: 或者 143"/>
          <p:cNvSpPr/>
          <p:nvPr/>
        </p:nvSpPr>
        <p:spPr>
          <a:xfrm>
            <a:off x="4572154" y="3925000"/>
            <a:ext cx="476502" cy="476502"/>
          </a:xfrm>
          <a:prstGeom prst="flowChar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" name="直接箭头连接符 144"/>
          <p:cNvCxnSpPr/>
          <p:nvPr/>
        </p:nvCxnSpPr>
        <p:spPr>
          <a:xfrm>
            <a:off x="4225061" y="3678733"/>
            <a:ext cx="416876" cy="30509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4225061" y="4160313"/>
            <a:ext cx="352970" cy="1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4225061" y="4336798"/>
            <a:ext cx="442085" cy="3529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5048656" y="4160313"/>
            <a:ext cx="2470787" cy="220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5143504" y="4143380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12717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Create mirror for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4</a:t>
            </a:r>
            <a:r>
              <a:rPr lang="en-US" altLang="zh-CN" dirty="0" smtClean="0"/>
              <a:t>?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dirty="0" smtClean="0"/>
              <a:t>Message combining </a:t>
            </a:r>
            <a:r>
              <a:rPr lang="en-US" altLang="zh-CN" dirty="0" smtClean="0">
                <a:solidFill>
                  <a:srgbClr val="0070C0"/>
                </a:solidFill>
              </a:rPr>
              <a:t>without</a:t>
            </a:r>
            <a:r>
              <a:rPr lang="en-US" altLang="zh-CN" dirty="0" smtClean="0"/>
              <a:t> mirroring</a:t>
            </a:r>
            <a:r>
              <a:rPr lang="en-US" altLang="zh-CN" i="1" dirty="0" smtClean="0"/>
              <a:t> u</a:t>
            </a:r>
            <a:r>
              <a:rPr lang="en-US" altLang="zh-CN" i="1" baseline="-25000" dirty="0" smtClean="0"/>
              <a:t>4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b="1" dirty="0" smtClean="0">
              <a:solidFill>
                <a:srgbClr val="FF0000"/>
              </a:solidFill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 flipV="1">
            <a:off x="4214810" y="4429132"/>
            <a:ext cx="546051" cy="8645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Tradeoff: Mirroring </a:t>
            </a:r>
            <a:r>
              <a:rPr lang="en-US" sz="3600" dirty="0" err="1" smtClean="0"/>
              <a:t>v.s</a:t>
            </a:r>
            <a:r>
              <a:rPr lang="en-US" sz="3600" dirty="0" smtClean="0"/>
              <a:t>. Message Combining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22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1274165" y="5333178"/>
            <a:ext cx="4169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274165" y="3580177"/>
            <a:ext cx="4169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976351" y="3341927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57224" y="3222800"/>
            <a:ext cx="2250100" cy="2859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606536" y="6028782"/>
            <a:ext cx="677192" cy="529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59379" y="3282363"/>
            <a:ext cx="515956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76351" y="5094930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59379" y="5035366"/>
            <a:ext cx="515956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662" y="5631020"/>
            <a:ext cx="651734" cy="4616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691106" y="3394957"/>
            <a:ext cx="714753" cy="4169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691104" y="5135326"/>
            <a:ext cx="1298563" cy="4169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636617" y="3277889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78202" y="3277889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566485" y="5044302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31542" y="5044302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930758" y="5044302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224900" y="5044302"/>
            <a:ext cx="529454" cy="48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1274165" y="4168459"/>
            <a:ext cx="4169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976351" y="3930209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59379" y="3870645"/>
            <a:ext cx="515956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691106" y="3983240"/>
            <a:ext cx="714753" cy="4169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636617" y="3866172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978202" y="3866172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1274165" y="4756742"/>
            <a:ext cx="4169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976351" y="4518492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59379" y="4458928"/>
            <a:ext cx="515956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691106" y="4571522"/>
            <a:ext cx="714753" cy="4169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636617" y="4454455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978202" y="4454455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741279" y="3355883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622152" y="3236756"/>
            <a:ext cx="1544160" cy="2859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4048576" y="6042738"/>
            <a:ext cx="677192" cy="529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724307" y="3296319"/>
            <a:ext cx="515956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741279" y="5108886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724307" y="5049322"/>
            <a:ext cx="515956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14744" y="5644976"/>
            <a:ext cx="651734" cy="4616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3741279" y="3944165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724307" y="3884601"/>
            <a:ext cx="515956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3741279" y="453244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724307" y="4472884"/>
            <a:ext cx="515956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7514820" y="3355883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460534" y="3236756"/>
            <a:ext cx="1655724" cy="2859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989989" y="6042738"/>
            <a:ext cx="677192" cy="529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497848" y="3296319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7514820" y="5108886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497848" y="5049322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429520" y="5644976"/>
            <a:ext cx="651734" cy="4616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7514820" y="3944165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7497848" y="3884601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7514820" y="453244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7497848" y="4472884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流程图: 或者 143"/>
          <p:cNvSpPr/>
          <p:nvPr/>
        </p:nvSpPr>
        <p:spPr>
          <a:xfrm>
            <a:off x="4572154" y="3925000"/>
            <a:ext cx="476502" cy="476502"/>
          </a:xfrm>
          <a:prstGeom prst="flowChar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" name="直接箭头连接符 144"/>
          <p:cNvCxnSpPr/>
          <p:nvPr/>
        </p:nvCxnSpPr>
        <p:spPr>
          <a:xfrm>
            <a:off x="4225061" y="3678733"/>
            <a:ext cx="416876" cy="30509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4225061" y="4160313"/>
            <a:ext cx="352970" cy="1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4225061" y="4336798"/>
            <a:ext cx="442085" cy="3529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5048656" y="4160313"/>
            <a:ext cx="2470787" cy="220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6689971" y="5095689"/>
            <a:ext cx="476502" cy="4765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695069" y="5042737"/>
            <a:ext cx="530233" cy="48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1" name="直接箭头连接符 150"/>
          <p:cNvCxnSpPr/>
          <p:nvPr/>
        </p:nvCxnSpPr>
        <p:spPr>
          <a:xfrm rot="5400000" flipH="1" flipV="1">
            <a:off x="6901746" y="4660354"/>
            <a:ext cx="941252" cy="4117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4855354" y="3630859"/>
            <a:ext cx="2781746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3" name="直接箭头连接符 152"/>
          <p:cNvCxnSpPr/>
          <p:nvPr/>
        </p:nvCxnSpPr>
        <p:spPr>
          <a:xfrm>
            <a:off x="4225061" y="5336879"/>
            <a:ext cx="2470787" cy="220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5352849" y="4848079"/>
            <a:ext cx="872372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12717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Create mirror for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4</a:t>
            </a:r>
            <a:r>
              <a:rPr lang="en-US" altLang="zh-CN" dirty="0" smtClean="0"/>
              <a:t>?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dirty="0" smtClean="0"/>
              <a:t>Message combining </a:t>
            </a:r>
            <a:r>
              <a:rPr lang="en-US" altLang="zh-CN" dirty="0" smtClean="0">
                <a:solidFill>
                  <a:srgbClr val="0070C0"/>
                </a:solidFill>
              </a:rPr>
              <a:t>with </a:t>
            </a:r>
            <a:r>
              <a:rPr lang="en-US" altLang="zh-CN" i="1" dirty="0" smtClean="0"/>
              <a:t>u</a:t>
            </a:r>
            <a:r>
              <a:rPr lang="en-US" altLang="zh-CN" i="1" baseline="-25000" dirty="0" smtClean="0"/>
              <a:t>4 </a:t>
            </a:r>
            <a:r>
              <a:rPr lang="en-US" altLang="zh-CN" dirty="0" smtClean="0"/>
              <a:t>mirrored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b="1" dirty="0" smtClean="0">
              <a:solidFill>
                <a:srgbClr val="FF0000"/>
              </a:solidFill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 flipV="1">
            <a:off x="7166473" y="4961684"/>
            <a:ext cx="443560" cy="39631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7215206" y="5357826"/>
            <a:ext cx="268951" cy="1588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Tradeoff: Mirroring </a:t>
            </a:r>
            <a:r>
              <a:rPr lang="en-US" sz="3600" dirty="0" err="1" smtClean="0"/>
              <a:t>v.s</a:t>
            </a:r>
            <a:r>
              <a:rPr lang="en-US" sz="3600" dirty="0" smtClean="0"/>
              <a:t>. Message Combining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23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397829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Conclusion: only mirror high-degree vertices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dirty="0" smtClean="0"/>
              <a:t>Degree threshold </a:t>
            </a:r>
            <a:r>
              <a:rPr lang="el-GR" altLang="zh-CN" i="1" dirty="0" smtClean="0">
                <a:solidFill>
                  <a:srgbClr val="0070C0"/>
                </a:solidFill>
              </a:rPr>
              <a:t>τ</a:t>
            </a:r>
            <a:endParaRPr lang="en-US" altLang="zh-CN" i="1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zh-CN" dirty="0" smtClean="0"/>
              <a:t>Choice of </a:t>
            </a:r>
            <a:r>
              <a:rPr lang="el-GR" altLang="zh-CN" i="1" dirty="0" smtClean="0">
                <a:solidFill>
                  <a:srgbClr val="0070C0"/>
                </a:solidFill>
              </a:rPr>
              <a:t>τ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M</a:t>
            </a:r>
            <a:r>
              <a:rPr lang="en-US" altLang="zh-CN" dirty="0" smtClean="0"/>
              <a:t> machines, </a:t>
            </a:r>
            <a:r>
              <a:rPr lang="en-US" altLang="zh-CN" i="1" dirty="0" smtClean="0">
                <a:solidFill>
                  <a:srgbClr val="0070C0"/>
                </a:solidFill>
              </a:rPr>
              <a:t>n</a:t>
            </a:r>
            <a:r>
              <a:rPr lang="en-US" altLang="zh-CN" dirty="0" smtClean="0"/>
              <a:t> vertices, </a:t>
            </a:r>
            <a:r>
              <a:rPr lang="en-US" altLang="zh-CN" i="1" dirty="0" smtClean="0">
                <a:solidFill>
                  <a:srgbClr val="0070C0"/>
                </a:solidFill>
              </a:rPr>
              <a:t>m</a:t>
            </a:r>
            <a:r>
              <a:rPr lang="en-US" altLang="zh-CN" dirty="0" smtClean="0"/>
              <a:t> edges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Tradeoff: Mirroring </a:t>
            </a:r>
            <a:r>
              <a:rPr lang="en-US" sz="3600" dirty="0" err="1" smtClean="0"/>
              <a:t>v.s</a:t>
            </a:r>
            <a:r>
              <a:rPr lang="en-US" sz="3600" dirty="0" smtClean="0"/>
              <a:t>. Message Combining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24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397829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Conclusion: only mirror high-degree vertices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dirty="0" smtClean="0"/>
              <a:t>Degree threshold </a:t>
            </a:r>
            <a:r>
              <a:rPr lang="el-GR" altLang="zh-CN" i="1" dirty="0" smtClean="0">
                <a:solidFill>
                  <a:srgbClr val="0070C0"/>
                </a:solidFill>
              </a:rPr>
              <a:t>τ</a:t>
            </a:r>
            <a:endParaRPr lang="en-US" altLang="zh-CN" i="1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zh-CN" dirty="0" smtClean="0"/>
              <a:t>Choice of </a:t>
            </a:r>
            <a:r>
              <a:rPr lang="el-GR" altLang="zh-CN" i="1" dirty="0" smtClean="0">
                <a:solidFill>
                  <a:srgbClr val="0070C0"/>
                </a:solidFill>
              </a:rPr>
              <a:t>τ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M</a:t>
            </a:r>
            <a:r>
              <a:rPr lang="en-US" altLang="zh-CN" dirty="0" smtClean="0"/>
              <a:t> machines, </a:t>
            </a:r>
            <a:r>
              <a:rPr lang="en-US" altLang="zh-CN" i="1" dirty="0" smtClean="0">
                <a:solidFill>
                  <a:srgbClr val="0070C0"/>
                </a:solidFill>
              </a:rPr>
              <a:t>n</a:t>
            </a:r>
            <a:r>
              <a:rPr lang="en-US" altLang="zh-CN" dirty="0" smtClean="0"/>
              <a:t> vertices, </a:t>
            </a:r>
            <a:r>
              <a:rPr lang="en-US" altLang="zh-CN" i="1" dirty="0" smtClean="0">
                <a:solidFill>
                  <a:srgbClr val="0070C0"/>
                </a:solidFill>
              </a:rPr>
              <a:t>m</a:t>
            </a:r>
            <a:r>
              <a:rPr lang="en-US" altLang="zh-CN" dirty="0" smtClean="0"/>
              <a:t> edges</a:t>
            </a:r>
          </a:p>
          <a:p>
            <a:pPr lvl="2" eaLnBrk="1" hangingPunct="1"/>
            <a:r>
              <a:rPr lang="en-US" altLang="zh-CN" dirty="0" smtClean="0"/>
              <a:t> Average degree: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deg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avg</a:t>
            </a:r>
            <a:r>
              <a:rPr lang="en-US" altLang="zh-CN" dirty="0" smtClean="0">
                <a:solidFill>
                  <a:srgbClr val="0070C0"/>
                </a:solidFill>
              </a:rPr>
              <a:t> = </a:t>
            </a:r>
            <a:r>
              <a:rPr lang="en-US" altLang="zh-CN" i="1" dirty="0" smtClean="0">
                <a:solidFill>
                  <a:srgbClr val="0070C0"/>
                </a:solidFill>
              </a:rPr>
              <a:t>m / n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Tradeoff: Mirroring </a:t>
            </a:r>
            <a:r>
              <a:rPr lang="en-US" sz="3600" dirty="0" err="1" smtClean="0"/>
              <a:t>v.s</a:t>
            </a:r>
            <a:r>
              <a:rPr lang="en-US" sz="3600" dirty="0" smtClean="0"/>
              <a:t>. Message Combining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25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397829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Conclusion: only mirror high-degree vertices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dirty="0" smtClean="0"/>
              <a:t>Degree threshold </a:t>
            </a:r>
            <a:r>
              <a:rPr lang="el-GR" altLang="zh-CN" i="1" dirty="0" smtClean="0">
                <a:solidFill>
                  <a:srgbClr val="0070C0"/>
                </a:solidFill>
              </a:rPr>
              <a:t>τ</a:t>
            </a:r>
            <a:endParaRPr lang="en-US" altLang="zh-CN" i="1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zh-CN" dirty="0" smtClean="0"/>
              <a:t>Choice of </a:t>
            </a:r>
            <a:r>
              <a:rPr lang="el-GR" altLang="zh-CN" i="1" dirty="0" smtClean="0">
                <a:solidFill>
                  <a:srgbClr val="0070C0"/>
                </a:solidFill>
              </a:rPr>
              <a:t>τ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M</a:t>
            </a:r>
            <a:r>
              <a:rPr lang="en-US" altLang="zh-CN" dirty="0" smtClean="0"/>
              <a:t> machines, </a:t>
            </a:r>
            <a:r>
              <a:rPr lang="en-US" altLang="zh-CN" i="1" dirty="0" smtClean="0">
                <a:solidFill>
                  <a:srgbClr val="0070C0"/>
                </a:solidFill>
              </a:rPr>
              <a:t>n</a:t>
            </a:r>
            <a:r>
              <a:rPr lang="en-US" altLang="zh-CN" dirty="0" smtClean="0"/>
              <a:t> vertices, </a:t>
            </a:r>
            <a:r>
              <a:rPr lang="en-US" altLang="zh-CN" i="1" dirty="0" smtClean="0">
                <a:solidFill>
                  <a:srgbClr val="0070C0"/>
                </a:solidFill>
              </a:rPr>
              <a:t>m</a:t>
            </a:r>
            <a:r>
              <a:rPr lang="en-US" altLang="zh-CN" dirty="0" smtClean="0"/>
              <a:t> edges</a:t>
            </a:r>
          </a:p>
          <a:p>
            <a:pPr lvl="2" eaLnBrk="1" hangingPunct="1"/>
            <a:r>
              <a:rPr lang="en-US" altLang="zh-CN" dirty="0" smtClean="0"/>
              <a:t> Average degree: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deg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avg</a:t>
            </a:r>
            <a:r>
              <a:rPr lang="en-US" altLang="zh-CN" dirty="0" smtClean="0">
                <a:solidFill>
                  <a:srgbClr val="0070C0"/>
                </a:solidFill>
              </a:rPr>
              <a:t> = </a:t>
            </a:r>
            <a:r>
              <a:rPr lang="en-US" altLang="zh-CN" i="1" dirty="0" smtClean="0">
                <a:solidFill>
                  <a:srgbClr val="0070C0"/>
                </a:solidFill>
              </a:rPr>
              <a:t>m / n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zh-CN" dirty="0" smtClean="0"/>
              <a:t> Optimal </a:t>
            </a:r>
            <a:r>
              <a:rPr lang="el-GR" altLang="zh-CN" i="1" dirty="0" smtClean="0">
                <a:solidFill>
                  <a:srgbClr val="0070C0"/>
                </a:solidFill>
              </a:rPr>
              <a:t>τ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 is  </a:t>
            </a:r>
            <a:r>
              <a:rPr lang="en-US" altLang="zh-CN" b="1" i="1" dirty="0" smtClean="0">
                <a:solidFill>
                  <a:srgbClr val="FF0000"/>
                </a:solidFill>
              </a:rPr>
              <a:t>M </a:t>
            </a:r>
            <a:r>
              <a:rPr lang="en-US" altLang="zh-CN" b="1" dirty="0" smtClean="0">
                <a:solidFill>
                  <a:srgbClr val="FF0000"/>
                </a:solidFill>
              </a:rPr>
              <a:t>· </a:t>
            </a:r>
            <a:r>
              <a:rPr lang="en-US" altLang="zh-CN" b="1" i="1" dirty="0" smtClean="0">
                <a:solidFill>
                  <a:srgbClr val="FF0000"/>
                </a:solidFill>
              </a:rPr>
              <a:t>exp</a:t>
            </a:r>
            <a:r>
              <a:rPr lang="en-US" altLang="zh-CN" b="1" dirty="0" smtClean="0">
                <a:solidFill>
                  <a:srgbClr val="FF0000"/>
                </a:solidFill>
              </a:rPr>
              <a:t>{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deg</a:t>
            </a:r>
            <a:r>
              <a:rPr lang="en-US" altLang="zh-CN" b="1" i="1" baseline="-25000" dirty="0" err="1" smtClean="0">
                <a:solidFill>
                  <a:srgbClr val="FF0000"/>
                </a:solidFill>
              </a:rPr>
              <a:t>avg</a:t>
            </a:r>
            <a:r>
              <a:rPr lang="en-US" altLang="zh-CN" b="1" i="1" baseline="-25000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/ </a:t>
            </a:r>
            <a:r>
              <a:rPr lang="en-US" altLang="zh-CN" b="1" i="1" dirty="0" smtClean="0">
                <a:solidFill>
                  <a:srgbClr val="FF0000"/>
                </a:solidFill>
              </a:rPr>
              <a:t>M</a:t>
            </a:r>
            <a:r>
              <a:rPr lang="en-US" altLang="zh-CN" b="1" dirty="0" smtClean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4429124" y="4929198"/>
            <a:ext cx="3571900" cy="431800"/>
          </a:xfrm>
          <a:prstGeom prst="wedgeRoundRectCallout">
            <a:avLst>
              <a:gd name="adj1" fmla="val -34067"/>
              <a:gd name="adj2" fmla="val -95976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See our paper for the proof</a:t>
            </a:r>
            <a:endParaRPr lang="en-US" altLang="zh-CN" sz="2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Effectiveness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26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397829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Effectiveness</a:t>
            </a:r>
          </a:p>
          <a:p>
            <a:pPr lvl="1" eaLnBrk="1" hangingPunct="1"/>
            <a:r>
              <a:rPr lang="en-US" altLang="zh-CN" dirty="0" smtClean="0"/>
              <a:t>Hash-Min on the BTC dataset</a:t>
            </a:r>
          </a:p>
          <a:p>
            <a:pPr lvl="2" eaLnBrk="1" hangingPunct="1"/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en-US" altLang="zh-CN" dirty="0" smtClean="0"/>
              <a:t> seconds without mirroring</a:t>
            </a:r>
          </a:p>
          <a:p>
            <a:pPr lvl="2" eaLnBrk="1" hangingPunct="1"/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dirty="0" smtClean="0"/>
              <a:t> seconds with mirroring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8" name="Picture 2" descr="C:\Users\yanda\Desktop\msgNum_bt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1" y="3929066"/>
            <a:ext cx="9144032" cy="1980968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500198" y="6000768"/>
            <a:ext cx="6286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latin typeface="Corbel (正文)"/>
              </a:rPr>
              <a:t>Number of messages sent by each worker in </a:t>
            </a:r>
            <a:r>
              <a:rPr lang="en-US" sz="1800" dirty="0" err="1" smtClean="0">
                <a:latin typeface="Corbel (正文)"/>
              </a:rPr>
              <a:t>Pregel</a:t>
            </a:r>
            <a:r>
              <a:rPr lang="en-US" sz="1800" dirty="0" smtClean="0">
                <a:latin typeface="Corbel (正文)"/>
              </a:rPr>
              <a:t>+</a:t>
            </a:r>
          </a:p>
          <a:p>
            <a:pPr algn="ctr"/>
            <a:r>
              <a:rPr lang="en-US" sz="1800" dirty="0" smtClean="0">
                <a:latin typeface="Corbel (正文)"/>
              </a:rPr>
              <a:t>(</a:t>
            </a:r>
            <a:r>
              <a:rPr lang="en-US" sz="1800" dirty="0" smtClean="0">
                <a:solidFill>
                  <a:srgbClr val="0070C0"/>
                </a:solidFill>
                <a:latin typeface="Corbel (正文)"/>
              </a:rPr>
              <a:t>blue bars — w/o mirroring</a:t>
            </a:r>
            <a:r>
              <a:rPr lang="en-US" sz="1800" dirty="0" smtClean="0">
                <a:latin typeface="Corbel (正文)"/>
              </a:rPr>
              <a:t>, </a:t>
            </a:r>
            <a:r>
              <a:rPr lang="en-US" sz="1800" dirty="0" smtClean="0">
                <a:solidFill>
                  <a:srgbClr val="FF0000"/>
                </a:solidFill>
                <a:latin typeface="Corbel (正文)"/>
              </a:rPr>
              <a:t>red bars — mirroring</a:t>
            </a:r>
            <a:r>
              <a:rPr lang="en-US" sz="1800" dirty="0" smtClean="0">
                <a:latin typeface="Corbel (正文)"/>
              </a:rPr>
              <a:t>)</a:t>
            </a:r>
            <a:endParaRPr lang="zh-CN" altLang="en-US" sz="1800" dirty="0">
              <a:latin typeface="Corbel (正文)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35" y="3429000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Motivation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Vertex Mirroring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Request-Response Paradigm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Conclusion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27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14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Algorithm Applicability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Pointer Jumping</a:t>
            </a:r>
          </a:p>
          <a:p>
            <a:pPr lvl="1" eaLnBrk="1" hangingPunct="1"/>
            <a:r>
              <a:rPr lang="en-US" altLang="zh-CN" dirty="0" smtClean="0"/>
              <a:t>Popular technique in PRAM</a:t>
            </a:r>
          </a:p>
          <a:p>
            <a:pPr lvl="1" eaLnBrk="1" hangingPunct="1"/>
            <a:r>
              <a:rPr lang="en-US" altLang="zh-CN" dirty="0" smtClean="0"/>
              <a:t>To achieve </a:t>
            </a:r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</a:rPr>
              <a:t>log</a:t>
            </a:r>
            <a:r>
              <a:rPr lang="en-US" altLang="zh-CN" dirty="0" err="1" smtClean="0">
                <a:solidFill>
                  <a:srgbClr val="0070C0"/>
                </a:solidFill>
              </a:rPr>
              <a:t>|</a:t>
            </a:r>
            <a:r>
              <a:rPr lang="en-US" altLang="zh-CN" i="1" dirty="0" err="1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|) </a:t>
            </a:r>
            <a:r>
              <a:rPr lang="en-US" altLang="zh-CN" dirty="0" smtClean="0"/>
              <a:t>time complexity / </a:t>
            </a:r>
            <a:r>
              <a:rPr lang="en-US" altLang="zh-CN" dirty="0" err="1" smtClean="0"/>
              <a:t>supersteps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As algorithm goes on, there are </a:t>
            </a:r>
            <a:r>
              <a:rPr lang="en-US" altLang="zh-CN" i="1" dirty="0" smtClean="0">
                <a:solidFill>
                  <a:srgbClr val="FF0000"/>
                </a:solidFill>
              </a:rPr>
              <a:t>fewer and fewer </a:t>
            </a:r>
            <a:r>
              <a:rPr lang="en-US" altLang="zh-CN" dirty="0" smtClean="0">
                <a:solidFill>
                  <a:srgbClr val="0070C0"/>
                </a:solidFill>
              </a:rPr>
              <a:t>delegates</a:t>
            </a:r>
            <a:r>
              <a:rPr lang="en-US" altLang="zh-CN" dirty="0" smtClean="0"/>
              <a:t> communicating with </a:t>
            </a:r>
            <a:r>
              <a:rPr lang="en-US" altLang="zh-CN" i="1" dirty="0" smtClean="0">
                <a:solidFill>
                  <a:srgbClr val="FF0000"/>
                </a:solidFill>
              </a:rPr>
              <a:t>more and more </a:t>
            </a:r>
            <a:r>
              <a:rPr lang="en-US" altLang="zh-CN" dirty="0" smtClean="0">
                <a:solidFill>
                  <a:srgbClr val="0070C0"/>
                </a:solidFill>
              </a:rPr>
              <a:t>vertices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28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yanda\Desktop\svop-eps-converted-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842813"/>
            <a:ext cx="6858048" cy="294377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S- V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Compute connected components in </a:t>
            </a:r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</a:rPr>
              <a:t>log</a:t>
            </a:r>
            <a:r>
              <a:rPr lang="en-US" altLang="zh-CN" dirty="0" err="1" smtClean="0">
                <a:solidFill>
                  <a:srgbClr val="0070C0"/>
                </a:solidFill>
              </a:rPr>
              <a:t>|</a:t>
            </a:r>
            <a:r>
              <a:rPr lang="en-US" altLang="zh-CN" i="1" dirty="0" err="1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|) </a:t>
            </a:r>
            <a:r>
              <a:rPr lang="en-US" altLang="zh-CN" dirty="0" err="1" smtClean="0"/>
              <a:t>supersteps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Merge small trees into large trees</a:t>
            </a:r>
          </a:p>
          <a:p>
            <a:pPr lvl="1" eaLnBrk="1" hangingPunct="1"/>
            <a:r>
              <a:rPr lang="en-US" altLang="zh-CN" dirty="0" smtClean="0"/>
              <a:t>Roots are delegates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29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5786446" y="3354390"/>
            <a:ext cx="3124208" cy="431800"/>
          </a:xfrm>
          <a:prstGeom prst="wedgeRoundRectCallout">
            <a:avLst>
              <a:gd name="adj1" fmla="val -38652"/>
              <a:gd name="adj2" fmla="val -79169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See our paper for details</a:t>
            </a:r>
            <a:endParaRPr lang="en-US" altLang="zh-CN" sz="2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Large-Scale Graph Analytics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Online social networks</a:t>
            </a:r>
          </a:p>
          <a:p>
            <a:pPr lvl="1" algn="just"/>
            <a:r>
              <a:rPr lang="en-US" dirty="0" err="1" smtClean="0"/>
              <a:t>Facebook</a:t>
            </a:r>
            <a:r>
              <a:rPr lang="en-US" dirty="0" smtClean="0"/>
              <a:t>, Twitter</a:t>
            </a:r>
          </a:p>
          <a:p>
            <a:pPr algn="just"/>
            <a:r>
              <a:rPr lang="en-US" dirty="0" smtClean="0"/>
              <a:t>Web graphs</a:t>
            </a:r>
          </a:p>
          <a:p>
            <a:pPr algn="just"/>
            <a:r>
              <a:rPr lang="en-US" dirty="0" smtClean="0"/>
              <a:t>The Semantic Web</a:t>
            </a:r>
          </a:p>
          <a:p>
            <a:pPr lvl="1"/>
            <a:r>
              <a:rPr lang="en-US" dirty="0" smtClean="0"/>
              <a:t>Freebase</a:t>
            </a:r>
          </a:p>
          <a:p>
            <a:pPr algn="just"/>
            <a:r>
              <a:rPr lang="en-US" dirty="0" smtClean="0"/>
              <a:t> Spatial networks</a:t>
            </a:r>
          </a:p>
          <a:p>
            <a:pPr lvl="1"/>
            <a:r>
              <a:rPr lang="en-US" dirty="0" smtClean="0"/>
              <a:t>Road network, terrain mesh</a:t>
            </a:r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Finding Minimum Spanning Forest (MSF)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Merge vertices into </a:t>
            </a:r>
            <a:r>
              <a:rPr lang="en-US" altLang="zh-CN" dirty="0" smtClean="0">
                <a:solidFill>
                  <a:srgbClr val="0070C0"/>
                </a:solidFill>
              </a:rPr>
              <a:t>conjoined trees</a:t>
            </a:r>
            <a:r>
              <a:rPr lang="en-US" altLang="zh-CN" dirty="0" smtClean="0"/>
              <a:t> each with a </a:t>
            </a:r>
            <a:r>
              <a:rPr lang="en-US" altLang="zh-CN" dirty="0" err="1" smtClean="0">
                <a:solidFill>
                  <a:srgbClr val="0070C0"/>
                </a:solidFill>
              </a:rPr>
              <a:t>supervertex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zh-CN" dirty="0" smtClean="0"/>
              <a:t>Each vertex picks an edge with the </a:t>
            </a:r>
            <a:r>
              <a:rPr lang="en-US" altLang="zh-CN" dirty="0" smtClean="0">
                <a:solidFill>
                  <a:srgbClr val="0070C0"/>
                </a:solidFill>
              </a:rPr>
              <a:t>minimum weight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30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3" descr="C:\Users\yanda\Desktop\conjoin-eps-converted-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786190"/>
            <a:ext cx="5500726" cy="2695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Finding Minimum Spanning Forest (MSF)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Merge vertices into </a:t>
            </a:r>
            <a:r>
              <a:rPr lang="en-US" altLang="zh-CN" dirty="0" smtClean="0">
                <a:solidFill>
                  <a:srgbClr val="0070C0"/>
                </a:solidFill>
              </a:rPr>
              <a:t>conjoined trees</a:t>
            </a:r>
            <a:r>
              <a:rPr lang="en-US" altLang="zh-CN" dirty="0" smtClean="0"/>
              <a:t> each with a </a:t>
            </a:r>
            <a:r>
              <a:rPr lang="en-US" altLang="zh-CN" dirty="0" err="1" smtClean="0">
                <a:solidFill>
                  <a:srgbClr val="0070C0"/>
                </a:solidFill>
              </a:rPr>
              <a:t>supervertex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zh-CN" dirty="0" smtClean="0"/>
              <a:t>Each vertex picks an edge with the </a:t>
            </a:r>
            <a:r>
              <a:rPr lang="en-US" altLang="zh-CN" dirty="0" smtClean="0">
                <a:solidFill>
                  <a:srgbClr val="0070C0"/>
                </a:solidFill>
              </a:rPr>
              <a:t>minimum weight</a:t>
            </a:r>
          </a:p>
          <a:p>
            <a:pPr eaLnBrk="1" hangingPunct="1"/>
            <a:r>
              <a:rPr lang="en-US" altLang="zh-CN" dirty="0" smtClean="0"/>
              <a:t>Collapse each </a:t>
            </a:r>
            <a:r>
              <a:rPr lang="en-US" altLang="zh-CN" dirty="0" smtClean="0">
                <a:solidFill>
                  <a:srgbClr val="0070C0"/>
                </a:solidFill>
              </a:rPr>
              <a:t>conjoined tree</a:t>
            </a:r>
            <a:r>
              <a:rPr lang="en-US" altLang="zh-CN" dirty="0" smtClean="0"/>
              <a:t> into a vertex and repeat</a:t>
            </a:r>
          </a:p>
          <a:p>
            <a:pPr eaLnBrk="1" hangingPunct="1"/>
            <a:r>
              <a:rPr lang="en-US" altLang="zh-CN" dirty="0" err="1" smtClean="0"/>
              <a:t>Supervertices</a:t>
            </a:r>
            <a:r>
              <a:rPr lang="en-US" altLang="zh-CN" dirty="0" smtClean="0"/>
              <a:t> are delegates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31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2071670" y="5857892"/>
            <a:ext cx="3143272" cy="431800"/>
          </a:xfrm>
          <a:prstGeom prst="wedgeRoundRectCallout">
            <a:avLst>
              <a:gd name="adj1" fmla="val -14862"/>
              <a:gd name="adj2" fmla="val -119505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See our paper for details</a:t>
            </a:r>
            <a:endParaRPr lang="en-US" altLang="zh-CN" sz="2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Request-Respond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Retains all basic </a:t>
            </a:r>
            <a:r>
              <a:rPr lang="en-US" altLang="zh-CN" dirty="0" err="1" smtClean="0"/>
              <a:t>Pregel</a:t>
            </a:r>
            <a:r>
              <a:rPr lang="en-US" altLang="zh-CN" dirty="0" smtClean="0"/>
              <a:t> operations</a:t>
            </a:r>
          </a:p>
          <a:p>
            <a:pPr eaLnBrk="1" hangingPunct="1"/>
            <a:r>
              <a:rPr lang="en-US" altLang="zh-CN" dirty="0" smtClean="0"/>
              <a:t>A vertex 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/>
              <a:t> can request attribute 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superstep</a:t>
            </a:r>
            <a:r>
              <a:rPr lang="en-US" altLang="zh-CN" dirty="0" smtClean="0"/>
              <a:t>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/>
              <a:t>, and 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will be available in </a:t>
            </a:r>
            <a:r>
              <a:rPr lang="en-US" altLang="zh-CN" dirty="0" err="1" smtClean="0"/>
              <a:t>superstep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+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dirty="0" smtClean="0"/>
              <a:t>Here,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/>
              <a:t> can be a delegate, and 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may be requested by many vertices 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32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Idea of Request-Respond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Assume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 vertices</a:t>
            </a:r>
            <a:r>
              <a:rPr lang="en-US" altLang="zh-CN" i="1" dirty="0" smtClean="0">
                <a:solidFill>
                  <a:srgbClr val="0070C0"/>
                </a:solidFill>
              </a:rPr>
              <a:t> v</a:t>
            </a:r>
            <a:r>
              <a:rPr lang="en-US" altLang="zh-CN" dirty="0" smtClean="0"/>
              <a:t> request 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from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Without request-respond</a:t>
            </a:r>
          </a:p>
          <a:p>
            <a:pPr lvl="2" eaLnBrk="1" hangingPunct="1"/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/>
              <a:t> sends message </a:t>
            </a:r>
            <a:r>
              <a:rPr lang="en-US" altLang="zh-CN" dirty="0" smtClean="0">
                <a:solidFill>
                  <a:srgbClr val="0070C0"/>
                </a:solidFill>
              </a:rPr>
              <a:t>&lt;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&gt;</a:t>
            </a:r>
            <a:r>
              <a:rPr lang="en-US" altLang="zh-CN" dirty="0" smtClean="0"/>
              <a:t> to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/>
              <a:t> (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M </a:t>
            </a:r>
            <a:r>
              <a:rPr lang="en-US" altLang="zh-CN" dirty="0" smtClean="0"/>
              <a:t>messages in total)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33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45832" y="4406047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8860" y="4350296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445832" y="6159050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28860" y="6099486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445832" y="4994329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28860" y="4934765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45832" y="5582612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8860" y="5523048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828314" y="5064676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99752" y="506467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14546" y="4278858"/>
            <a:ext cx="1258408" cy="2500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66114" y="6399928"/>
            <a:ext cx="677192" cy="529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62634" y="6031771"/>
            <a:ext cx="877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448320" y="6036462"/>
            <a:ext cx="1266820" cy="528412"/>
          </a:xfrm>
          <a:prstGeom prst="ellips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rot="16200000" flipH="1">
            <a:off x="5863061" y="5789770"/>
            <a:ext cx="45005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432202" y="6399928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13856" y="4278858"/>
            <a:ext cx="1544160" cy="2500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988700" y="4644678"/>
            <a:ext cx="2797746" cy="5832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994532" y="5214950"/>
            <a:ext cx="2791914" cy="134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977012" y="5429264"/>
            <a:ext cx="2809434" cy="42899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000364" y="5524656"/>
            <a:ext cx="2809434" cy="83330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870470" y="4429132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&lt;v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53509" y="482472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&lt;v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70470" y="5214950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&lt;v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70470" y="5929330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&lt;v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Idea of Request-Respond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Assume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 vertices</a:t>
            </a:r>
            <a:r>
              <a:rPr lang="en-US" altLang="zh-CN" i="1" dirty="0" smtClean="0">
                <a:solidFill>
                  <a:srgbClr val="0070C0"/>
                </a:solidFill>
              </a:rPr>
              <a:t> v</a:t>
            </a:r>
            <a:r>
              <a:rPr lang="en-US" altLang="zh-CN" dirty="0" smtClean="0"/>
              <a:t> request 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from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Without request-respond</a:t>
            </a:r>
          </a:p>
          <a:p>
            <a:pPr lvl="2" eaLnBrk="1" hangingPunct="1"/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/>
              <a:t> sends message </a:t>
            </a:r>
            <a:r>
              <a:rPr lang="en-US" altLang="zh-CN" dirty="0" smtClean="0">
                <a:solidFill>
                  <a:srgbClr val="0070C0"/>
                </a:solidFill>
              </a:rPr>
              <a:t>&lt;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&gt;</a:t>
            </a:r>
            <a:r>
              <a:rPr lang="en-US" altLang="zh-CN" dirty="0" smtClean="0"/>
              <a:t> to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/>
              <a:t> (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M </a:t>
            </a:r>
            <a:r>
              <a:rPr lang="en-US" altLang="zh-CN" dirty="0" smtClean="0"/>
              <a:t>messages in total)</a:t>
            </a:r>
          </a:p>
          <a:p>
            <a:pPr lvl="2" eaLnBrk="1" hangingPunct="1"/>
            <a:r>
              <a:rPr lang="en-US" altLang="zh-CN" dirty="0" smtClean="0"/>
              <a:t> For each </a:t>
            </a:r>
            <a:r>
              <a:rPr lang="en-US" altLang="zh-CN" dirty="0" err="1" smtClean="0"/>
              <a:t>messags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&lt;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&gt;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/>
              <a:t> sends 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 smtClean="0"/>
              <a:t>to</a:t>
            </a:r>
            <a:r>
              <a:rPr lang="en-US" altLang="zh-CN" i="1" dirty="0" smtClean="0">
                <a:solidFill>
                  <a:srgbClr val="0070C0"/>
                </a:solidFill>
              </a:rPr>
              <a:t> v</a:t>
            </a:r>
            <a:r>
              <a:rPr lang="en-US" altLang="zh-CN" dirty="0" smtClean="0"/>
              <a:t> (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M </a:t>
            </a:r>
            <a:r>
              <a:rPr lang="en-US" altLang="zh-CN" dirty="0" smtClean="0"/>
              <a:t>messages in total)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34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445832" y="4406047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428860" y="4350296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445832" y="6159050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428860" y="6099486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445832" y="4994329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28860" y="4934765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445832" y="5582612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28860" y="5523048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828314" y="5064676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899752" y="506467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214546" y="4278858"/>
            <a:ext cx="1258408" cy="2500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966114" y="6399928"/>
            <a:ext cx="677192" cy="529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662634" y="6031771"/>
            <a:ext cx="877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448320" y="6036462"/>
            <a:ext cx="1266820" cy="528412"/>
          </a:xfrm>
          <a:prstGeom prst="ellips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rot="16200000" flipH="1">
            <a:off x="5863061" y="5789770"/>
            <a:ext cx="45005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432202" y="6399928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313856" y="4278858"/>
            <a:ext cx="1544160" cy="2500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/>
          <p:nvPr/>
        </p:nvCxnSpPr>
        <p:spPr>
          <a:xfrm rot="10800000">
            <a:off x="2928927" y="4689334"/>
            <a:ext cx="2846004" cy="5256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10800000">
            <a:off x="2928927" y="5214950"/>
            <a:ext cx="2846005" cy="7143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rot="10800000" flipV="1">
            <a:off x="2966114" y="5399176"/>
            <a:ext cx="2862200" cy="458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rot="10800000" flipV="1">
            <a:off x="2995684" y="5512941"/>
            <a:ext cx="2862200" cy="8450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357686" y="4572008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430620" y="5253351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357686" y="5857892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430620" y="4824723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Idea of Request-Respond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Assume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 vertices</a:t>
            </a:r>
            <a:r>
              <a:rPr lang="en-US" altLang="zh-CN" i="1" dirty="0" smtClean="0">
                <a:solidFill>
                  <a:srgbClr val="0070C0"/>
                </a:solidFill>
              </a:rPr>
              <a:t> v</a:t>
            </a:r>
            <a:r>
              <a:rPr lang="en-US" altLang="zh-CN" dirty="0" smtClean="0"/>
              <a:t> request 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from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With request-respond</a:t>
            </a:r>
          </a:p>
          <a:p>
            <a:pPr lvl="1" eaLnBrk="1" hangingPunct="1"/>
            <a:r>
              <a:rPr lang="en-US" altLang="zh-CN" dirty="0" smtClean="0"/>
              <a:t> Let </a:t>
            </a:r>
            <a:r>
              <a:rPr lang="en-US" altLang="zh-CN" dirty="0" smtClean="0">
                <a:solidFill>
                  <a:srgbClr val="0070C0"/>
                </a:solidFill>
              </a:rPr>
              <a:t># of machines =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  <a:p>
            <a:pPr lvl="2" eaLnBrk="1" hangingPunct="1"/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/>
              <a:t> requests 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, but only one request is sent from each machine to the machine of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/>
              <a:t> (at most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requests)</a:t>
            </a:r>
          </a:p>
          <a:p>
            <a:pPr lvl="2" eaLnBrk="1" hangingPunct="1"/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is sent to every machine that requests 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(at most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responses)</a:t>
            </a:r>
          </a:p>
          <a:p>
            <a:pPr lvl="2" eaLnBrk="1" hangingPunct="1"/>
            <a:r>
              <a:rPr lang="en-US" altLang="zh-CN" dirty="0" smtClean="0"/>
              <a:t> In </a:t>
            </a:r>
            <a:r>
              <a:rPr lang="en-US" altLang="zh-CN" dirty="0" err="1" smtClean="0"/>
              <a:t>superstep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+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dirty="0" smtClean="0"/>
              <a:t>, when 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/>
              <a:t> accesses 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, it obtains the response received by local machine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35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Idea of Request-Respond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Assume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 vertices</a:t>
            </a:r>
            <a:r>
              <a:rPr lang="en-US" altLang="zh-CN" i="1" dirty="0" smtClean="0">
                <a:solidFill>
                  <a:srgbClr val="0070C0"/>
                </a:solidFill>
              </a:rPr>
              <a:t> v</a:t>
            </a:r>
            <a:r>
              <a:rPr lang="en-US" altLang="zh-CN" dirty="0" smtClean="0"/>
              <a:t> request 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from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With </a:t>
            </a:r>
            <a:r>
              <a:rPr lang="en-US" altLang="zh-CN" dirty="0" smtClean="0"/>
              <a:t>request-respond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36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60014" y="3556189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3042" y="3500438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660014" y="5309192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3042" y="5249628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60014" y="4144471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43042" y="4084907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60014" y="4732754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3042" y="4673190"/>
            <a:ext cx="482011" cy="48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828314" y="421481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99752" y="4214818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00166" y="3429000"/>
            <a:ext cx="1972788" cy="2500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966114" y="5550070"/>
            <a:ext cx="677192" cy="529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62634" y="5181913"/>
            <a:ext cx="877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448320" y="5186604"/>
            <a:ext cx="1266820" cy="528412"/>
          </a:xfrm>
          <a:prstGeom prst="ellips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rot="16200000" flipH="1">
            <a:off x="5863061" y="4939912"/>
            <a:ext cx="45005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432202" y="5550070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13856" y="3429000"/>
            <a:ext cx="1544160" cy="2500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214678" y="4429132"/>
            <a:ext cx="2599244" cy="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695680" y="3967467"/>
            <a:ext cx="1376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u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256200" y="3876849"/>
            <a:ext cx="958478" cy="4161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248207" y="4410646"/>
            <a:ext cx="823595" cy="184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2285984" y="4576228"/>
            <a:ext cx="823595" cy="3529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 flipH="1" flipV="1">
            <a:off x="2239811" y="4582104"/>
            <a:ext cx="983263" cy="96647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214546" y="4214818"/>
            <a:ext cx="1176925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 | D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rot="10800000">
            <a:off x="3312303" y="4429132"/>
            <a:ext cx="2474143" cy="17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4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Effectiveness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S-V on the USA road network</a:t>
            </a: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262</a:t>
            </a:r>
            <a:r>
              <a:rPr lang="en-US" altLang="zh-CN" dirty="0" smtClean="0"/>
              <a:t> seconds without request-respond</a:t>
            </a: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138</a:t>
            </a:r>
            <a:r>
              <a:rPr lang="en-US" altLang="zh-CN" dirty="0" smtClean="0"/>
              <a:t> seconds with request-respond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37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2976" y="5643578"/>
            <a:ext cx="6643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latin typeface="Corbel (正文)"/>
              </a:rPr>
              <a:t>Number of messages sent by each worker using </a:t>
            </a:r>
            <a:r>
              <a:rPr lang="en-US" sz="1800" dirty="0" err="1" smtClean="0">
                <a:latin typeface="Corbel (正文)"/>
              </a:rPr>
              <a:t>Pregel</a:t>
            </a:r>
            <a:r>
              <a:rPr lang="en-US" sz="1800" dirty="0" smtClean="0">
                <a:latin typeface="Corbel (正文)"/>
              </a:rPr>
              <a:t>+</a:t>
            </a:r>
          </a:p>
          <a:p>
            <a:pPr algn="ctr"/>
            <a:r>
              <a:rPr lang="en-US" sz="1800" dirty="0" smtClean="0">
                <a:latin typeface="Corbel (正文)"/>
              </a:rPr>
              <a:t>(</a:t>
            </a:r>
            <a:r>
              <a:rPr lang="en-US" sz="1800" dirty="0" smtClean="0">
                <a:solidFill>
                  <a:srgbClr val="0070C0"/>
                </a:solidFill>
                <a:latin typeface="Corbel (正文)"/>
              </a:rPr>
              <a:t>blue bars — w/o </a:t>
            </a:r>
            <a:r>
              <a:rPr lang="en-US" sz="1800" dirty="0" err="1" smtClean="0">
                <a:solidFill>
                  <a:srgbClr val="0070C0"/>
                </a:solidFill>
                <a:latin typeface="Corbel (正文)"/>
              </a:rPr>
              <a:t>req-resp</a:t>
            </a:r>
            <a:r>
              <a:rPr lang="en-US" sz="1800" dirty="0" smtClean="0">
                <a:latin typeface="Corbel (正文)"/>
              </a:rPr>
              <a:t>, </a:t>
            </a:r>
            <a:r>
              <a:rPr lang="en-US" sz="1800" dirty="0" smtClean="0">
                <a:solidFill>
                  <a:srgbClr val="FF0000"/>
                </a:solidFill>
                <a:latin typeface="Corbel (正文)"/>
              </a:rPr>
              <a:t>red bars — with </a:t>
            </a:r>
            <a:r>
              <a:rPr lang="en-US" sz="1800" dirty="0" err="1" smtClean="0">
                <a:solidFill>
                  <a:srgbClr val="FF0000"/>
                </a:solidFill>
                <a:latin typeface="Corbel (正文)"/>
              </a:rPr>
              <a:t>req-resp</a:t>
            </a:r>
            <a:r>
              <a:rPr lang="en-US" sz="1800" dirty="0" smtClean="0">
                <a:latin typeface="Corbel (正文)"/>
              </a:rPr>
              <a:t>)</a:t>
            </a:r>
            <a:endParaRPr lang="zh-CN" altLang="en-US" sz="1800" dirty="0">
              <a:latin typeface="Corbel (正文)"/>
            </a:endParaRPr>
          </a:p>
        </p:txBody>
      </p:sp>
      <p:pic>
        <p:nvPicPr>
          <p:cNvPr id="7" name="Picture 2" descr="C:\Users\yanda\Desktop\msgNum_us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3563757"/>
            <a:ext cx="8940825" cy="1936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Effectiveness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S-V on the USA road network</a:t>
            </a: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262</a:t>
            </a:r>
            <a:r>
              <a:rPr lang="en-US" altLang="zh-CN" dirty="0" smtClean="0"/>
              <a:t> seconds without request-respond</a:t>
            </a: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138</a:t>
            </a:r>
            <a:r>
              <a:rPr lang="en-US" altLang="zh-CN" dirty="0" smtClean="0"/>
              <a:t> seconds with request-respond</a:t>
            </a:r>
          </a:p>
          <a:p>
            <a:pPr eaLnBrk="1" hangingPunct="1"/>
            <a:r>
              <a:rPr lang="en-US" altLang="zh-CN" dirty="0" smtClean="0"/>
              <a:t>MSF on the BTC dataset</a:t>
            </a: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83</a:t>
            </a:r>
            <a:r>
              <a:rPr lang="en-US" altLang="zh-CN" dirty="0" smtClean="0"/>
              <a:t> seconds without request-respond</a:t>
            </a: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37</a:t>
            </a:r>
            <a:r>
              <a:rPr lang="en-US" altLang="zh-CN" dirty="0" smtClean="0"/>
              <a:t> seconds </a:t>
            </a:r>
            <a:r>
              <a:rPr lang="en-US" altLang="zh-CN" smtClean="0"/>
              <a:t>with request-respond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38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35" y="4169649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Motivation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Vertex Mirroring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Request-Response Paradigm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Conclusion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39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14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Distributed Graph Processing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Think like a vertex / vertex-centric programming</a:t>
            </a:r>
          </a:p>
          <a:p>
            <a:pPr lvl="1"/>
            <a:r>
              <a:rPr lang="en-US" b="1" dirty="0" smtClean="0"/>
              <a:t>Synchronous</a:t>
            </a:r>
            <a:endParaRPr lang="en-US" b="1" dirty="0" smtClean="0"/>
          </a:p>
          <a:p>
            <a:pPr lvl="2"/>
            <a:r>
              <a:rPr lang="en-US" altLang="zh-CN" dirty="0" err="1" smtClean="0"/>
              <a:t>Pregel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Giraph</a:t>
            </a:r>
            <a:r>
              <a:rPr lang="en-US" altLang="zh-CN" dirty="0" smtClean="0"/>
              <a:t>, GPS, …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b="1" dirty="0" smtClean="0"/>
              <a:t>Asynchronous</a:t>
            </a:r>
            <a:endParaRPr lang="en-US" b="1" dirty="0" smtClean="0"/>
          </a:p>
          <a:p>
            <a:pPr lvl="2" eaLnBrk="1" hangingPunct="1"/>
            <a:r>
              <a:rPr lang="en-US" altLang="zh-CN" dirty="0" err="1" smtClean="0"/>
              <a:t>GraphLab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PowerGraph</a:t>
            </a:r>
            <a:r>
              <a:rPr lang="en-US" altLang="zh-CN" dirty="0" smtClean="0"/>
              <a:t>), …</a:t>
            </a:r>
            <a:endParaRPr lang="en-US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4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1695416" y="4211646"/>
            <a:ext cx="4857784" cy="431800"/>
          </a:xfrm>
          <a:prstGeom prst="wedgeRoundRectCallout">
            <a:avLst>
              <a:gd name="adj1" fmla="val -46087"/>
              <a:gd name="adj2" fmla="val -280850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We focus on the BSP model of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Constantia" panose="02030602050306030303" pitchFamily="18" charset="0"/>
              </a:rPr>
              <a:t>Pregel</a:t>
            </a:r>
            <a:endParaRPr lang="en-US" altLang="zh-CN" sz="2000" b="1" u="sng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/>
            <a:r>
              <a:rPr lang="en-US" b="1" dirty="0" err="1" smtClean="0"/>
              <a:t>Pregel</a:t>
            </a:r>
            <a:r>
              <a:rPr lang="en-US" b="1" dirty="0" smtClean="0"/>
              <a:t>+: </a:t>
            </a:r>
            <a:r>
              <a:rPr lang="en-US" dirty="0" smtClean="0"/>
              <a:t>o</a:t>
            </a:r>
            <a:r>
              <a:rPr lang="en-US" dirty="0" smtClean="0"/>
              <a:t>ur open-source implementation </a:t>
            </a:r>
            <a:r>
              <a:rPr lang="en-US" dirty="0" smtClean="0"/>
              <a:t>of </a:t>
            </a:r>
            <a:r>
              <a:rPr lang="en-US" dirty="0" err="1" smtClean="0"/>
              <a:t>Pregel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http://bit.do/pregel</a:t>
            </a:r>
            <a:endParaRPr lang="en-US" dirty="0" smtClean="0"/>
          </a:p>
          <a:p>
            <a:pPr indent="-228600"/>
            <a:r>
              <a:rPr lang="en-US" altLang="zh-CN" dirty="0" smtClean="0"/>
              <a:t>Two </a:t>
            </a:r>
            <a:r>
              <a:rPr lang="en-US" altLang="zh-CN" dirty="0" smtClean="0"/>
              <a:t>message reduction techniques</a:t>
            </a:r>
            <a:endParaRPr lang="en-US" dirty="0" smtClean="0"/>
          </a:p>
          <a:p>
            <a:pPr lvl="1"/>
            <a:r>
              <a:rPr lang="en-US" b="1" dirty="0" smtClean="0"/>
              <a:t>Mirroring</a:t>
            </a:r>
          </a:p>
          <a:p>
            <a:pPr lvl="2"/>
            <a:r>
              <a:rPr lang="en-US" altLang="zh-CN" dirty="0" smtClean="0"/>
              <a:t>Theoretical analysis of its tradeoff with</a:t>
            </a:r>
            <a:r>
              <a:rPr lang="en-US" altLang="zh-CN" dirty="0" smtClean="0">
                <a:solidFill>
                  <a:srgbClr val="0070C0"/>
                </a:solidFill>
              </a:rPr>
              <a:t> message combining</a:t>
            </a:r>
          </a:p>
          <a:p>
            <a:pPr lvl="1"/>
            <a:r>
              <a:rPr lang="en-US" altLang="zh-CN" b="1" dirty="0" smtClean="0"/>
              <a:t>Request-Respond Paradigm</a:t>
            </a:r>
            <a:endParaRPr lang="en-US" b="1" dirty="0" smtClean="0"/>
          </a:p>
          <a:p>
            <a:pPr lvl="2" eaLnBrk="1" hangingPunct="1"/>
            <a:r>
              <a:rPr lang="en-US" altLang="zh-CN" dirty="0" smtClean="0"/>
              <a:t>Designed for algorithms using </a:t>
            </a:r>
            <a:r>
              <a:rPr lang="en-US" altLang="zh-CN" dirty="0" smtClean="0">
                <a:solidFill>
                  <a:srgbClr val="0070C0"/>
                </a:solidFill>
              </a:rPr>
              <a:t>pointer-jumping</a:t>
            </a:r>
            <a:r>
              <a:rPr lang="en-US" altLang="zh-CN" dirty="0" smtClean="0"/>
              <a:t>, or for </a:t>
            </a:r>
            <a:r>
              <a:rPr lang="en-US" altLang="zh-CN" dirty="0" smtClean="0">
                <a:solidFill>
                  <a:srgbClr val="0070C0"/>
                </a:solidFill>
              </a:rPr>
              <a:t>relatively dense </a:t>
            </a:r>
            <a:r>
              <a:rPr lang="en-US" altLang="zh-CN" dirty="0" smtClean="0"/>
              <a:t>graphs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40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Pregel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Cost Model &amp; Algorithm Design</a:t>
            </a:r>
          </a:p>
          <a:p>
            <a:pPr lvl="1"/>
            <a:r>
              <a:rPr lang="en-US" altLang="zh-CN" dirty="0" err="1" smtClean="0"/>
              <a:t>Pregel</a:t>
            </a:r>
            <a:r>
              <a:rPr lang="en-US" altLang="zh-CN" dirty="0" smtClean="0"/>
              <a:t> Algorithms for Graph Connectivity Problems with Performance Guarantees </a:t>
            </a:r>
            <a:r>
              <a:rPr lang="en-US" dirty="0" smtClean="0"/>
              <a:t>[PVLDB'14] </a:t>
            </a:r>
          </a:p>
          <a:p>
            <a:r>
              <a:rPr lang="en-US" altLang="zh-CN" b="1" dirty="0" smtClean="0"/>
              <a:t> Novel Computing Model (Block-Centric)</a:t>
            </a:r>
            <a:endParaRPr lang="en-US" b="1" dirty="0" smtClean="0"/>
          </a:p>
          <a:p>
            <a:pPr lvl="1"/>
            <a:r>
              <a:rPr lang="en-US" altLang="zh-CN" dirty="0" smtClean="0"/>
              <a:t>A Block-Centric Framework for Distributed Computation on Real-World Graphs </a:t>
            </a:r>
            <a:r>
              <a:rPr lang="en-US" dirty="0" smtClean="0"/>
              <a:t>[PVLDB'14] </a:t>
            </a:r>
            <a:endParaRPr lang="en-US" altLang="zh-CN" dirty="0" smtClean="0"/>
          </a:p>
          <a:p>
            <a:r>
              <a:rPr lang="en-US" altLang="zh-CN" b="1" dirty="0" smtClean="0"/>
              <a:t>System Performance Comparison</a:t>
            </a:r>
            <a:endParaRPr lang="en-US" b="1" dirty="0" smtClean="0"/>
          </a:p>
          <a:p>
            <a:pPr lvl="1"/>
            <a:r>
              <a:rPr lang="en-US" altLang="zh-CN" dirty="0" smtClean="0"/>
              <a:t>Large-Scale Distributed Graph Computing Systems: An Experimental Evaluation </a:t>
            </a:r>
            <a:r>
              <a:rPr lang="en-US" dirty="0" smtClean="0"/>
              <a:t>[PVLDB'15] </a:t>
            </a:r>
            <a:endParaRPr lang="en-US" altLang="zh-CN" dirty="0" smtClean="0"/>
          </a:p>
          <a:p>
            <a:pPr indent="-228600"/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41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1F212-E36A-6C44-B33E-31147482829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6" name="Picture 2" descr="C:\Users\yanda\Desktop\2f9d04487e14571284e7fca08461ad6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9446" y="2857496"/>
            <a:ext cx="2667000" cy="2667000"/>
          </a:xfrm>
          <a:prstGeom prst="rect">
            <a:avLst/>
          </a:prstGeom>
          <a:noFill/>
        </p:spPr>
      </p:pic>
      <p:pic>
        <p:nvPicPr>
          <p:cNvPr id="7" name="Picture 2" descr="C:\Users\yanda\Desktop\pregel+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219191"/>
            <a:ext cx="1995344" cy="1209677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143240" y="5681979"/>
            <a:ext cx="2714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bit.do/pregel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385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Pregel</a:t>
            </a:r>
            <a:r>
              <a:rPr lang="en-US" sz="3600" dirty="0" smtClean="0"/>
              <a:t>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Graph Partitioning</a:t>
            </a:r>
          </a:p>
          <a:p>
            <a:pPr lvl="1"/>
            <a:r>
              <a:rPr lang="en-US" dirty="0" smtClean="0"/>
              <a:t>Distribute vertices along with their </a:t>
            </a:r>
            <a:r>
              <a:rPr lang="en-US" dirty="0" smtClean="0">
                <a:solidFill>
                  <a:srgbClr val="0070C0"/>
                </a:solidFill>
              </a:rPr>
              <a:t>adjacency lists </a:t>
            </a:r>
            <a:r>
              <a:rPr lang="en-US" dirty="0" smtClean="0"/>
              <a:t>to machines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5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2095514" y="3357562"/>
            <a:ext cx="4405312" cy="1119188"/>
            <a:chOff x="2095514" y="3357562"/>
            <a:chExt cx="4405312" cy="1119188"/>
          </a:xfrm>
        </p:grpSpPr>
        <p:cxnSp>
          <p:nvCxnSpPr>
            <p:cNvPr id="7" name="直接连接符 6"/>
            <p:cNvCxnSpPr/>
            <p:nvPr/>
          </p:nvCxnSpPr>
          <p:spPr>
            <a:xfrm rot="16200000" flipV="1">
              <a:off x="3159932" y="3740944"/>
              <a:ext cx="511175" cy="32861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10800000" flipV="1">
              <a:off x="2338401" y="3540125"/>
              <a:ext cx="693738" cy="25558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10800000">
              <a:off x="2374914" y="3905250"/>
              <a:ext cx="1095375" cy="36512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10800000">
              <a:off x="3689364" y="4303712"/>
              <a:ext cx="1935162" cy="317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10800000">
              <a:off x="3141676" y="3503612"/>
              <a:ext cx="3213100" cy="317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2095514" y="3698875"/>
              <a:ext cx="315912" cy="3159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032139" y="3370262"/>
              <a:ext cx="315912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689364" y="3357562"/>
              <a:ext cx="315912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470289" y="4160837"/>
              <a:ext cx="315912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468826" y="3357562"/>
              <a:ext cx="315913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84801" y="3357562"/>
              <a:ext cx="315913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184914" y="3357562"/>
              <a:ext cx="315912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699014" y="4160837"/>
              <a:ext cx="315912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502289" y="4160837"/>
              <a:ext cx="315912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/>
            <p:cNvCxnSpPr>
              <a:stCxn id="15" idx="0"/>
              <a:endCxn id="14" idx="4"/>
            </p:cNvCxnSpPr>
            <p:nvPr/>
          </p:nvCxnSpPr>
          <p:spPr>
            <a:xfrm rot="5400000" flipH="1" flipV="1">
              <a:off x="3493308" y="3807618"/>
              <a:ext cx="487362" cy="21907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9" idx="0"/>
              <a:endCxn id="16" idx="4"/>
            </p:cNvCxnSpPr>
            <p:nvPr/>
          </p:nvCxnSpPr>
          <p:spPr>
            <a:xfrm rot="16200000" flipV="1">
              <a:off x="4498195" y="3802856"/>
              <a:ext cx="487362" cy="22860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9" idx="1"/>
              <a:endCxn id="14" idx="5"/>
            </p:cNvCxnSpPr>
            <p:nvPr/>
          </p:nvCxnSpPr>
          <p:spPr>
            <a:xfrm rot="16200000" flipV="1">
              <a:off x="4062426" y="3524250"/>
              <a:ext cx="579438" cy="78581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0" idx="7"/>
              <a:endCxn id="18" idx="4"/>
            </p:cNvCxnSpPr>
            <p:nvPr/>
          </p:nvCxnSpPr>
          <p:spPr>
            <a:xfrm rot="5400000" flipH="1" flipV="1">
              <a:off x="5791214" y="3654425"/>
              <a:ext cx="533400" cy="57150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/>
          <p:cNvCxnSpPr/>
          <p:nvPr/>
        </p:nvCxnSpPr>
        <p:spPr>
          <a:xfrm>
            <a:off x="1231874" y="5262609"/>
            <a:ext cx="328612" cy="158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954061" y="5116559"/>
            <a:ext cx="314325" cy="3159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562074" y="5116559"/>
          <a:ext cx="700087" cy="314325"/>
        </p:xfrm>
        <a:graphic>
          <a:graphicData uri="http://schemas.openxmlformats.org/drawingml/2006/table">
            <a:tbl>
              <a:tblPr/>
              <a:tblGrid>
                <a:gridCol w="350837"/>
                <a:gridCol w="349250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3692499" y="5262609"/>
            <a:ext cx="328612" cy="158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413099" y="5116559"/>
            <a:ext cx="315912" cy="3159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4022699" y="5116559"/>
          <a:ext cx="1050925" cy="314325"/>
        </p:xfrm>
        <a:graphic>
          <a:graphicData uri="http://schemas.openxmlformats.org/drawingml/2006/table">
            <a:tbl>
              <a:tblPr/>
              <a:tblGrid>
                <a:gridCol w="350837"/>
                <a:gridCol w="349250"/>
                <a:gridCol w="350838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>
          <a:xfrm>
            <a:off x="6175349" y="5262609"/>
            <a:ext cx="328612" cy="158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895949" y="5116559"/>
            <a:ext cx="315912" cy="3159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6505549" y="5116559"/>
          <a:ext cx="1400175" cy="314325"/>
        </p:xfrm>
        <a:graphic>
          <a:graphicData uri="http://schemas.openxmlformats.org/drawingml/2006/table">
            <a:tbl>
              <a:tblPr/>
              <a:tblGrid>
                <a:gridCol w="350837"/>
                <a:gridCol w="349250"/>
                <a:gridCol w="350838"/>
                <a:gridCol w="349250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4" name="直接箭头连接符 33"/>
          <p:cNvCxnSpPr/>
          <p:nvPr/>
        </p:nvCxnSpPr>
        <p:spPr>
          <a:xfrm>
            <a:off x="1231874" y="5676947"/>
            <a:ext cx="328612" cy="158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954061" y="5530897"/>
            <a:ext cx="314325" cy="31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562074" y="5530897"/>
          <a:ext cx="1400175" cy="314325"/>
        </p:xfrm>
        <a:graphic>
          <a:graphicData uri="http://schemas.openxmlformats.org/drawingml/2006/table">
            <a:tbl>
              <a:tblPr/>
              <a:tblGrid>
                <a:gridCol w="350837"/>
                <a:gridCol w="349250"/>
                <a:gridCol w="350838"/>
                <a:gridCol w="349250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7" name="直接箭头连接符 36"/>
          <p:cNvCxnSpPr/>
          <p:nvPr/>
        </p:nvCxnSpPr>
        <p:spPr>
          <a:xfrm>
            <a:off x="3692499" y="5676947"/>
            <a:ext cx="328612" cy="158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3413099" y="5530897"/>
            <a:ext cx="315912" cy="31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4022699" y="5530897"/>
          <a:ext cx="1050925" cy="314325"/>
        </p:xfrm>
        <a:graphic>
          <a:graphicData uri="http://schemas.openxmlformats.org/drawingml/2006/table">
            <a:tbl>
              <a:tblPr/>
              <a:tblGrid>
                <a:gridCol w="350837"/>
                <a:gridCol w="349250"/>
                <a:gridCol w="350838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" name="直接箭头连接符 39"/>
          <p:cNvCxnSpPr/>
          <p:nvPr/>
        </p:nvCxnSpPr>
        <p:spPr>
          <a:xfrm>
            <a:off x="6175349" y="5676947"/>
            <a:ext cx="328612" cy="158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5895949" y="5530897"/>
            <a:ext cx="315912" cy="31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6505549" y="5530897"/>
          <a:ext cx="700087" cy="314325"/>
        </p:xfrm>
        <a:graphic>
          <a:graphicData uri="http://schemas.openxmlformats.org/drawingml/2006/table">
            <a:tbl>
              <a:tblPr/>
              <a:tblGrid>
                <a:gridCol w="350837"/>
                <a:gridCol w="349250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3" name="直接箭头连接符 42"/>
          <p:cNvCxnSpPr/>
          <p:nvPr/>
        </p:nvCxnSpPr>
        <p:spPr>
          <a:xfrm>
            <a:off x="1231874" y="6102397"/>
            <a:ext cx="328612" cy="158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954061" y="5956347"/>
            <a:ext cx="314325" cy="31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1562074" y="5956347"/>
          <a:ext cx="700087" cy="314325"/>
        </p:xfrm>
        <a:graphic>
          <a:graphicData uri="http://schemas.openxmlformats.org/drawingml/2006/table">
            <a:tbl>
              <a:tblPr/>
              <a:tblGrid>
                <a:gridCol w="350837"/>
                <a:gridCol w="349250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" name="直接箭头连接符 45"/>
          <p:cNvCxnSpPr/>
          <p:nvPr/>
        </p:nvCxnSpPr>
        <p:spPr>
          <a:xfrm>
            <a:off x="3706786" y="6102397"/>
            <a:ext cx="328613" cy="158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3413099" y="5956347"/>
            <a:ext cx="315912" cy="31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4022699" y="5956347"/>
          <a:ext cx="1400175" cy="314325"/>
        </p:xfrm>
        <a:graphic>
          <a:graphicData uri="http://schemas.openxmlformats.org/drawingml/2006/table">
            <a:tbl>
              <a:tblPr/>
              <a:tblGrid>
                <a:gridCol w="350837"/>
                <a:gridCol w="349250"/>
                <a:gridCol w="350838"/>
                <a:gridCol w="349250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>
            <a:off x="6189636" y="6102397"/>
            <a:ext cx="328613" cy="158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5895949" y="5956347"/>
            <a:ext cx="315912" cy="31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6505549" y="5956347"/>
          <a:ext cx="700087" cy="314325"/>
        </p:xfrm>
        <a:graphic>
          <a:graphicData uri="http://schemas.openxmlformats.org/drawingml/2006/table">
            <a:tbl>
              <a:tblPr/>
              <a:tblGrid>
                <a:gridCol w="350837"/>
                <a:gridCol w="349250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" name="矩形 51"/>
          <p:cNvSpPr/>
          <p:nvPr/>
        </p:nvSpPr>
        <p:spPr>
          <a:xfrm>
            <a:off x="785786" y="4994321"/>
            <a:ext cx="2336800" cy="16493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68636" y="4994321"/>
            <a:ext cx="2336800" cy="16493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51486" y="4994321"/>
            <a:ext cx="2336800" cy="16493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5" name="矩形 84"/>
          <p:cNvSpPr>
            <a:spLocks noChangeArrowheads="1"/>
          </p:cNvSpPr>
          <p:nvPr/>
        </p:nvSpPr>
        <p:spPr bwMode="auto">
          <a:xfrm>
            <a:off x="2571736" y="6196059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86"/>
          <p:cNvSpPr>
            <a:spLocks noChangeArrowheads="1"/>
          </p:cNvSpPr>
          <p:nvPr/>
        </p:nvSpPr>
        <p:spPr bwMode="auto">
          <a:xfrm>
            <a:off x="5054586" y="6196059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87"/>
          <p:cNvSpPr>
            <a:spLocks noChangeArrowheads="1"/>
          </p:cNvSpPr>
          <p:nvPr/>
        </p:nvSpPr>
        <p:spPr bwMode="auto">
          <a:xfrm>
            <a:off x="7537436" y="6196059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下箭头 58"/>
          <p:cNvSpPr/>
          <p:nvPr/>
        </p:nvSpPr>
        <p:spPr>
          <a:xfrm>
            <a:off x="4205235" y="4492636"/>
            <a:ext cx="438203" cy="365124"/>
          </a:xfrm>
          <a:prstGeom prst="downArrow">
            <a:avLst/>
          </a:prstGeom>
          <a:solidFill>
            <a:srgbClr val="0070C0">
              <a:alpha val="70000"/>
            </a:srgb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2" grpId="0" animBg="1"/>
      <p:bldP spid="35" grpId="0" animBg="1"/>
      <p:bldP spid="38" grpId="0" animBg="1"/>
      <p:bldP spid="41" grpId="0" animBg="1"/>
      <p:bldP spid="44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Pregel</a:t>
            </a:r>
            <a:r>
              <a:rPr lang="en-US" sz="3600" dirty="0" smtClean="0"/>
              <a:t>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computing</a:t>
            </a:r>
          </a:p>
          <a:p>
            <a:pPr lvl="1"/>
            <a:r>
              <a:rPr lang="en-US" dirty="0" err="1" smtClean="0"/>
              <a:t>Superstep</a:t>
            </a:r>
            <a:r>
              <a:rPr lang="en-US" dirty="0" smtClean="0"/>
              <a:t>, barrier</a:t>
            </a:r>
          </a:p>
          <a:p>
            <a:pPr lvl="1"/>
            <a:r>
              <a:rPr lang="en-US" dirty="0" smtClean="0"/>
              <a:t>Message passing</a:t>
            </a:r>
          </a:p>
          <a:p>
            <a:r>
              <a:rPr lang="en-US" dirty="0" smtClean="0"/>
              <a:t>Programming interfaces</a:t>
            </a:r>
          </a:p>
          <a:p>
            <a:pPr lvl="1"/>
            <a:r>
              <a:rPr lang="en-US" altLang="zh-CN" i="1" dirty="0" smtClean="0"/>
              <a:t> </a:t>
            </a:r>
            <a:r>
              <a:rPr lang="en-US" altLang="zh-CN" i="1" dirty="0" err="1" smtClean="0"/>
              <a:t>u</a:t>
            </a:r>
            <a:r>
              <a:rPr lang="en-US" altLang="zh-CN" dirty="0" err="1" smtClean="0"/>
              <a:t>.</a:t>
            </a:r>
            <a:r>
              <a:rPr lang="en-US" altLang="zh-CN" i="1" dirty="0" err="1" smtClean="0">
                <a:solidFill>
                  <a:srgbClr val="0070C0"/>
                </a:solidFill>
              </a:rPr>
              <a:t>compute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 smtClean="0"/>
              <a:t>msgs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i="1" dirty="0" smtClean="0"/>
              <a:t> </a:t>
            </a:r>
            <a:r>
              <a:rPr lang="en-US" altLang="zh-CN" i="1" dirty="0" err="1" smtClean="0"/>
              <a:t>u</a:t>
            </a:r>
            <a:r>
              <a:rPr lang="en-US" altLang="zh-CN" dirty="0" err="1" smtClean="0"/>
              <a:t>.</a:t>
            </a:r>
            <a:r>
              <a:rPr lang="en-US" altLang="zh-CN" i="1" dirty="0" err="1" smtClean="0">
                <a:solidFill>
                  <a:srgbClr val="0070C0"/>
                </a:solidFill>
              </a:rPr>
              <a:t>send_msg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/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i="1" dirty="0" smtClean="0"/>
              <a:t>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get_superstep_number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altLang="zh-CN" i="1" dirty="0" smtClean="0"/>
              <a:t> </a:t>
            </a:r>
            <a:r>
              <a:rPr lang="en-US" altLang="zh-CN" i="1" dirty="0" err="1" smtClean="0"/>
              <a:t>u</a:t>
            </a:r>
            <a:r>
              <a:rPr lang="en-US" altLang="zh-CN" dirty="0" err="1" smtClean="0"/>
              <a:t>.</a:t>
            </a:r>
            <a:r>
              <a:rPr lang="en-US" altLang="zh-CN" i="1" dirty="0" err="1" smtClean="0">
                <a:solidFill>
                  <a:srgbClr val="0070C0"/>
                </a:solidFill>
              </a:rPr>
              <a:t>vote_to_halt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6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941126" y="4896161"/>
            <a:ext cx="3988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lt"/>
              </a:rPr>
              <a:t>Called inside </a:t>
            </a:r>
            <a:r>
              <a:rPr lang="en-US" altLang="zh-CN" i="1" dirty="0" err="1" smtClean="0">
                <a:latin typeface="+mn-lt"/>
              </a:rPr>
              <a:t>u</a:t>
            </a:r>
            <a:r>
              <a:rPr lang="en-US" altLang="zh-CN" dirty="0" err="1" smtClean="0">
                <a:latin typeface="+mn-lt"/>
              </a:rPr>
              <a:t>.</a:t>
            </a:r>
            <a:r>
              <a:rPr lang="en-US" altLang="zh-CN" i="1" dirty="0" err="1" smtClean="0">
                <a:solidFill>
                  <a:srgbClr val="0070C0"/>
                </a:solidFill>
                <a:latin typeface="+mn-lt"/>
              </a:rPr>
              <a:t>compute</a:t>
            </a:r>
            <a:r>
              <a:rPr lang="en-US" altLang="zh-CN" dirty="0" smtClean="0">
                <a:solidFill>
                  <a:srgbClr val="0070C0"/>
                </a:solidFill>
                <a:latin typeface="+mn-lt"/>
              </a:rPr>
              <a:t>(</a:t>
            </a:r>
            <a:r>
              <a:rPr lang="en-US" altLang="zh-CN" i="1" dirty="0" err="1" smtClean="0">
                <a:latin typeface="+mn-lt"/>
              </a:rPr>
              <a:t>msgs</a:t>
            </a:r>
            <a:r>
              <a:rPr lang="en-US" altLang="zh-CN" dirty="0" smtClean="0">
                <a:solidFill>
                  <a:srgbClr val="0070C0"/>
                </a:solidFill>
                <a:latin typeface="+mn-lt"/>
              </a:rPr>
              <a:t>)</a:t>
            </a:r>
            <a:endParaRPr lang="zh-CN" altLang="en-US" dirty="0">
              <a:latin typeface="+mn-lt"/>
            </a:endParaRPr>
          </a:p>
        </p:txBody>
      </p:sp>
      <p:sp>
        <p:nvSpPr>
          <p:cNvPr id="61" name="右大括号 60"/>
          <p:cNvSpPr/>
          <p:nvPr/>
        </p:nvSpPr>
        <p:spPr>
          <a:xfrm>
            <a:off x="4643438" y="4500570"/>
            <a:ext cx="255588" cy="1225544"/>
          </a:xfrm>
          <a:prstGeom prst="rightBrace">
            <a:avLst>
              <a:gd name="adj1" fmla="val 54709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Pregel</a:t>
            </a:r>
            <a:r>
              <a:rPr lang="en-US" sz="3600" dirty="0" smtClean="0"/>
              <a:t>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state</a:t>
            </a:r>
          </a:p>
          <a:p>
            <a:pPr lvl="1"/>
            <a:r>
              <a:rPr lang="en-US" dirty="0" smtClean="0"/>
              <a:t>Active / inactive</a:t>
            </a:r>
          </a:p>
          <a:p>
            <a:pPr lvl="1"/>
            <a:r>
              <a:rPr lang="en-US" dirty="0" smtClean="0"/>
              <a:t>Reactivated by messages</a:t>
            </a:r>
          </a:p>
          <a:p>
            <a:r>
              <a:rPr lang="en-US" dirty="0" smtClean="0"/>
              <a:t>Stop condition</a:t>
            </a:r>
          </a:p>
          <a:p>
            <a:pPr lvl="1"/>
            <a:r>
              <a:rPr lang="en-US" dirty="0" smtClean="0"/>
              <a:t>All vertices are halted, and</a:t>
            </a:r>
          </a:p>
          <a:p>
            <a:pPr lvl="1"/>
            <a:r>
              <a:rPr lang="en-US" dirty="0" smtClean="0"/>
              <a:t>No pending messages for the next </a:t>
            </a:r>
            <a:r>
              <a:rPr lang="en-US" dirty="0" err="1" smtClean="0"/>
              <a:t>superstep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7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Weakness of </a:t>
            </a:r>
            <a:r>
              <a:rPr lang="en-US" sz="3600" dirty="0" err="1" smtClean="0"/>
              <a:t>Pregel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Bottleneck vertices</a:t>
            </a:r>
          </a:p>
          <a:p>
            <a:pPr lvl="1"/>
            <a:r>
              <a:rPr lang="en-US" dirty="0" smtClean="0"/>
              <a:t>Some vertices send / receive </a:t>
            </a:r>
            <a:r>
              <a:rPr lang="en-US" dirty="0" smtClean="0">
                <a:solidFill>
                  <a:srgbClr val="0070C0"/>
                </a:solidFill>
              </a:rPr>
              <a:t>many </a:t>
            </a:r>
            <a:r>
              <a:rPr lang="en-US" dirty="0" err="1" smtClean="0">
                <a:solidFill>
                  <a:srgbClr val="0070C0"/>
                </a:solidFill>
              </a:rPr>
              <a:t>many</a:t>
            </a:r>
            <a:r>
              <a:rPr lang="en-US" dirty="0" smtClean="0"/>
              <a:t> messages</a:t>
            </a:r>
          </a:p>
          <a:p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High-degree vertices</a:t>
            </a:r>
          </a:p>
          <a:p>
            <a:pPr lvl="1"/>
            <a:r>
              <a:rPr lang="en-US" dirty="0" smtClean="0"/>
              <a:t>Delegates in pointer jumping algorithms</a:t>
            </a:r>
          </a:p>
          <a:p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Imbalanced workload</a:t>
            </a:r>
          </a:p>
          <a:p>
            <a:pPr lvl="1"/>
            <a:r>
              <a:rPr lang="en-US" dirty="0" smtClean="0"/>
              <a:t>High communication workload</a:t>
            </a:r>
          </a:p>
          <a:p>
            <a:pPr lvl="1"/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8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35" y="2714620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Motivation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Vertex Mirroring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Request-Response Paradigm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Conclusion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9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14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49851</TotalTime>
  <Words>1580</Words>
  <Application>Microsoft Office PowerPoint</Application>
  <PresentationFormat>全屏显示(4:3)</PresentationFormat>
  <Paragraphs>551</Paragraphs>
  <Slides>42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Theme</vt:lpstr>
      <vt:lpstr>幻灯片 1</vt:lpstr>
      <vt:lpstr>Outline</vt:lpstr>
      <vt:lpstr>Large-Scale Graph Analytics</vt:lpstr>
      <vt:lpstr>Distributed Graph Processing Systems</vt:lpstr>
      <vt:lpstr>Pregel Review</vt:lpstr>
      <vt:lpstr>Pregel Review</vt:lpstr>
      <vt:lpstr>Pregel Review</vt:lpstr>
      <vt:lpstr>Weakness of Pregel</vt:lpstr>
      <vt:lpstr>Outline</vt:lpstr>
      <vt:lpstr>Algorithm for Connected Components</vt:lpstr>
      <vt:lpstr>Algorithm for Connected Components</vt:lpstr>
      <vt:lpstr>Algorithm for Connected Components</vt:lpstr>
      <vt:lpstr>Algorithm for Connected Components</vt:lpstr>
      <vt:lpstr>Algorithm for PageRank</vt:lpstr>
      <vt:lpstr>Idea of Mirroring</vt:lpstr>
      <vt:lpstr>Idea of Mirroring</vt:lpstr>
      <vt:lpstr>Idea of Mirroring</vt:lpstr>
      <vt:lpstr>Idea of Mirroring</vt:lpstr>
      <vt:lpstr>Idea of Mirroring</vt:lpstr>
      <vt:lpstr>Tradeoff: Mirroring v.s. Message Combining</vt:lpstr>
      <vt:lpstr>Tradeoff: Mirroring v.s. Message Combining</vt:lpstr>
      <vt:lpstr>Tradeoff: Mirroring v.s. Message Combining</vt:lpstr>
      <vt:lpstr>Tradeoff: Mirroring v.s. Message Combining</vt:lpstr>
      <vt:lpstr>Tradeoff: Mirroring v.s. Message Combining</vt:lpstr>
      <vt:lpstr>Tradeoff: Mirroring v.s. Message Combining</vt:lpstr>
      <vt:lpstr>Effectiveness</vt:lpstr>
      <vt:lpstr>Outline</vt:lpstr>
      <vt:lpstr>Algorithm Applicability</vt:lpstr>
      <vt:lpstr>S- V Algorithm</vt:lpstr>
      <vt:lpstr>Finding Minimum Spanning Forest (MSF)</vt:lpstr>
      <vt:lpstr>Finding Minimum Spanning Forest (MSF)</vt:lpstr>
      <vt:lpstr>Request-Respond API</vt:lpstr>
      <vt:lpstr>Idea of Request-Respond</vt:lpstr>
      <vt:lpstr>Idea of Request-Respond</vt:lpstr>
      <vt:lpstr>Idea of Request-Respond</vt:lpstr>
      <vt:lpstr>Idea of Request-Respond</vt:lpstr>
      <vt:lpstr>Effectiveness</vt:lpstr>
      <vt:lpstr>Effectiveness</vt:lpstr>
      <vt:lpstr>Outline</vt:lpstr>
      <vt:lpstr>Conclusion</vt:lpstr>
      <vt:lpstr>More on Pregel+</vt:lpstr>
      <vt:lpstr>幻灯片 42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yanda</cp:lastModifiedBy>
  <cp:revision>2688</cp:revision>
  <dcterms:created xsi:type="dcterms:W3CDTF">2010-06-28T20:28:41Z</dcterms:created>
  <dcterms:modified xsi:type="dcterms:W3CDTF">2015-05-08T10:54:49Z</dcterms:modified>
</cp:coreProperties>
</file>