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267"/>
  </p:normalViewPr>
  <p:slideViewPr>
    <p:cSldViewPr snapToGrid="0" snapToObjects="1">
      <p:cViewPr>
        <p:scale>
          <a:sx n="90" d="100"/>
          <a:sy n="90" d="100"/>
        </p:scale>
        <p:origin x="1992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89D6-D28E-B44C-8452-3CA65F95EF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489D6-D28E-B44C-8452-3CA65F95EF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9500-F144-0845-BD02-FAC824A1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38708" y="255896"/>
            <a:ext cx="5589992" cy="1754326"/>
            <a:chOff x="1795670" y="1313171"/>
            <a:chExt cx="5589992" cy="1754326"/>
          </a:xfrm>
        </p:grpSpPr>
        <p:sp>
          <p:nvSpPr>
            <p:cNvPr id="2" name="TextBox 1"/>
            <p:cNvSpPr txBox="1"/>
            <p:nvPr/>
          </p:nvSpPr>
          <p:spPr>
            <a:xfrm>
              <a:off x="1795670" y="1313171"/>
              <a:ext cx="558999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Using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b="1" dirty="0" err="1">
                  <a:latin typeface="Times New Roman" charset="0"/>
                  <a:ea typeface="Times New Roman" charset="0"/>
                  <a:cs typeface="Times New Roman" charset="0"/>
                </a:rPr>
                <a:t>typedef</a:t>
              </a:r>
              <a:r>
                <a:rPr lang="en-US" altLang="zh-CN" b="1" dirty="0"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Define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data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type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of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adjacency</a:t>
              </a:r>
              <a:r>
                <a:rPr lang="zh-CN" altLang="en-US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list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Define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data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type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of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vertex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 using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b="1" dirty="0">
                  <a:latin typeface="Times New Roman" charset="0"/>
                  <a:ea typeface="Times New Roman" charset="0"/>
                  <a:cs typeface="Times New Roman" charset="0"/>
                </a:rPr>
                <a:t>Vertex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class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Define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data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type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of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subgraph</a:t>
              </a:r>
              <a:r>
                <a:rPr lang="zh-CN" altLang="en-US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using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b="1" dirty="0">
                  <a:latin typeface="Times New Roman" charset="0"/>
                  <a:ea typeface="Times New Roman" charset="0"/>
                  <a:cs typeface="Times New Roman" charset="0"/>
                </a:rPr>
                <a:t>Subgraph</a:t>
              </a:r>
              <a:r>
                <a:rPr lang="zh-CN" altLang="en-US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class</a:t>
              </a:r>
              <a:endParaRPr lang="en-US" altLang="zh-CN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Define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data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type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of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context</a:t>
              </a:r>
              <a:r>
                <a:rPr lang="zh-CN" altLang="en-US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of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task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Define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data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type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of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task</a:t>
              </a:r>
              <a:r>
                <a:rPr lang="zh-CN" altLang="en-US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using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b="1" dirty="0">
                  <a:latin typeface="Times New Roman" charset="0"/>
                  <a:ea typeface="Times New Roman" charset="0"/>
                  <a:cs typeface="Times New Roman" charset="0"/>
                </a:rPr>
                <a:t>Task</a:t>
              </a:r>
              <a:r>
                <a:rPr lang="zh-CN" altLang="en-US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class</a:t>
              </a:r>
              <a:endParaRPr lang="en-US" altLang="zh-CN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795670" y="1313171"/>
              <a:ext cx="5476668" cy="17543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Decision 10"/>
          <p:cNvSpPr/>
          <p:nvPr/>
        </p:nvSpPr>
        <p:spPr>
          <a:xfrm>
            <a:off x="3876289" y="2347463"/>
            <a:ext cx="4265291" cy="109448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01259" y="2700738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Need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trim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adjacency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lists?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141580" y="2894704"/>
            <a:ext cx="330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5381" y="2894704"/>
            <a:ext cx="0" cy="677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45381" y="2894704"/>
            <a:ext cx="330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72488" y="2879968"/>
            <a:ext cx="0" cy="1720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689768" y="3571873"/>
            <a:ext cx="3001719" cy="701072"/>
            <a:chOff x="1795670" y="1313171"/>
            <a:chExt cx="5547510" cy="1754326"/>
          </a:xfrm>
        </p:grpSpPr>
        <p:sp>
          <p:nvSpPr>
            <p:cNvPr id="25" name="TextBox 24"/>
            <p:cNvSpPr txBox="1"/>
            <p:nvPr/>
          </p:nvSpPr>
          <p:spPr>
            <a:xfrm>
              <a:off x="1795670" y="1313171"/>
              <a:ext cx="5547510" cy="1617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Define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subclass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of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Trimmer</a:t>
              </a:r>
            </a:p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{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dirty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mplement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UDF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trim(</a:t>
              </a:r>
              <a:r>
                <a:rPr lang="en-US" altLang="zh-CN" i="1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}</a:t>
              </a: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95670" y="1313171"/>
              <a:ext cx="5476668" cy="17543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3542699" y="4272945"/>
            <a:ext cx="0" cy="327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42699" y="4604441"/>
            <a:ext cx="4929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11968" y="2014536"/>
            <a:ext cx="0" cy="332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cision 36"/>
          <p:cNvSpPr/>
          <p:nvPr/>
        </p:nvSpPr>
        <p:spPr>
          <a:xfrm>
            <a:off x="3876289" y="4932069"/>
            <a:ext cx="4265291" cy="89291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87025" y="5199617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Need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aggregator?</a:t>
            </a:r>
            <a:endParaRPr lang="en-US" altLang="zh-CN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8141580" y="5365008"/>
            <a:ext cx="330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45381" y="5365008"/>
            <a:ext cx="0" cy="548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45381" y="5365008"/>
            <a:ext cx="330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72488" y="5365008"/>
            <a:ext cx="0" cy="2252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689767" y="5913585"/>
            <a:ext cx="3658181" cy="1477330"/>
            <a:chOff x="1795668" y="1313170"/>
            <a:chExt cx="6760726" cy="907588"/>
          </a:xfrm>
        </p:grpSpPr>
        <p:sp>
          <p:nvSpPr>
            <p:cNvPr id="44" name="TextBox 43"/>
            <p:cNvSpPr txBox="1"/>
            <p:nvPr/>
          </p:nvSpPr>
          <p:spPr>
            <a:xfrm>
              <a:off x="1795670" y="1313171"/>
              <a:ext cx="6695907" cy="90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Determine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ValueT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PartialT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FinalT</a:t>
              </a:r>
              <a:endParaRPr lang="en-US" altLang="zh-CN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Define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subclass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of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Aggregator</a:t>
              </a:r>
            </a:p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{</a:t>
              </a:r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Determine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what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fields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to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maintain</a:t>
              </a:r>
            </a:p>
            <a:p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 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Implement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UDFs</a:t>
              </a: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}</a:t>
              </a: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95668" y="1313170"/>
              <a:ext cx="6760726" cy="9035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3542699" y="7390915"/>
            <a:ext cx="0" cy="24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42699" y="7631966"/>
            <a:ext cx="4929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11968" y="4599142"/>
            <a:ext cx="0" cy="332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21495" y="7631966"/>
            <a:ext cx="0" cy="326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216972" y="7960141"/>
            <a:ext cx="5476668" cy="1245324"/>
            <a:chOff x="1795670" y="1313171"/>
            <a:chExt cx="5476668" cy="2394467"/>
          </a:xfrm>
        </p:grpSpPr>
        <p:sp>
          <p:nvSpPr>
            <p:cNvPr id="53" name="TextBox 52"/>
            <p:cNvSpPr txBox="1"/>
            <p:nvPr/>
          </p:nvSpPr>
          <p:spPr>
            <a:xfrm>
              <a:off x="1795670" y="1313171"/>
              <a:ext cx="5030031" cy="2307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Define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subclass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of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b="1" dirty="0" err="1" smtClean="0">
                  <a:latin typeface="Times New Roman" charset="0"/>
                  <a:ea typeface="Times New Roman" charset="0"/>
                  <a:cs typeface="Times New Roman" charset="0"/>
                </a:rPr>
                <a:t>Comper</a:t>
              </a:r>
              <a:endParaRPr lang="en-US" altLang="zh-CN" b="1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{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Implement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UDF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task_spawn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altLang="zh-CN" i="1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</a:p>
            <a:p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Implement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UDF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compute(</a:t>
              </a:r>
              <a:r>
                <a:rPr lang="en-US" altLang="zh-CN" i="1" dirty="0" err="1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subg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i="1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context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i="1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frontier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  <a:endParaRPr lang="en-US" altLang="zh-CN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}</a:t>
              </a: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95670" y="1313171"/>
              <a:ext cx="5476668" cy="23944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5990232" y="9201152"/>
            <a:ext cx="0" cy="332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216972" y="9533640"/>
            <a:ext cx="5476668" cy="1754326"/>
            <a:chOff x="1795670" y="1313171"/>
            <a:chExt cx="5476668" cy="3373158"/>
          </a:xfrm>
        </p:grpSpPr>
        <p:sp>
          <p:nvSpPr>
            <p:cNvPr id="61" name="TextBox 60"/>
            <p:cNvSpPr txBox="1"/>
            <p:nvPr/>
          </p:nvSpPr>
          <p:spPr>
            <a:xfrm>
              <a:off x="1795670" y="1313171"/>
              <a:ext cx="5476668" cy="3373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Define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subclass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of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Worker</a:t>
              </a:r>
              <a:endParaRPr lang="en-US" altLang="zh-CN" b="1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{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Write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constructor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that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calls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Worker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’s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constructor</a:t>
              </a:r>
            </a:p>
            <a:p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//specify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number-of-threads,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and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paths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for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local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files</a:t>
              </a:r>
            </a:p>
            <a:p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 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Implement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UDF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toVertex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altLang="zh-CN" i="1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line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</a:p>
            <a:p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Implement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UDF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task_spawn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altLang="zh-CN" i="1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altLang="zh-CN" i="1" dirty="0" err="1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task_collector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  <a:endParaRPr lang="en-US" altLang="zh-CN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}</a:t>
              </a: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95670" y="1313171"/>
              <a:ext cx="5476668" cy="3373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5990232" y="11287532"/>
            <a:ext cx="0" cy="332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216972" y="11620019"/>
            <a:ext cx="5476668" cy="2585324"/>
            <a:chOff x="1795670" y="1313169"/>
            <a:chExt cx="5476668" cy="4970972"/>
          </a:xfrm>
        </p:grpSpPr>
        <p:sp>
          <p:nvSpPr>
            <p:cNvPr id="65" name="TextBox 64"/>
            <p:cNvSpPr txBox="1"/>
            <p:nvPr/>
          </p:nvSpPr>
          <p:spPr>
            <a:xfrm>
              <a:off x="1795670" y="1313171"/>
              <a:ext cx="5476668" cy="4970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Define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main()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function</a:t>
              </a:r>
              <a:endParaRPr lang="en-US" altLang="zh-CN" b="1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{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 </a:t>
              </a:r>
              <a:r>
                <a:rPr lang="en-US" altLang="zh-CN" b="1" dirty="0" err="1" smtClean="0">
                  <a:latin typeface="Times New Roman" charset="0"/>
                  <a:ea typeface="Times New Roman" charset="0"/>
                  <a:cs typeface="Times New Roman" charset="0"/>
                </a:rPr>
                <a:t>init_worker</a:t>
              </a:r>
              <a:r>
                <a:rPr lang="en-US" altLang="zh-CN" b="1" dirty="0">
                  <a:latin typeface="Times New Roman" charset="0"/>
                  <a:ea typeface="Times New Roman" charset="0"/>
                  <a:cs typeface="Times New Roman" charset="0"/>
                </a:rPr>
                <a:t>(&amp;</a:t>
              </a:r>
              <a:r>
                <a:rPr lang="en-US" altLang="zh-CN" b="1" dirty="0" err="1">
                  <a:latin typeface="Times New Roman" charset="0"/>
                  <a:ea typeface="Times New Roman" charset="0"/>
                  <a:cs typeface="Times New Roman" charset="0"/>
                </a:rPr>
                <a:t>argc</a:t>
              </a:r>
              <a:r>
                <a:rPr lang="en-US" altLang="zh-CN" b="1" dirty="0">
                  <a:latin typeface="Times New Roman" charset="0"/>
                  <a:ea typeface="Times New Roman" charset="0"/>
                  <a:cs typeface="Times New Roman" charset="0"/>
                </a:rPr>
                <a:t>, &amp;</a:t>
              </a:r>
              <a:r>
                <a:rPr lang="en-US" altLang="zh-CN" b="1" dirty="0" err="1">
                  <a:latin typeface="Times New Roman" charset="0"/>
                  <a:ea typeface="Times New Roman" charset="0"/>
                  <a:cs typeface="Times New Roman" charset="0"/>
                </a:rPr>
                <a:t>argv</a:t>
              </a:r>
              <a:r>
                <a:rPr lang="en-US" altLang="zh-CN" b="1" dirty="0" smtClean="0">
                  <a:latin typeface="Times New Roman" charset="0"/>
                  <a:ea typeface="Times New Roman" charset="0"/>
                  <a:cs typeface="Times New Roman" charset="0"/>
                </a:rPr>
                <a:t>);</a:t>
              </a:r>
            </a:p>
            <a:p>
              <a:r>
                <a:rPr lang="zh-CN" altLang="en-US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Create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i="1" dirty="0" err="1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param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and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set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its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i="1" dirty="0" err="1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param.input_path</a:t>
              </a:r>
              <a:endParaRPr lang="en-US" altLang="zh-CN" i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zh-CN" altLang="en-US" i="1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 </a:t>
              </a:r>
              <a:r>
                <a:rPr lang="zh-CN" altLang="en-US" i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Create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worker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object,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pass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in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number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of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err="1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compers</a:t>
              </a:r>
              <a:endParaRPr lang="en-US" altLang="zh-CN" i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zh-CN" altLang="en-US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Create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trimmer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and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aggregator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objects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(if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applicable)</a:t>
              </a:r>
            </a:p>
            <a:p>
              <a:r>
                <a:rPr lang="zh-CN" altLang="en-US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 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Bind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them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to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worker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object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(if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applicable)</a:t>
              </a:r>
            </a:p>
            <a:p>
              <a:r>
                <a:rPr lang="zh-CN" altLang="en-US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Call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the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worker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object’s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run(</a:t>
              </a:r>
              <a:r>
                <a:rPr lang="en-US" altLang="zh-CN" i="1" dirty="0" err="1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param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)</a:t>
              </a:r>
              <a:r>
                <a:rPr lang="zh-CN" altLang="en-US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function</a:t>
              </a:r>
              <a:endParaRPr lang="en-US" altLang="zh-CN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zh-CN" altLang="en-US" b="1" dirty="0" smtClean="0">
                  <a:latin typeface="Times New Roman" charset="0"/>
                  <a:ea typeface="Times New Roman" charset="0"/>
                  <a:cs typeface="Times New Roman" charset="0"/>
                </a:rPr>
                <a:t>     </a:t>
              </a:r>
              <a:r>
                <a:rPr lang="en-US" altLang="zh-CN" b="1" dirty="0" err="1" smtClean="0">
                  <a:latin typeface="Times New Roman" charset="0"/>
                  <a:ea typeface="Times New Roman" charset="0"/>
                  <a:cs typeface="Times New Roman" charset="0"/>
                </a:rPr>
                <a:t>worker_finalize</a:t>
              </a:r>
              <a:r>
                <a:rPr lang="en-US" altLang="zh-CN" b="1" dirty="0">
                  <a:latin typeface="Times New Roman" charset="0"/>
                  <a:ea typeface="Times New Roman" charset="0"/>
                  <a:cs typeface="Times New Roman" charset="0"/>
                </a:rPr>
                <a:t>();</a:t>
              </a:r>
            </a:p>
            <a:p>
              <a:r>
                <a:rPr lang="en-US" altLang="zh-CN" dirty="0" smtClean="0">
                  <a:latin typeface="Times New Roman" charset="0"/>
                  <a:ea typeface="Times New Roman" charset="0"/>
                  <a:cs typeface="Times New Roman" charset="0"/>
                </a:rPr>
                <a:t>}</a:t>
              </a:r>
              <a:endParaRPr lang="en-US" altLang="zh-CN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95670" y="1313169"/>
              <a:ext cx="5476668" cy="4970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 flipH="1">
            <a:off x="2870914" y="3031310"/>
            <a:ext cx="687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YES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flipH="1">
            <a:off x="2855582" y="5410329"/>
            <a:ext cx="687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YES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 flipH="1">
            <a:off x="7903443" y="5491468"/>
            <a:ext cx="687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NO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flipH="1">
            <a:off x="7903444" y="3022795"/>
            <a:ext cx="687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latin typeface="Times New Roman" charset="0"/>
                <a:ea typeface="Times New Roman" charset="0"/>
                <a:cs typeface="Times New Roman" charset="0"/>
              </a:rPr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213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Da</dc:creator>
  <cp:lastModifiedBy>Yan Da</cp:lastModifiedBy>
  <cp:revision>83</cp:revision>
  <cp:lastPrinted>2018-02-17T18:49:17Z</cp:lastPrinted>
  <dcterms:created xsi:type="dcterms:W3CDTF">2018-02-17T18:33:32Z</dcterms:created>
  <dcterms:modified xsi:type="dcterms:W3CDTF">2018-03-13T21:04:54Z</dcterms:modified>
</cp:coreProperties>
</file>