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5" r:id="rId23"/>
    <p:sldId id="296" r:id="rId24"/>
    <p:sldId id="297" r:id="rId25"/>
    <p:sldId id="298" r:id="rId26"/>
    <p:sldId id="299" r:id="rId27"/>
    <p:sldId id="277" r:id="rId28"/>
    <p:sldId id="278" r:id="rId29"/>
    <p:sldId id="279" r:id="rId30"/>
    <p:sldId id="281" r:id="rId31"/>
    <p:sldId id="307" r:id="rId32"/>
    <p:sldId id="283" r:id="rId33"/>
    <p:sldId id="280" r:id="rId34"/>
    <p:sldId id="282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70" r:id="rId47"/>
    <p:sldId id="271" r:id="rId48"/>
    <p:sldId id="272" r:id="rId49"/>
    <p:sldId id="273" r:id="rId50"/>
    <p:sldId id="308" r:id="rId51"/>
    <p:sldId id="309" r:id="rId52"/>
    <p:sldId id="275" r:id="rId53"/>
    <p:sldId id="276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0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8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3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54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9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57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5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220BCC-197D-46F4-81CA-378692672F8C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FA1317-3BF4-4D17-BA22-B2029B5255C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0DA81-52C1-416C-97D3-EE4FFD590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Программы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F4C285-E672-43D3-9A65-4EC3AC5D2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7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выборе имени для переменной, необходимо придерживаться некоторых правил: </a:t>
            </a:r>
            <a:endParaRPr lang="ru-RU" dirty="0" smtClean="0"/>
          </a:p>
          <a:p>
            <a:r>
              <a:rPr lang="ru-RU" dirty="0" smtClean="0"/>
              <a:t>Во-первых</a:t>
            </a:r>
            <a:r>
              <a:rPr lang="ru-RU" dirty="0"/>
              <a:t>, имя переменной всегда должно начинаться с буквы.</a:t>
            </a:r>
          </a:p>
          <a:p>
            <a:r>
              <a:rPr lang="ru-RU" dirty="0"/>
              <a:t>Во-вторых, все остальные символы в имени переменной могут быть буквами, </a:t>
            </a:r>
            <a:r>
              <a:rPr lang="ru-RU" dirty="0" smtClean="0"/>
              <a:t>цифрами </a:t>
            </a:r>
            <a:r>
              <a:rPr lang="ru-RU" dirty="0"/>
              <a:t>и нижним подчеркиванием “_”. В имени переменной не допускается использование пробелов, это может привести к синтаксической ошибке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6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В-третьих, нельзя использовать зарезервированные команды </a:t>
            </a:r>
            <a:r>
              <a:rPr lang="ru-RU" dirty="0" err="1"/>
              <a:t>Python</a:t>
            </a:r>
            <a:r>
              <a:rPr lang="ru-RU" dirty="0"/>
              <a:t> для имени </a:t>
            </a:r>
            <a:r>
              <a:rPr lang="ru-RU" dirty="0" smtClean="0"/>
              <a:t>переменной</a:t>
            </a:r>
            <a:r>
              <a:rPr lang="ru-RU" dirty="0"/>
              <a:t>. Таких команд не очень много</a:t>
            </a:r>
            <a:r>
              <a:rPr lang="en-US" dirty="0"/>
              <a:t>, </a:t>
            </a:r>
            <a:r>
              <a:rPr lang="ru-RU" dirty="0"/>
              <a:t>их легко запомнить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smtClean="0"/>
              <a:t>and</a:t>
            </a:r>
            <a:r>
              <a:rPr lang="en-US" dirty="0"/>
              <a:t>, as, assert, break, class, continue, </a:t>
            </a:r>
            <a:r>
              <a:rPr lang="en-US" dirty="0" err="1"/>
              <a:t>def</a:t>
            </a:r>
            <a:r>
              <a:rPr lang="en-US" dirty="0"/>
              <a:t>, del, </a:t>
            </a:r>
            <a:r>
              <a:rPr lang="en-US" dirty="0" err="1"/>
              <a:t>elif</a:t>
            </a:r>
            <a:r>
              <a:rPr lang="en-US" dirty="0"/>
              <a:t>, else, except, false, </a:t>
            </a:r>
            <a:r>
              <a:rPr lang="ru-RU" dirty="0"/>
              <a:t>ﬁ</a:t>
            </a:r>
            <a:r>
              <a:rPr lang="en-US" dirty="0" err="1"/>
              <a:t>nally</a:t>
            </a:r>
            <a:r>
              <a:rPr lang="en-US" dirty="0"/>
              <a:t>, for, from, global, if, import, in, is, lambda, none, nonlocal, not, or, pass, raise, return, true, try, while, with, yield.</a:t>
            </a:r>
            <a:endParaRPr lang="ru-RU" dirty="0"/>
          </a:p>
          <a:p>
            <a:r>
              <a:rPr lang="ru-RU" dirty="0"/>
              <a:t>В-четвертых, </a:t>
            </a:r>
            <a:r>
              <a:rPr lang="ru-RU" dirty="0" err="1"/>
              <a:t>Python</a:t>
            </a:r>
            <a:r>
              <a:rPr lang="ru-RU" dirty="0"/>
              <a:t> очень чувствителен к регистру. Переменные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 и NAME, будут представлять собой совершенно разные значения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06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хранения целых чисел в </a:t>
            </a:r>
            <a:r>
              <a:rPr lang="ru-RU" dirty="0" err="1"/>
              <a:t>Python</a:t>
            </a:r>
            <a:r>
              <a:rPr lang="ru-RU" dirty="0"/>
              <a:t> используется тип </a:t>
            </a:r>
            <a:r>
              <a:rPr lang="ru-RU" b="1" dirty="0" err="1"/>
              <a:t>int</a:t>
            </a:r>
            <a:r>
              <a:rPr lang="ru-RU" b="1" dirty="0"/>
              <a:t> </a:t>
            </a:r>
            <a:r>
              <a:rPr lang="ru-RU" dirty="0"/>
              <a:t>(от англ. </a:t>
            </a:r>
            <a:r>
              <a:rPr lang="ru-RU" i="1" dirty="0" err="1"/>
              <a:t>integer</a:t>
            </a:r>
            <a:r>
              <a:rPr lang="ru-RU" i="1" dirty="0"/>
              <a:t> — </a:t>
            </a:r>
            <a:r>
              <a:rPr lang="ru-RU" dirty="0"/>
              <a:t>целое число). Этот </a:t>
            </a:r>
            <a:r>
              <a:rPr lang="ru-RU" dirty="0" smtClean="0"/>
              <a:t>тип позволяет </a:t>
            </a:r>
            <a:r>
              <a:rPr lang="ru-RU" dirty="0"/>
              <a:t>хранить как положительные, так и отрицательные числа, при этом сколь </a:t>
            </a:r>
            <a:r>
              <a:rPr lang="ru-RU" dirty="0" smtClean="0"/>
              <a:t>угодно большие </a:t>
            </a:r>
            <a:r>
              <a:rPr lang="ru-RU" dirty="0"/>
              <a:t>(в отличие от большинства языков программирования, где целочисленная </a:t>
            </a:r>
            <a:r>
              <a:rPr lang="ru-RU" dirty="0" smtClean="0"/>
              <a:t>переменная обычно </a:t>
            </a:r>
            <a:r>
              <a:rPr lang="ru-RU" dirty="0"/>
              <a:t>занимает лишь несколько байт). Более точно, размер числа ограничен лишь </a:t>
            </a:r>
            <a:r>
              <a:rPr lang="ru-RU" dirty="0" smtClean="0"/>
              <a:t>имеющейся памятью</a:t>
            </a:r>
            <a:r>
              <a:rPr lang="ru-RU" dirty="0"/>
              <a:t>.</a:t>
            </a:r>
          </a:p>
          <a:p>
            <a:r>
              <a:rPr lang="ru-RU" dirty="0"/>
              <a:t>Для преобразования к целому типу используется функция одноименная с именем типа — </a:t>
            </a:r>
            <a:r>
              <a:rPr lang="ru-RU" dirty="0" err="1"/>
              <a:t>int</a:t>
            </a:r>
            <a:r>
              <a:rPr lang="ru-RU" dirty="0"/>
              <a:t>:</a:t>
            </a:r>
          </a:p>
          <a:p>
            <a:r>
              <a:rPr lang="en-US" dirty="0"/>
              <a:t>s = 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t = </a:t>
            </a:r>
            <a:r>
              <a:rPr lang="en-US" dirty="0" err="1"/>
              <a:t>int</a:t>
            </a:r>
            <a:r>
              <a:rPr lang="en-US" dirty="0"/>
              <a:t>(2.5)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60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58813"/>
              </p:ext>
            </p:extLst>
          </p:nvPr>
        </p:nvGraphicFramePr>
        <p:xfrm>
          <a:off x="1023938" y="2286000"/>
          <a:ext cx="972026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882477792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100541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Оператор 		</a:t>
                      </a:r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Описание 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243479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+ 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Сложение 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7710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9372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/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Деление (в результате вещественное число) 	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9179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//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Деление с округлением вниз 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94902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**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Возведение в</a:t>
                      </a:r>
                      <a:r>
                        <a:rPr lang="ru-RU" baseline="0" dirty="0" smtClean="0"/>
                        <a:t> степень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31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 от деления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283529277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38200" y="4811971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арифметических выражениях порядок действий соответствует принятому в математике.</a:t>
            </a:r>
          </a:p>
        </p:txBody>
      </p:sp>
    </p:spTree>
    <p:extLst>
      <p:ext uri="{BB962C8B-B14F-4D97-AF65-F5344CB8AC3E}">
        <p14:creationId xmlns:p14="http://schemas.microsoft.com/office/powerpoint/2010/main" val="374984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Приоритет 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1) скобки</a:t>
            </a:r>
          </a:p>
          <a:p>
            <a:pPr marL="0" indent="0">
              <a:buNone/>
            </a:pPr>
            <a:r>
              <a:rPr lang="ru-RU" dirty="0"/>
              <a:t>2) возведение в степень</a:t>
            </a:r>
          </a:p>
          <a:p>
            <a:pPr marL="0" indent="0">
              <a:buNone/>
            </a:pPr>
            <a:r>
              <a:rPr lang="ru-RU" dirty="0"/>
              <a:t>3) умножение и деление</a:t>
            </a:r>
          </a:p>
          <a:p>
            <a:pPr marL="0" indent="0">
              <a:buNone/>
            </a:pPr>
            <a:r>
              <a:rPr lang="ru-RU" dirty="0"/>
              <a:t>4) сложение и вычитание</a:t>
            </a:r>
          </a:p>
          <a:p>
            <a:r>
              <a:rPr lang="ru-RU" dirty="0"/>
              <a:t>Для изменения порядка действий используются круглые скобки:</a:t>
            </a:r>
          </a:p>
          <a:p>
            <a:r>
              <a:rPr lang="pt-BR" dirty="0"/>
              <a:t>(x - a) * 2 - (a - (1 - c))</a:t>
            </a:r>
          </a:p>
          <a:p>
            <a:r>
              <a:rPr lang="ru-RU" dirty="0"/>
              <a:t>Важно отметить, что в </a:t>
            </a:r>
            <a:r>
              <a:rPr lang="ru-RU" dirty="0" err="1"/>
              <a:t>Python</a:t>
            </a:r>
            <a:r>
              <a:rPr lang="ru-RU" dirty="0"/>
              <a:t> 3.x операция деления возвращает тип </a:t>
            </a:r>
            <a:r>
              <a:rPr lang="ru-RU" dirty="0" err="1" smtClean="0"/>
              <a:t>float</a:t>
            </a:r>
            <a:r>
              <a:rPr lang="ru-RU" dirty="0" smtClean="0"/>
              <a:t> независимо </a:t>
            </a:r>
            <a:r>
              <a:rPr lang="ru-RU" dirty="0"/>
              <a:t>от типа операндов.</a:t>
            </a:r>
          </a:p>
        </p:txBody>
      </p:sp>
    </p:spTree>
    <p:extLst>
      <p:ext uri="{BB962C8B-B14F-4D97-AF65-F5344CB8AC3E}">
        <p14:creationId xmlns:p14="http://schemas.microsoft.com/office/powerpoint/2010/main" val="13272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Строки </a:t>
            </a:r>
            <a:r>
              <a:rPr lang="ru-RU" dirty="0"/>
              <a:t>— это последовательности символов. </a:t>
            </a:r>
            <a:r>
              <a:rPr lang="ru-RU" dirty="0" smtClean="0"/>
              <a:t> </a:t>
            </a:r>
            <a:r>
              <a:rPr lang="ru-RU" dirty="0"/>
              <a:t>Для обозначения строки в программе можно использовать одну из четырёх возможных конструкций: </a:t>
            </a:r>
            <a:endParaRPr lang="ru-RU" dirty="0" smtClean="0"/>
          </a:p>
          <a:p>
            <a:pPr algn="just"/>
            <a:r>
              <a:rPr lang="ru-RU" dirty="0" smtClean="0"/>
              <a:t>a </a:t>
            </a:r>
            <a:r>
              <a:rPr lang="ru-RU" dirty="0"/>
              <a:t>= 'В этой строке можно использовать символ ", а обычную кавычку нужно экранировать' </a:t>
            </a:r>
            <a:endParaRPr lang="ru-RU" dirty="0" smtClean="0"/>
          </a:p>
          <a:p>
            <a:pPr algn="just"/>
            <a:r>
              <a:rPr lang="ru-RU" dirty="0" smtClean="0"/>
              <a:t>b </a:t>
            </a:r>
            <a:r>
              <a:rPr lang="ru-RU" dirty="0"/>
              <a:t>= "Здесь можно писать ', но " нужно экранировать: " " </a:t>
            </a:r>
            <a:endParaRPr lang="ru-RU" dirty="0" smtClean="0"/>
          </a:p>
          <a:p>
            <a:pPr algn="just"/>
            <a:r>
              <a:rPr lang="ru-RU" dirty="0" smtClean="0"/>
              <a:t>с </a:t>
            </a:r>
            <a:r>
              <a:rPr lang="ru-RU" dirty="0"/>
              <a:t>= '''Строка на несколько строк (можно писать ' и " свободно</a:t>
            </a:r>
            <a:r>
              <a:rPr lang="ru-RU" dirty="0" smtClean="0"/>
              <a:t>)'''</a:t>
            </a:r>
          </a:p>
          <a:p>
            <a:pPr algn="just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200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Конечно </a:t>
            </a:r>
            <a:r>
              <a:rPr lang="ru-RU" dirty="0"/>
              <a:t>же, строки можно также получать из других типов приведением к строке (</a:t>
            </a:r>
            <a:r>
              <a:rPr lang="ru-RU" dirty="0" err="1"/>
              <a:t>str</a:t>
            </a:r>
            <a:r>
              <a:rPr lang="ru-RU" dirty="0"/>
              <a:t>(s)). Строка считывается со стандартного ввода функцией </a:t>
            </a:r>
            <a:r>
              <a:rPr lang="ru-RU" dirty="0" err="1"/>
              <a:t>input</a:t>
            </a:r>
            <a:r>
              <a:rPr lang="ru-RU" dirty="0"/>
              <a:t>(). Для строк определена операция сложения </a:t>
            </a:r>
            <a:r>
              <a:rPr lang="ru-RU" dirty="0" smtClean="0"/>
              <a:t>(конкатенации), </a:t>
            </a:r>
            <a:r>
              <a:rPr lang="ru-RU" dirty="0"/>
              <a:t>и операция умножения строки на число. </a:t>
            </a:r>
            <a:endParaRPr lang="ru-RU" dirty="0" smtClean="0"/>
          </a:p>
          <a:p>
            <a:pPr algn="just"/>
            <a:r>
              <a:rPr lang="ru-RU" dirty="0" smtClean="0"/>
              <a:t> Узнать </a:t>
            </a:r>
            <a:r>
              <a:rPr lang="ru-RU" dirty="0"/>
              <a:t>количество символов (длину строки) можно при помощи функции </a:t>
            </a:r>
            <a:r>
              <a:rPr lang="ru-RU" dirty="0" err="1"/>
              <a:t>len</a:t>
            </a:r>
            <a:r>
              <a:rPr lang="ru-RU" dirty="0"/>
              <a:t>: &gt;&gt;&gt; S = '</a:t>
            </a:r>
            <a:r>
              <a:rPr lang="ru-RU" dirty="0" err="1"/>
              <a:t>Hello</a:t>
            </a:r>
            <a:r>
              <a:rPr lang="ru-RU" dirty="0"/>
              <a:t>' </a:t>
            </a:r>
            <a:endParaRPr lang="ru-RU" dirty="0" smtClean="0"/>
          </a:p>
          <a:p>
            <a:pPr algn="just"/>
            <a:r>
              <a:rPr lang="ru-RU" dirty="0" smtClean="0"/>
              <a:t>&gt;&gt;&gt;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len</a:t>
            </a:r>
            <a:r>
              <a:rPr lang="ru-RU" dirty="0"/>
              <a:t>(S)) </a:t>
            </a:r>
            <a:endParaRPr lang="ru-RU" dirty="0" smtClean="0"/>
          </a:p>
          <a:p>
            <a:pPr algn="just"/>
            <a:r>
              <a:rPr lang="ru-RU" dirty="0" smtClean="0"/>
              <a:t>5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38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Срез </a:t>
            </a:r>
            <a:r>
              <a:rPr lang="ru-RU" dirty="0"/>
              <a:t>— извлечение из данной строки одного символа или некоторого фрагмента подстроки или </a:t>
            </a:r>
            <a:r>
              <a:rPr lang="ru-RU" dirty="0" err="1"/>
              <a:t>подпоследовательности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smtClean="0"/>
              <a:t>Есть </a:t>
            </a:r>
            <a:r>
              <a:rPr lang="ru-RU" dirty="0"/>
              <a:t>несколько вариантов взятия срезов. </a:t>
            </a:r>
            <a:endParaRPr lang="ru-RU" dirty="0" smtClean="0"/>
          </a:p>
          <a:p>
            <a:pPr algn="just"/>
            <a:r>
              <a:rPr lang="ru-RU" dirty="0" smtClean="0"/>
              <a:t>Самая </a:t>
            </a:r>
            <a:r>
              <a:rPr lang="ru-RU" dirty="0"/>
              <a:t>простая форма среза: взятие одного символа строки, а именно, S[i] — это срез, состоящий из одного символа, который имеет номер i, при этом считая, что нумерация начинается с числа 0. </a:t>
            </a:r>
            <a:endParaRPr lang="ru-RU" dirty="0" smtClean="0"/>
          </a:p>
          <a:p>
            <a:pPr algn="just"/>
            <a:r>
              <a:rPr lang="ru-RU" dirty="0" smtClean="0"/>
              <a:t>То </a:t>
            </a:r>
            <a:r>
              <a:rPr lang="ru-RU" dirty="0"/>
              <a:t>есть если S='</a:t>
            </a:r>
            <a:r>
              <a:rPr lang="ru-RU" dirty="0" err="1"/>
              <a:t>Hello</a:t>
            </a:r>
            <a:r>
              <a:rPr lang="ru-RU" dirty="0"/>
              <a:t>', то S[0]=='H', S[1]=='e', S[2]=='l', S[3]=='l', S[4]=='o'.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17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Номера символов в строке называются индексами. </a:t>
            </a:r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указать отрицательное значение индекса, то номер будет отсчитываться с конца, начиная с номера -1. То есть S[-1]=='o', S[-2]=='l', S[-3]=='l', S[-4]=='e', S[-5]=='H'. </a:t>
            </a:r>
            <a:endParaRPr lang="ru-RU" dirty="0" smtClean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же номер символа в срезе строки S больше либо равен </a:t>
            </a:r>
            <a:r>
              <a:rPr lang="ru-RU" dirty="0" err="1"/>
              <a:t>len</a:t>
            </a:r>
            <a:r>
              <a:rPr lang="ru-RU" dirty="0"/>
              <a:t>(S), или меньше, чем -</a:t>
            </a:r>
            <a:r>
              <a:rPr lang="ru-RU" dirty="0" err="1"/>
              <a:t>len</a:t>
            </a:r>
            <a:r>
              <a:rPr lang="ru-RU" dirty="0"/>
              <a:t>(S), то при обращении к этому символу строки произойдет ошибка </a:t>
            </a:r>
            <a:r>
              <a:rPr lang="ru-RU" dirty="0" err="1" smtClean="0"/>
              <a:t>IndexError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 – выход за границы строки.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91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Срез </a:t>
            </a:r>
            <a:r>
              <a:rPr lang="ru-RU" dirty="0"/>
              <a:t>с двумя параметрами: S[</a:t>
            </a:r>
            <a:r>
              <a:rPr lang="ru-RU" dirty="0" err="1"/>
              <a:t>a:b</a:t>
            </a:r>
            <a:r>
              <a:rPr lang="ru-RU" dirty="0"/>
              <a:t>] возвращает подстроку из b-a символов, начиная с символа c индексом a, то есть до символа с индексом b, не включая его. Например, S[1:4]=='</a:t>
            </a:r>
            <a:r>
              <a:rPr lang="ru-RU" dirty="0" err="1"/>
              <a:t>ell</a:t>
            </a:r>
            <a:r>
              <a:rPr lang="ru-RU" dirty="0"/>
              <a:t>', то же самое получится если написать S[-4:-1]. </a:t>
            </a:r>
            <a:endParaRPr lang="ru-RU" dirty="0" smtClean="0"/>
          </a:p>
          <a:p>
            <a:pPr algn="just"/>
            <a:r>
              <a:rPr lang="ru-RU" dirty="0" smtClean="0"/>
              <a:t>Можно </a:t>
            </a:r>
            <a:r>
              <a:rPr lang="ru-RU" dirty="0"/>
              <a:t>использовать как положительные, так и отрицательные индексы в одном срезе, например, S[1:-1] — это строка без первого и последнего символа (срез начинается с символа с индексом 1 и заканчивается индексом -1, не включая его). При использовании такой формы среза ошибки </a:t>
            </a:r>
            <a:r>
              <a:rPr lang="ru-RU" dirty="0" err="1"/>
              <a:t>IndexError</a:t>
            </a:r>
            <a:r>
              <a:rPr lang="ru-RU" dirty="0"/>
              <a:t> никогда не возникает.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Python</a:t>
            </a:r>
            <a:r>
              <a:rPr lang="ru-RU" dirty="0"/>
              <a:t> — один из простейших языков для изучения и создание программы “</a:t>
            </a:r>
            <a:r>
              <a:rPr lang="ru-RU" dirty="0" err="1"/>
              <a:t>Hello</a:t>
            </a:r>
            <a:r>
              <a:rPr lang="ru-RU" dirty="0"/>
              <a:t>, </a:t>
            </a:r>
            <a:r>
              <a:rPr lang="ru-RU" dirty="0" err="1"/>
              <a:t>World</a:t>
            </a:r>
            <a:r>
              <a:rPr lang="ru-RU" dirty="0"/>
              <a:t>!” такое же простое, введите </a:t>
            </a:r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Hello</a:t>
            </a:r>
            <a:r>
              <a:rPr lang="ru-RU" dirty="0"/>
              <a:t>, </a:t>
            </a:r>
            <a:r>
              <a:rPr lang="ru-RU" dirty="0" err="1"/>
              <a:t>World</a:t>
            </a:r>
            <a:r>
              <a:rPr lang="ru-RU" dirty="0"/>
              <a:t>!"). </a:t>
            </a:r>
          </a:p>
        </p:txBody>
      </p:sp>
    </p:spTree>
    <p:extLst>
      <p:ext uri="{BB962C8B-B14F-4D97-AF65-F5344CB8AC3E}">
        <p14:creationId xmlns:p14="http://schemas.microsoft.com/office/powerpoint/2010/main" val="217784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</a:t>
            </a:r>
            <a:r>
              <a:rPr lang="ru-RU" dirty="0"/>
              <a:t>опустить второй параметр (но поставить двоеточие), то срез берется до конца строки. Например, чтобы удалить из строки первый символ (его индекс равен 0, то есть взять срез, начиная с символа с индексом 1), то можно взять срез S[1:], аналогично если опустить первый параметр, то срез берется от начала строки. </a:t>
            </a:r>
            <a:endParaRPr lang="ru-RU" dirty="0" smtClean="0"/>
          </a:p>
          <a:p>
            <a:pPr algn="just"/>
            <a:r>
              <a:rPr lang="ru-RU" dirty="0" smtClean="0"/>
              <a:t>То </a:t>
            </a:r>
            <a:r>
              <a:rPr lang="ru-RU" dirty="0"/>
              <a:t>есть удалить из строки </a:t>
            </a:r>
            <a:r>
              <a:rPr lang="ru-RU" dirty="0" smtClean="0"/>
              <a:t>последний </a:t>
            </a:r>
            <a:r>
              <a:rPr lang="ru-RU" dirty="0"/>
              <a:t>символ можно при помощи среза S[:-1]. Срез S[:] совпадает с самой строкой 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4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Если задать срез с тремя параметрами S[</a:t>
            </a:r>
            <a:r>
              <a:rPr lang="ru-RU" dirty="0" err="1"/>
              <a:t>a:b:d</a:t>
            </a:r>
            <a:r>
              <a:rPr lang="ru-RU" dirty="0"/>
              <a:t>], то третий параметр задает шаг, (аналогично </a:t>
            </a:r>
            <a:r>
              <a:rPr lang="ru-RU" dirty="0" err="1"/>
              <a:t>range</a:t>
            </a:r>
            <a:r>
              <a:rPr lang="ru-RU" dirty="0"/>
              <a:t>), будут взяты символы с индексами a, </a:t>
            </a:r>
            <a:r>
              <a:rPr lang="ru-RU" dirty="0" err="1"/>
              <a:t>a+d</a:t>
            </a:r>
            <a:r>
              <a:rPr lang="ru-RU" dirty="0"/>
              <a:t>, a+2*d и т.д. При задании значения третьего параметра, равному 2, в срез попадет каждый второй символ, а если взять отрицательное значение среза, символы будут идти в обратном порядке.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07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строк в </a:t>
            </a:r>
            <a:r>
              <a:rPr lang="en-US" dirty="0" smtClean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Форматирование может выполняться </a:t>
            </a:r>
            <a:r>
              <a:rPr lang="ru-RU" dirty="0" smtClean="0"/>
              <a:t>с </a:t>
            </a:r>
            <a:r>
              <a:rPr lang="ru-RU" dirty="0"/>
              <a:t>помощью строкового метода </a:t>
            </a:r>
            <a:r>
              <a:rPr lang="ru-RU" dirty="0" err="1" smtClean="0"/>
              <a:t>format</a:t>
            </a:r>
            <a:r>
              <a:rPr lang="en-US" dirty="0" smtClean="0"/>
              <a:t>()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&gt;&gt;&gt; pupil = "Ben"</a:t>
            </a:r>
          </a:p>
          <a:p>
            <a:r>
              <a:rPr lang="en-US" dirty="0"/>
              <a:t>&gt;&gt;&gt; old = 16</a:t>
            </a:r>
          </a:p>
          <a:p>
            <a:r>
              <a:rPr lang="en-US" dirty="0"/>
              <a:t>&gt;&gt;&gt; grade = 9.2</a:t>
            </a:r>
          </a:p>
          <a:p>
            <a:r>
              <a:rPr lang="en-US" dirty="0"/>
              <a:t>&gt;&gt;&gt; print("It's %s, %d. Level: %f" %</a:t>
            </a:r>
          </a:p>
          <a:p>
            <a:r>
              <a:rPr lang="en-US" dirty="0"/>
              <a:t>... (pupil, old, grade))</a:t>
            </a:r>
          </a:p>
          <a:p>
            <a:r>
              <a:rPr lang="en-US" dirty="0"/>
              <a:t>It's Ben, 16. Level: 9.200000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39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Здесь вместо трех комбинаций символов %s, %d, %f подставляются значения переменных </a:t>
            </a:r>
            <a:r>
              <a:rPr lang="ru-RU" dirty="0" err="1"/>
              <a:t>pupil</a:t>
            </a:r>
            <a:r>
              <a:rPr lang="ru-RU" dirty="0"/>
              <a:t>, </a:t>
            </a:r>
            <a:r>
              <a:rPr lang="ru-RU" dirty="0" err="1"/>
              <a:t>old</a:t>
            </a:r>
            <a:r>
              <a:rPr lang="ru-RU" dirty="0"/>
              <a:t>, </a:t>
            </a:r>
            <a:r>
              <a:rPr lang="ru-RU" dirty="0" err="1"/>
              <a:t>grade</a:t>
            </a:r>
            <a:r>
              <a:rPr lang="ru-RU" dirty="0"/>
              <a:t>. Буквы s, d, f обозначают типы данных – строку, целое число, вещественное число. Если бы требовалось подставить три строки, то во всех случаях использовалось бы сочетание %s.</a:t>
            </a:r>
          </a:p>
        </p:txBody>
      </p:sp>
    </p:spTree>
    <p:extLst>
      <p:ext uri="{BB962C8B-B14F-4D97-AF65-F5344CB8AC3E}">
        <p14:creationId xmlns:p14="http://schemas.microsoft.com/office/powerpoint/2010/main" val="393218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Хотя в качестве значения переменной </a:t>
            </a:r>
            <a:r>
              <a:rPr lang="ru-RU" dirty="0" err="1"/>
              <a:t>grade</a:t>
            </a:r>
            <a:r>
              <a:rPr lang="ru-RU" dirty="0"/>
              <a:t> было указано число 9.2, на экран оно вывелось с дополнительными нулями. Однако мы можем указать, сколько требуется знаков после запятой, записав перед буквой f точку с желаемым числом знаков в дробной части: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ru-RU" dirty="0" err="1"/>
              <a:t>print</a:t>
            </a:r>
            <a:r>
              <a:rPr lang="ru-RU" dirty="0"/>
              <a:t>("</a:t>
            </a:r>
            <a:r>
              <a:rPr lang="ru-RU" dirty="0" err="1"/>
              <a:t>It's</a:t>
            </a:r>
            <a:r>
              <a:rPr lang="ru-RU" dirty="0"/>
              <a:t> %s, %d. </a:t>
            </a:r>
            <a:r>
              <a:rPr lang="ru-RU" dirty="0" err="1"/>
              <a:t>Level</a:t>
            </a:r>
            <a:r>
              <a:rPr lang="ru-RU" dirty="0"/>
              <a:t>: %.1f"</a:t>
            </a:r>
          </a:p>
          <a:p>
            <a:r>
              <a:rPr lang="ru-RU" dirty="0"/>
              <a:t>...  % (</a:t>
            </a:r>
            <a:r>
              <a:rPr lang="ru-RU" dirty="0" err="1"/>
              <a:t>pupil</a:t>
            </a:r>
            <a:r>
              <a:rPr lang="ru-RU" dirty="0"/>
              <a:t>, </a:t>
            </a:r>
            <a:r>
              <a:rPr lang="ru-RU" dirty="0" err="1"/>
              <a:t>old</a:t>
            </a:r>
            <a:r>
              <a:rPr lang="ru-RU" dirty="0"/>
              <a:t>, </a:t>
            </a:r>
            <a:r>
              <a:rPr lang="ru-RU" dirty="0" err="1"/>
              <a:t>grade</a:t>
            </a:r>
            <a:r>
              <a:rPr lang="ru-RU" dirty="0"/>
              <a:t>))</a:t>
            </a:r>
          </a:p>
          <a:p>
            <a:r>
              <a:rPr lang="ru-RU" dirty="0" err="1"/>
              <a:t>It's</a:t>
            </a:r>
            <a:r>
              <a:rPr lang="ru-RU" dirty="0"/>
              <a:t> </a:t>
            </a:r>
            <a:r>
              <a:rPr lang="ru-RU" dirty="0" err="1"/>
              <a:t>Ben</a:t>
            </a:r>
            <a:r>
              <a:rPr lang="ru-RU" dirty="0"/>
              <a:t>, 16. </a:t>
            </a:r>
            <a:r>
              <a:rPr lang="ru-RU" dirty="0" err="1"/>
              <a:t>Level</a:t>
            </a:r>
            <a:r>
              <a:rPr lang="ru-RU" dirty="0"/>
              <a:t>: 9.2</a:t>
            </a:r>
          </a:p>
        </p:txBody>
      </p:sp>
    </p:spTree>
    <p:extLst>
      <p:ext uri="{BB962C8B-B14F-4D97-AF65-F5344CB8AC3E}">
        <p14:creationId xmlns:p14="http://schemas.microsoft.com/office/powerpoint/2010/main" val="72134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Теперь посмотрим на метод </a:t>
            </a:r>
            <a:r>
              <a:rPr lang="ru-RU" dirty="0" err="1"/>
              <a:t>format</a:t>
            </a:r>
            <a:r>
              <a:rPr lang="ru-RU" dirty="0" smtClean="0"/>
              <a:t>():</a:t>
            </a:r>
            <a:endParaRPr lang="en-US" dirty="0" smtClean="0"/>
          </a:p>
          <a:p>
            <a:r>
              <a:rPr lang="en-US" dirty="0"/>
              <a:t>&gt;&gt;&gt; print("This is a {0}. It's {1}."</a:t>
            </a:r>
          </a:p>
          <a:p>
            <a:r>
              <a:rPr lang="en-US" dirty="0"/>
              <a:t>... .format("ball", "red"))</a:t>
            </a:r>
          </a:p>
          <a:p>
            <a:r>
              <a:rPr lang="en-US" dirty="0"/>
              <a:t>This is a ball. It's red.</a:t>
            </a:r>
          </a:p>
          <a:p>
            <a:r>
              <a:rPr lang="en-US" dirty="0"/>
              <a:t>&gt;&gt;&gt; print("This is a {0}. It's {1}."</a:t>
            </a:r>
          </a:p>
          <a:p>
            <a:r>
              <a:rPr lang="en-US" dirty="0"/>
              <a:t>... .format("cat", "white"))</a:t>
            </a:r>
          </a:p>
          <a:p>
            <a:r>
              <a:rPr lang="en-US" dirty="0"/>
              <a:t>This is a cat. It's white.</a:t>
            </a:r>
          </a:p>
          <a:p>
            <a:r>
              <a:rPr lang="en-US" dirty="0"/>
              <a:t>&gt;&gt;&gt; print("This is a {0}. It's {1} {2}."</a:t>
            </a:r>
          </a:p>
          <a:p>
            <a:r>
              <a:rPr lang="en-US" dirty="0"/>
              <a:t>... .format(1, "a", "number"))</a:t>
            </a:r>
          </a:p>
          <a:p>
            <a:r>
              <a:rPr lang="en-US" dirty="0"/>
              <a:t>This is a 1. It's a number.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4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строке в фигурных скобках указаны номера данных, которые будут сюда подставлены. Далее к строке применяется метод </a:t>
            </a:r>
            <a:r>
              <a:rPr lang="ru-RU" dirty="0" err="1"/>
              <a:t>format</a:t>
            </a:r>
            <a:r>
              <a:rPr lang="ru-RU" dirty="0"/>
              <a:t>(). В его скобках указываются сами данные (можно использовать переменные). На нулевое место подставится первый аргумент метода </a:t>
            </a:r>
            <a:r>
              <a:rPr lang="ru-RU" dirty="0" err="1"/>
              <a:t>format</a:t>
            </a:r>
            <a:r>
              <a:rPr lang="ru-RU" dirty="0"/>
              <a:t>(), на место с номером 1 – второй и т. д.</a:t>
            </a:r>
          </a:p>
        </p:txBody>
      </p:sp>
    </p:spTree>
    <p:extLst>
      <p:ext uri="{BB962C8B-B14F-4D97-AF65-F5344CB8AC3E}">
        <p14:creationId xmlns:p14="http://schemas.microsoft.com/office/powerpoint/2010/main" val="39624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типов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одних типов данных в другие в языке </a:t>
            </a:r>
            <a:r>
              <a:rPr lang="ru-RU" dirty="0" err="1"/>
              <a:t>Python</a:t>
            </a:r>
            <a:r>
              <a:rPr lang="ru-RU" dirty="0"/>
              <a:t> предусмотрен ряд встроенных в него </a:t>
            </a:r>
            <a:r>
              <a:rPr lang="ru-RU" dirty="0" smtClean="0"/>
              <a:t>функций. </a:t>
            </a:r>
            <a:r>
              <a:rPr lang="ru-RU" dirty="0"/>
              <a:t>Поскольку мы пока работаем только с тремя типами (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float</a:t>
            </a:r>
            <a:r>
              <a:rPr lang="ru-RU" dirty="0"/>
              <a:t> и </a:t>
            </a:r>
            <a:r>
              <a:rPr lang="ru-RU" dirty="0" err="1"/>
              <a:t>str</a:t>
            </a:r>
            <a:r>
              <a:rPr lang="ru-RU" dirty="0"/>
              <a:t>), то рассмотрим только соответствующие им функции: </a:t>
            </a:r>
            <a:r>
              <a:rPr lang="ru-RU" dirty="0" err="1"/>
              <a:t>int</a:t>
            </a:r>
            <a:r>
              <a:rPr lang="ru-RU" dirty="0"/>
              <a:t>(), </a:t>
            </a:r>
            <a:r>
              <a:rPr lang="ru-RU" dirty="0" err="1"/>
              <a:t>float</a:t>
            </a:r>
            <a:r>
              <a:rPr lang="ru-RU" dirty="0"/>
              <a:t>(), </a:t>
            </a:r>
            <a:r>
              <a:rPr lang="ru-RU" dirty="0" err="1"/>
              <a:t>str</a:t>
            </a:r>
            <a:r>
              <a:rPr lang="ru-RU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983354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(1) + 'a'</a:t>
            </a:r>
          </a:p>
          <a:p>
            <a:r>
              <a:rPr lang="en-US" dirty="0"/>
              <a:t>'1a'</a:t>
            </a:r>
          </a:p>
          <a:p>
            <a:r>
              <a:rPr lang="en-US" dirty="0"/>
              <a:t>&gt;&gt;&gt; </a:t>
            </a:r>
            <a:r>
              <a:rPr lang="en-US" dirty="0" err="1"/>
              <a:t>int</a:t>
            </a:r>
            <a:r>
              <a:rPr lang="en-US" dirty="0"/>
              <a:t>('3') + 4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&gt;&gt;&gt; float('3.2') + </a:t>
            </a:r>
            <a:r>
              <a:rPr lang="en-US" dirty="0" err="1"/>
              <a:t>int</a:t>
            </a:r>
            <a:r>
              <a:rPr lang="en-US" dirty="0"/>
              <a:t>('2')</a:t>
            </a:r>
          </a:p>
          <a:p>
            <a:r>
              <a:rPr lang="en-US" dirty="0"/>
              <a:t>5.2</a:t>
            </a:r>
          </a:p>
          <a:p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(4) + </a:t>
            </a:r>
            <a:r>
              <a:rPr lang="en-US" dirty="0" err="1"/>
              <a:t>str</a:t>
            </a:r>
            <a:r>
              <a:rPr lang="en-US" dirty="0"/>
              <a:t>(1.2)</a:t>
            </a:r>
          </a:p>
          <a:p>
            <a:r>
              <a:rPr lang="en-US" dirty="0"/>
              <a:t>'41.2'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466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функции преобразуют то, что помещается в их скобки соответственно в целое число, вещественное число или строку. Однако надо понимать, что преобразовать можно не все</a:t>
            </a:r>
            <a:r>
              <a:rPr lang="ru-RU" dirty="0" smtClean="0"/>
              <a:t>:</a:t>
            </a:r>
          </a:p>
          <a:p>
            <a:r>
              <a:rPr lang="en-US" dirty="0" smtClean="0"/>
              <a:t>&gt;&gt;&gt; </a:t>
            </a:r>
            <a:r>
              <a:rPr lang="en-US" dirty="0" err="1"/>
              <a:t>int</a:t>
            </a:r>
            <a:r>
              <a:rPr lang="en-US" dirty="0"/>
              <a:t>('hi')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r>
              <a:rPr lang="en-US" dirty="0" err="1"/>
              <a:t>ValueError</a:t>
            </a:r>
            <a:r>
              <a:rPr lang="en-US" dirty="0"/>
              <a:t>: invalid literal for </a:t>
            </a:r>
            <a:r>
              <a:rPr lang="en-US" dirty="0" err="1"/>
              <a:t>int</a:t>
            </a:r>
            <a:r>
              <a:rPr lang="en-US" dirty="0"/>
              <a:t>() with </a:t>
            </a:r>
          </a:p>
          <a:p>
            <a:r>
              <a:rPr lang="en-US" dirty="0"/>
              <a:t>base 10: 'hi'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31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 сложения двух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# Сложите два числа </a:t>
            </a:r>
            <a:endParaRPr lang="ru-RU" dirty="0" smtClean="0"/>
          </a:p>
          <a:p>
            <a:r>
              <a:rPr lang="pt-BR" dirty="0" smtClean="0"/>
              <a:t>num1 </a:t>
            </a:r>
            <a:r>
              <a:rPr lang="pt-BR" dirty="0"/>
              <a:t>= 3 </a:t>
            </a:r>
            <a:endParaRPr lang="ru-RU" dirty="0" smtClean="0"/>
          </a:p>
          <a:p>
            <a:r>
              <a:rPr lang="pt-BR" dirty="0" smtClean="0"/>
              <a:t>num2 </a:t>
            </a:r>
            <a:r>
              <a:rPr lang="pt-BR" dirty="0"/>
              <a:t>= 5 </a:t>
            </a:r>
            <a:endParaRPr lang="ru-RU" dirty="0" smtClean="0"/>
          </a:p>
          <a:p>
            <a:r>
              <a:rPr lang="pt-BR" dirty="0" smtClean="0"/>
              <a:t>sum </a:t>
            </a:r>
            <a:r>
              <a:rPr lang="pt-BR" dirty="0"/>
              <a:t>= num1 + num2 </a:t>
            </a:r>
            <a:endParaRPr lang="ru-RU" dirty="0" smtClean="0"/>
          </a:p>
          <a:p>
            <a:r>
              <a:rPr lang="pt-BR" dirty="0" smtClean="0"/>
              <a:t>print(sum</a:t>
            </a:r>
            <a:r>
              <a:rPr lang="pt-BR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693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 — это функция, применяемая к объекту, в данном случае — к строке. Метод вызывается в виде </a:t>
            </a:r>
            <a:r>
              <a:rPr lang="ru-RU" dirty="0" err="1"/>
              <a:t>Имя_объекта.Имя_метода</a:t>
            </a:r>
            <a:r>
              <a:rPr lang="ru-RU" dirty="0"/>
              <a:t>(параметры). </a:t>
            </a:r>
            <a:endParaRPr lang="ru-RU" dirty="0" smtClean="0"/>
          </a:p>
          <a:p>
            <a:pPr algn="just"/>
            <a:r>
              <a:rPr lang="ru-RU" dirty="0" smtClean="0"/>
              <a:t>В </a:t>
            </a:r>
            <a:r>
              <a:rPr lang="ru-RU" dirty="0" err="1"/>
              <a:t>Python</a:t>
            </a:r>
            <a:r>
              <a:rPr lang="ru-RU" dirty="0"/>
              <a:t> для строк есть множество методов. Посмотреть их можно по команде </a:t>
            </a:r>
            <a:r>
              <a:rPr lang="ru-RU" dirty="0" err="1"/>
              <a:t>dir</a:t>
            </a:r>
            <a:r>
              <a:rPr lang="ru-RU" dirty="0"/>
              <a:t>(</a:t>
            </a:r>
            <a:r>
              <a:rPr lang="ru-RU" dirty="0" err="1"/>
              <a:t>str</a:t>
            </a:r>
            <a:r>
              <a:rPr lang="ru-RU" dirty="0"/>
              <a:t>), получить информацию по каждому – </a:t>
            </a:r>
            <a:r>
              <a:rPr lang="ru-RU" dirty="0" err="1"/>
              <a:t>help</a:t>
            </a:r>
            <a:r>
              <a:rPr lang="ru-RU" dirty="0"/>
              <a:t>(</a:t>
            </a:r>
            <a:r>
              <a:rPr lang="ru-RU" dirty="0" err="1"/>
              <a:t>str.имя_метода</a:t>
            </a:r>
            <a:r>
              <a:rPr lang="ru-RU" dirty="0"/>
              <a:t>). Рассмотрим наиболее интересные из них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751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smtClean="0"/>
              <a:t>count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Подсчитывает количество вхождений одной строки в другую строку. Простейшая форма вызова </a:t>
            </a:r>
            <a:r>
              <a:rPr lang="ru-RU" dirty="0" err="1"/>
              <a:t>S.count</a:t>
            </a:r>
            <a:r>
              <a:rPr lang="ru-RU" dirty="0"/>
              <a:t>(T) возвращает число вхождений строки T внутри строки S. При этом подсчитываются только непересекающиеся вхождения, например: </a:t>
            </a:r>
            <a:endParaRPr lang="ru-RU" dirty="0" smtClean="0"/>
          </a:p>
          <a:p>
            <a:pPr algn="just"/>
            <a:r>
              <a:rPr lang="ru-RU" dirty="0" smtClean="0"/>
              <a:t>&gt;&gt;&gt; </a:t>
            </a:r>
            <a:r>
              <a:rPr lang="ru-RU" dirty="0"/>
              <a:t>('1' * 100000).</a:t>
            </a:r>
            <a:r>
              <a:rPr lang="ru-RU" dirty="0" err="1"/>
              <a:t>count</a:t>
            </a:r>
            <a:r>
              <a:rPr lang="ru-RU" dirty="0"/>
              <a:t>('11') </a:t>
            </a:r>
            <a:endParaRPr lang="ru-RU" dirty="0" smtClean="0"/>
          </a:p>
          <a:p>
            <a:pPr algn="just"/>
            <a:r>
              <a:rPr lang="ru-RU" dirty="0" smtClean="0"/>
              <a:t>50000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16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split() </a:t>
            </a:r>
            <a:r>
              <a:rPr lang="ru-RU" dirty="0"/>
              <a:t>и </a:t>
            </a:r>
            <a:r>
              <a:rPr lang="en-US" dirty="0"/>
              <a:t>join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Метод </a:t>
            </a:r>
            <a:r>
              <a:rPr lang="ru-RU" dirty="0" err="1"/>
              <a:t>split</a:t>
            </a:r>
            <a:r>
              <a:rPr lang="ru-RU" dirty="0"/>
              <a:t>() позволяет разбить строку по пробелам. В результате получается список слов. Если пользователь вводит в одной строке ряд слов или чисел, каждое из которых должно в программе обрабатываться отдельно, то без </a:t>
            </a:r>
            <a:r>
              <a:rPr lang="ru-RU" dirty="0" err="1"/>
              <a:t>split</a:t>
            </a:r>
            <a:r>
              <a:rPr lang="ru-RU" dirty="0"/>
              <a:t>() не обойтись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en-US" b="1" dirty="0"/>
              <a:t>&gt;&gt;&gt; s = input()</a:t>
            </a:r>
          </a:p>
          <a:p>
            <a:pPr algn="just"/>
            <a:r>
              <a:rPr lang="en-US" b="1" dirty="0"/>
              <a:t>red blue orange white</a:t>
            </a:r>
          </a:p>
          <a:p>
            <a:pPr algn="just"/>
            <a:r>
              <a:rPr lang="en-US" b="1" dirty="0"/>
              <a:t>&gt;&gt;&gt; s</a:t>
            </a:r>
          </a:p>
          <a:p>
            <a:pPr algn="just"/>
            <a:r>
              <a:rPr lang="en-US" b="1" dirty="0"/>
              <a:t>'red blue orange white'</a:t>
            </a:r>
          </a:p>
          <a:p>
            <a:pPr algn="just"/>
            <a:r>
              <a:rPr lang="en-US" b="1" dirty="0"/>
              <a:t>&gt;&gt;&gt; </a:t>
            </a:r>
            <a:r>
              <a:rPr lang="en-US" b="1" dirty="0" err="1"/>
              <a:t>sl</a:t>
            </a:r>
            <a:r>
              <a:rPr lang="en-US" b="1" dirty="0"/>
              <a:t> = </a:t>
            </a:r>
            <a:r>
              <a:rPr lang="en-US" b="1" dirty="0" err="1"/>
              <a:t>s.split</a:t>
            </a:r>
            <a:r>
              <a:rPr lang="en-US" b="1" dirty="0"/>
              <a:t>()</a:t>
            </a:r>
          </a:p>
          <a:p>
            <a:pPr algn="just"/>
            <a:r>
              <a:rPr lang="en-US" b="1" dirty="0"/>
              <a:t>&gt;&gt;&gt; </a:t>
            </a:r>
            <a:r>
              <a:rPr lang="en-US" b="1" dirty="0" err="1"/>
              <a:t>sl</a:t>
            </a:r>
            <a:endParaRPr lang="en-US" b="1" dirty="0"/>
          </a:p>
          <a:p>
            <a:pPr algn="just"/>
            <a:r>
              <a:rPr lang="en-US" b="1" dirty="0"/>
              <a:t>['red', 'blue', 'orange', 'white']</a:t>
            </a:r>
          </a:p>
          <a:p>
            <a:pPr algn="just"/>
            <a:r>
              <a:rPr lang="en-US" b="1" dirty="0"/>
              <a:t>&gt;&gt;&gt; s</a:t>
            </a:r>
          </a:p>
          <a:p>
            <a:pPr algn="just"/>
            <a:r>
              <a:rPr lang="en-US" b="1" dirty="0"/>
              <a:t>'red blue orange white'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8758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split</a:t>
            </a:r>
            <a:r>
              <a:rPr lang="ru-RU" dirty="0"/>
              <a:t>() может принимать необязательный аргумент-строку, указывающей по какому символу или подстроке следует выполнить разделение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s.split</a:t>
            </a:r>
            <a:r>
              <a:rPr lang="en-US" dirty="0"/>
              <a:t>('e')</a:t>
            </a:r>
          </a:p>
          <a:p>
            <a:r>
              <a:rPr lang="en-US" dirty="0"/>
              <a:t>['r', 'd </a:t>
            </a:r>
            <a:r>
              <a:rPr lang="en-US" dirty="0" err="1"/>
              <a:t>blu</a:t>
            </a:r>
            <a:r>
              <a:rPr lang="en-US" dirty="0"/>
              <a:t>', ' orang', ' whit', '']</a:t>
            </a:r>
          </a:p>
          <a:p>
            <a:r>
              <a:rPr lang="en-US" dirty="0"/>
              <a:t>&gt;&gt;&gt; '40030023'.split('00')</a:t>
            </a:r>
          </a:p>
          <a:p>
            <a:r>
              <a:rPr lang="en-US" dirty="0"/>
              <a:t>['4', '3', '23']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81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строк </a:t>
            </a:r>
            <a:r>
              <a:rPr lang="ru-RU" dirty="0" err="1"/>
              <a:t>join</a:t>
            </a:r>
            <a:r>
              <a:rPr lang="ru-RU" dirty="0"/>
              <a:t>() выполняет обратное действие. Он формирует из списка строку. Поскольку это метод строки, то впереди ставится строка-разделитель, а в скобках — передается список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'-'.join(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'red-blue-orange-white'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832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разделитель не нужен, то метод применяется к пустой строке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''.join(</a:t>
            </a:r>
            <a:r>
              <a:rPr lang="en-US" dirty="0" err="1"/>
              <a:t>sl</a:t>
            </a:r>
            <a:r>
              <a:rPr lang="en-US" dirty="0"/>
              <a:t>)</a:t>
            </a:r>
          </a:p>
          <a:p>
            <a:r>
              <a:rPr lang="en-US" dirty="0"/>
              <a:t>'</a:t>
            </a:r>
            <a:r>
              <a:rPr lang="en-US" dirty="0" err="1"/>
              <a:t>redblueorangewhite</a:t>
            </a:r>
            <a:r>
              <a:rPr lang="en-US" dirty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95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</a:t>
            </a:r>
            <a:r>
              <a:rPr lang="en-US" dirty="0" smtClean="0"/>
              <a:t>find() </a:t>
            </a:r>
            <a:r>
              <a:rPr lang="ru-RU" dirty="0" smtClean="0"/>
              <a:t>и </a:t>
            </a:r>
            <a:r>
              <a:rPr lang="en-US" dirty="0" err="1" smtClean="0"/>
              <a:t>rfind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методы строк работают с подстроками. Методы </a:t>
            </a:r>
            <a:r>
              <a:rPr lang="ru-RU" dirty="0" err="1"/>
              <a:t>find</a:t>
            </a:r>
            <a:r>
              <a:rPr lang="ru-RU" dirty="0"/>
              <a:t>() ищет подстроку в строке и возвращает индекс первого элемента найденной подстроки. Если подстрока не найдена, то возвращает -1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&gt;&gt;&gt; s</a:t>
            </a:r>
          </a:p>
          <a:p>
            <a:r>
              <a:rPr lang="en-US" dirty="0"/>
              <a:t>'red blue orange white'</a:t>
            </a:r>
          </a:p>
          <a:p>
            <a:r>
              <a:rPr lang="en-US" dirty="0"/>
              <a:t>&gt;&gt;&gt; </a:t>
            </a:r>
            <a:r>
              <a:rPr lang="en-US" dirty="0" err="1"/>
              <a:t>s.find</a:t>
            </a:r>
            <a:r>
              <a:rPr lang="en-US" dirty="0"/>
              <a:t>('blue')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&gt;&gt;&gt; </a:t>
            </a:r>
            <a:r>
              <a:rPr lang="en-US" dirty="0" err="1"/>
              <a:t>s.find</a:t>
            </a:r>
            <a:r>
              <a:rPr lang="en-US" dirty="0"/>
              <a:t>('green')</a:t>
            </a:r>
          </a:p>
          <a:p>
            <a:r>
              <a:rPr lang="en-US" dirty="0"/>
              <a:t>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16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может производиться не во всей строке, а лишь на каком-то ее отрезке. В этом случае указывается первый и последний индексы отрезка. Если последний не указан, то ищется до конца строки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letters = 'ABCDACFDA'</a:t>
            </a:r>
          </a:p>
          <a:p>
            <a:r>
              <a:rPr lang="en-US" dirty="0"/>
              <a:t>&gt;&gt;&gt; </a:t>
            </a:r>
            <a:r>
              <a:rPr lang="en-US" dirty="0" err="1"/>
              <a:t>letters.find</a:t>
            </a:r>
            <a:r>
              <a:rPr lang="en-US" dirty="0"/>
              <a:t>('A', 3)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&gt;&gt;&gt; </a:t>
            </a:r>
            <a:r>
              <a:rPr lang="en-US" dirty="0" err="1"/>
              <a:t>letters.find</a:t>
            </a:r>
            <a:r>
              <a:rPr lang="en-US" dirty="0"/>
              <a:t>('DA', 0, 6)</a:t>
            </a:r>
          </a:p>
          <a:p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64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мы ищем с третьего индекса и до конца, а также с первого и до шестого. Обратите внимания, что метод </a:t>
            </a:r>
            <a:r>
              <a:rPr lang="ru-RU" dirty="0" err="1"/>
              <a:t>find</a:t>
            </a:r>
            <a:r>
              <a:rPr lang="ru-RU" dirty="0"/>
              <a:t>() возвращает только первое вхождение. Так выражение </a:t>
            </a:r>
            <a:r>
              <a:rPr lang="ru-RU" dirty="0" err="1"/>
              <a:t>letters.find</a:t>
            </a:r>
            <a:r>
              <a:rPr lang="ru-RU" dirty="0"/>
              <a:t>('A', 3) последнюю букву 'A' не находит, так как 'A' ему уже встретилась под индексом 4</a:t>
            </a:r>
            <a:r>
              <a:rPr lang="ru-RU" dirty="0" smtClean="0"/>
              <a:t>.</a:t>
            </a:r>
          </a:p>
          <a:p>
            <a:r>
              <a:rPr lang="ru-RU" dirty="0"/>
              <a:t>Метод </a:t>
            </a:r>
            <a:r>
              <a:rPr lang="ru-RU" dirty="0" err="1"/>
              <a:t>rfind</a:t>
            </a:r>
            <a:r>
              <a:rPr lang="ru-RU" dirty="0"/>
              <a:t> возвращает индекс последнего вхождения данной строки (“поиск справа”).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/>
              <a:t>replace()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Метод </a:t>
            </a:r>
            <a:r>
              <a:rPr lang="ru-RU" dirty="0" err="1" smtClean="0"/>
              <a:t>replace</a:t>
            </a:r>
            <a:r>
              <a:rPr lang="ru-RU" dirty="0" smtClean="0"/>
              <a:t>() </a:t>
            </a:r>
            <a:r>
              <a:rPr lang="ru-RU" dirty="0"/>
              <a:t>заменяет все вхождения одной строки на другую. Формат: </a:t>
            </a:r>
            <a:r>
              <a:rPr lang="ru-RU" dirty="0" err="1"/>
              <a:t>S.replace</a:t>
            </a:r>
            <a:r>
              <a:rPr lang="ru-RU" dirty="0"/>
              <a:t>(s1, s2) — заменить в строке S все вхождения подстроки s1 на подстроку s2. </a:t>
            </a:r>
            <a:endParaRPr lang="ru-RU" dirty="0" smtClean="0"/>
          </a:p>
          <a:p>
            <a:pPr algn="just"/>
            <a:r>
              <a:rPr lang="en-US" dirty="0" smtClean="0"/>
              <a:t>&gt;&gt;&gt; </a:t>
            </a:r>
            <a:r>
              <a:rPr lang="en-US" dirty="0" err="1"/>
              <a:t>letters.replace</a:t>
            </a:r>
            <a:r>
              <a:rPr lang="en-US" dirty="0"/>
              <a:t>('DA', 'NET')</a:t>
            </a:r>
          </a:p>
          <a:p>
            <a:pPr algn="just"/>
            <a:r>
              <a:rPr lang="en-US" dirty="0"/>
              <a:t>'ABCNETCFNET'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77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работает эта программа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1: # Сложите два числа</a:t>
            </a:r>
          </a:p>
          <a:p>
            <a:r>
              <a:rPr lang="ru-RU" dirty="0"/>
              <a:t>Строка, начинающаяся с # в программировании на </a:t>
            </a:r>
            <a:r>
              <a:rPr lang="ru-RU" dirty="0" err="1"/>
              <a:t>Python</a:t>
            </a:r>
            <a:r>
              <a:rPr lang="ru-RU" dirty="0"/>
              <a:t> — комментарий.</a:t>
            </a:r>
          </a:p>
          <a:p>
            <a:r>
              <a:rPr lang="ru-RU" dirty="0"/>
              <a:t>Комментарии используются для описания цели строки кода. Это поможет вам, так же как и другим программистам понять смысл кода. Они игнорируются компиляторами и интерпретаторами.</a:t>
            </a:r>
          </a:p>
        </p:txBody>
      </p:sp>
    </p:spTree>
    <p:extLst>
      <p:ext uri="{BB962C8B-B14F-4D97-AF65-F5344CB8AC3E}">
        <p14:creationId xmlns:p14="http://schemas.microsoft.com/office/powerpoint/2010/main" val="416149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Исходная строка, конечно, не меняется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letters</a:t>
            </a:r>
          </a:p>
          <a:p>
            <a:r>
              <a:rPr lang="en-US" dirty="0"/>
              <a:t>'ABCDACFDA'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99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что если результат надо сохранить, то его надо присвоить переменной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/>
              <a:t>new_letters</a:t>
            </a:r>
            <a:r>
              <a:rPr lang="en-US" dirty="0"/>
              <a:t> = </a:t>
            </a:r>
            <a:r>
              <a:rPr lang="en-US" dirty="0" err="1"/>
              <a:t>letters.replace</a:t>
            </a:r>
            <a:r>
              <a:rPr lang="en-US" dirty="0"/>
              <a:t>('DA', 'NET')</a:t>
            </a:r>
          </a:p>
          <a:p>
            <a:r>
              <a:rPr lang="en-US" dirty="0"/>
              <a:t>&gt;&gt;&gt; </a:t>
            </a:r>
            <a:r>
              <a:rPr lang="en-US" dirty="0" err="1"/>
              <a:t>new_letters</a:t>
            </a:r>
            <a:endParaRPr lang="en-US" dirty="0"/>
          </a:p>
          <a:p>
            <a:r>
              <a:rPr lang="en-US" dirty="0"/>
              <a:t>'ABCNETCFNET'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146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format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ru-RU" dirty="0" err="1"/>
              <a:t>format</a:t>
            </a:r>
            <a:r>
              <a:rPr lang="ru-RU" dirty="0"/>
              <a:t>() широкие, рассмотрим основные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&gt;&gt;&gt; size1 = "length - {}, width - {}, height - {}"</a:t>
            </a:r>
          </a:p>
          <a:p>
            <a:r>
              <a:rPr lang="en-US" dirty="0"/>
              <a:t>&gt;&gt;&gt; size1.format(3, 6, 2.3)</a:t>
            </a:r>
          </a:p>
          <a:p>
            <a:r>
              <a:rPr lang="en-US" dirty="0"/>
              <a:t>'length - 3, width - 6, height — </a:t>
            </a:r>
            <a:r>
              <a:rPr lang="en-US" dirty="0" smtClean="0"/>
              <a:t>2.3‘</a:t>
            </a:r>
          </a:p>
          <a:p>
            <a:r>
              <a:rPr lang="ru-RU" dirty="0"/>
              <a:t>Если фигурные скобки исходной строки пусты, то подстановка аргументов идет согласно порядку их 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08752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 фигурных скобках строки указаны индексы аргументов, порядок подстановки может быть изменен: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size2 = "height - {2}, length - {0}, width - {1}"</a:t>
            </a:r>
          </a:p>
          <a:p>
            <a:r>
              <a:rPr lang="en-US" dirty="0"/>
              <a:t>&gt;&gt;&gt; size2.format(3, 6, 2.3)</a:t>
            </a:r>
          </a:p>
          <a:p>
            <a:r>
              <a:rPr lang="en-US" dirty="0"/>
              <a:t>'height - 2.3, length - 3, width - 6'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38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Кроме того, аргументы могут передаваться по слову-ключу:</a:t>
            </a:r>
          </a:p>
          <a:p>
            <a:endParaRPr lang="ru-RU" dirty="0"/>
          </a:p>
          <a:p>
            <a:r>
              <a:rPr lang="ru-RU" dirty="0"/>
              <a:t>&gt;&gt;&gt; </a:t>
            </a:r>
            <a:r>
              <a:rPr lang="en-US" dirty="0"/>
              <a:t>info = "This is a {subj}. It's {prop}."</a:t>
            </a:r>
          </a:p>
          <a:p>
            <a:r>
              <a:rPr lang="en-US" dirty="0"/>
              <a:t>&gt;&gt;&gt; </a:t>
            </a:r>
            <a:r>
              <a:rPr lang="en-US" dirty="0" err="1"/>
              <a:t>info.format</a:t>
            </a:r>
            <a:r>
              <a:rPr lang="en-US" dirty="0"/>
              <a:t>(subj="table", prop="small")</a:t>
            </a:r>
          </a:p>
          <a:p>
            <a:r>
              <a:rPr lang="en-US" dirty="0"/>
              <a:t>"This is a table. It's small."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197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форматирования вещественных чисел:</a:t>
            </a:r>
          </a:p>
          <a:p>
            <a:endParaRPr lang="ru-RU" dirty="0"/>
          </a:p>
          <a:p>
            <a:r>
              <a:rPr lang="ru-RU" dirty="0"/>
              <a:t>&gt;&gt;&gt; "{1:.2f} {0:.3f}".</a:t>
            </a:r>
            <a:r>
              <a:rPr lang="ru-RU" dirty="0" err="1"/>
              <a:t>format</a:t>
            </a:r>
            <a:r>
              <a:rPr lang="ru-RU" dirty="0"/>
              <a:t>(3.33333, 10/6)</a:t>
            </a:r>
          </a:p>
          <a:p>
            <a:r>
              <a:rPr lang="ru-RU" dirty="0"/>
              <a:t>'1.67 3.333'</a:t>
            </a:r>
          </a:p>
        </p:txBody>
      </p:sp>
    </p:spTree>
    <p:extLst>
      <p:ext uri="{BB962C8B-B14F-4D97-AF65-F5344CB8AC3E}">
        <p14:creationId xmlns:p14="http://schemas.microsoft.com/office/powerpoint/2010/main" val="2208649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Пирожок </a:t>
            </a:r>
            <a:r>
              <a:rPr lang="ru-RU" dirty="0"/>
              <a:t>в столовой стоит </a:t>
            </a:r>
            <a:r>
              <a:rPr lang="ru-RU" i="1" dirty="0"/>
              <a:t>a</a:t>
            </a:r>
            <a:r>
              <a:rPr lang="ru-RU" dirty="0"/>
              <a:t> рублей и </a:t>
            </a:r>
            <a:r>
              <a:rPr lang="ru-RU" i="1" dirty="0"/>
              <a:t>b</a:t>
            </a:r>
            <a:r>
              <a:rPr lang="ru-RU" dirty="0"/>
              <a:t> копеек. Определите, сколько рублей и копеек нужно заплатить за </a:t>
            </a:r>
            <a:r>
              <a:rPr lang="ru-RU" i="1" dirty="0"/>
              <a:t>n</a:t>
            </a:r>
            <a:r>
              <a:rPr lang="ru-RU" dirty="0"/>
              <a:t> пирожков.</a:t>
            </a:r>
          </a:p>
          <a:p>
            <a:r>
              <a:rPr lang="ru-RU" cap="all" dirty="0"/>
              <a:t>ВХОДНЫЕ ДАННЫЕ</a:t>
            </a:r>
            <a:endParaRPr lang="ru-RU" dirty="0"/>
          </a:p>
          <a:p>
            <a:r>
              <a:rPr lang="ru-RU" dirty="0"/>
              <a:t>Программа получает на вход три числа: </a:t>
            </a:r>
            <a:r>
              <a:rPr lang="ru-RU" i="1" dirty="0"/>
              <a:t>a</a:t>
            </a:r>
            <a:r>
              <a:rPr lang="ru-RU" dirty="0"/>
              <a:t>, </a:t>
            </a:r>
            <a:r>
              <a:rPr lang="ru-RU" i="1" dirty="0"/>
              <a:t>b</a:t>
            </a:r>
            <a:r>
              <a:rPr lang="ru-RU" dirty="0"/>
              <a:t>, </a:t>
            </a:r>
            <a:r>
              <a:rPr lang="ru-RU" i="1" dirty="0"/>
              <a:t>n, </a:t>
            </a:r>
            <a:r>
              <a:rPr lang="ru-RU" dirty="0"/>
              <a:t>каждое на отдельной строке</a:t>
            </a:r>
          </a:p>
          <a:p>
            <a:r>
              <a:rPr lang="ru-RU" cap="all" dirty="0"/>
              <a:t>ВЫХОДНЫЕ ДАННЫЕ</a:t>
            </a:r>
            <a:endParaRPr lang="ru-RU" dirty="0"/>
          </a:p>
          <a:p>
            <a:r>
              <a:rPr lang="ru-RU" dirty="0"/>
              <a:t>Программа должна вывести два числа, разделенные пробелом: стоимость покупки в рублях и копейках.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788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62127"/>
              </p:ext>
            </p:extLst>
          </p:nvPr>
        </p:nvGraphicFramePr>
        <p:xfrm>
          <a:off x="3000375" y="2898553"/>
          <a:ext cx="6191250" cy="2205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3445219405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643621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ввод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вывод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26916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10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15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20 30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103325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50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Aft>
                          <a:spcPts val="1800"/>
                        </a:spcAft>
                      </a:pPr>
                      <a:r>
                        <a:rPr lang="ru-RU" sz="1200" dirty="0">
                          <a:effectLst/>
                        </a:rPr>
                        <a:t>10 0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352505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953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день машина проезжает n километров. Сколько дней нужно, чтобы проехать маршрут длиной m километров</a:t>
            </a:r>
            <a:r>
              <a:rPr lang="ru-RU" dirty="0" smtClean="0"/>
              <a:t>?</a:t>
            </a:r>
          </a:p>
          <a:p>
            <a:r>
              <a:rPr lang="ru-RU" cap="all" dirty="0"/>
              <a:t>ВХОДНЫЕ ДАННЫЕ</a:t>
            </a:r>
            <a:endParaRPr lang="ru-RU" dirty="0" smtClean="0"/>
          </a:p>
          <a:p>
            <a:r>
              <a:rPr lang="ru-RU" dirty="0" smtClean="0"/>
              <a:t>Программа </a:t>
            </a:r>
            <a:r>
              <a:rPr lang="ru-RU" dirty="0"/>
              <a:t>получает на вход целые числа n и m в разных строках.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cap="all" dirty="0"/>
              <a:t>ВЫХОДНЫЕ ДАННЫЕ</a:t>
            </a:r>
            <a:endParaRPr lang="ru-RU" dirty="0"/>
          </a:p>
          <a:p>
            <a:r>
              <a:rPr lang="ru-RU" dirty="0"/>
              <a:t>Выведите одно число — ответ в задаче.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374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560817"/>
              </p:ext>
            </p:extLst>
          </p:nvPr>
        </p:nvGraphicFramePr>
        <p:xfrm>
          <a:off x="3000375" y="3165253"/>
          <a:ext cx="6191250" cy="16720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95625">
                  <a:extLst>
                    <a:ext uri="{9D8B030D-6E8A-4147-A177-3AD203B41FA5}">
                      <a16:colId xmlns:a16="http://schemas.microsoft.com/office/drawing/2014/main" val="554269988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4249753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ВВОД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875"/>
                        </a:spcBef>
                        <a:spcAft>
                          <a:spcPts val="1800"/>
                        </a:spcAft>
                      </a:pPr>
                      <a:r>
                        <a:rPr lang="ru-RU" sz="1200">
                          <a:effectLst/>
                        </a:rPr>
                        <a:t>ВЫВОД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332947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br>
                        <a:rPr lang="ru-RU" sz="1350">
                          <a:effectLst/>
                        </a:rPr>
                      </a:br>
                      <a:r>
                        <a:rPr lang="ru-RU" sz="135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2503923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ru-RU" sz="1350">
                          <a:effectLst/>
                        </a:rPr>
                        <a:t>2</a:t>
                      </a:r>
                      <a:br>
                        <a:rPr lang="ru-RU" sz="1350">
                          <a:effectLst/>
                        </a:rPr>
                      </a:br>
                      <a:r>
                        <a:rPr lang="ru-RU" sz="135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Aft>
                          <a:spcPts val="800"/>
                        </a:spcAft>
                      </a:pPr>
                      <a:r>
                        <a:rPr lang="ru-RU" sz="135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2875" marR="142875" marT="95250" marB="142875" anchor="ctr"/>
                </a:tc>
                <a:extLst>
                  <a:ext uri="{0D108BD9-81ED-4DB2-BD59-A6C34878D82A}">
                    <a16:rowId xmlns:a16="http://schemas.microsoft.com/office/drawing/2014/main" val="166853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27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2: num1 = 3</a:t>
            </a:r>
          </a:p>
          <a:p>
            <a:r>
              <a:rPr lang="ru-RU" dirty="0"/>
              <a:t>Здесь, num1 — переменная. Вы можете сохранять значение в переменной. В этом случае, 3 сохраняется в переменной.</a:t>
            </a:r>
          </a:p>
          <a:p>
            <a:endParaRPr lang="ru-RU" dirty="0"/>
          </a:p>
          <a:p>
            <a:r>
              <a:rPr lang="ru-RU" dirty="0"/>
              <a:t>Строка 3: num2 = 5</a:t>
            </a:r>
          </a:p>
          <a:p>
            <a:r>
              <a:rPr lang="ru-RU" dirty="0"/>
              <a:t>Аналогично, 5 сохраняется в переменной num2.</a:t>
            </a:r>
          </a:p>
        </p:txBody>
      </p:sp>
    </p:spTree>
    <p:extLst>
      <p:ext uri="{BB962C8B-B14F-4D97-AF65-F5344CB8AC3E}">
        <p14:creationId xmlns:p14="http://schemas.microsoft.com/office/powerpoint/2010/main" val="3942923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которая преобразует строку, содержащую имя, отчество и фамилию человека, к форме</a:t>
            </a:r>
          </a:p>
          <a:p>
            <a:r>
              <a:rPr lang="ru-RU" dirty="0"/>
              <a:t>&lt;фамилия&gt; &lt;инициалы&gt;</a:t>
            </a:r>
          </a:p>
          <a:p>
            <a:r>
              <a:rPr lang="ru-RU" cap="all" dirty="0"/>
              <a:t>ВХОДНЫЕ ДАННЫЕ</a:t>
            </a:r>
            <a:endParaRPr lang="ru-RU" dirty="0"/>
          </a:p>
          <a:p>
            <a:r>
              <a:rPr lang="ru-RU" dirty="0"/>
              <a:t>Входная строка содержит имя, отчество и фамилию, разделённые одиночными пробелами.</a:t>
            </a:r>
          </a:p>
          <a:p>
            <a:r>
              <a:rPr lang="ru-RU" cap="all" dirty="0"/>
              <a:t>ВЫХОДНЫЕ ДАННЫЕ</a:t>
            </a:r>
            <a:endParaRPr lang="ru-RU" dirty="0"/>
          </a:p>
          <a:p>
            <a:r>
              <a:rPr lang="ru-RU" dirty="0"/>
              <a:t>Программа должна вывести в одной строке сначала фамилию, а потом (через пробел) – инициалы.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367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227" y="2423867"/>
            <a:ext cx="9858467" cy="13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5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Напишите </a:t>
            </a:r>
            <a:r>
              <a:rPr lang="ru-RU" dirty="0" smtClean="0"/>
              <a:t>программу</a:t>
            </a:r>
            <a:r>
              <a:rPr lang="en-US" dirty="0" smtClean="0"/>
              <a:t>, </a:t>
            </a:r>
            <a:r>
              <a:rPr lang="ru-RU" dirty="0"/>
              <a:t>которая запрашивала бы у пользователя: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ru-RU" dirty="0" smtClean="0"/>
              <a:t> </a:t>
            </a:r>
            <a:r>
              <a:rPr lang="ru-RU" dirty="0"/>
              <a:t>его </a:t>
            </a:r>
            <a:r>
              <a:rPr lang="ru-RU" dirty="0" smtClean="0"/>
              <a:t>имя;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 smtClean="0"/>
              <a:t>возраст;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место </a:t>
            </a:r>
            <a:r>
              <a:rPr lang="ru-RU" dirty="0" smtClean="0"/>
              <a:t>жительства;</a:t>
            </a:r>
            <a:endParaRPr lang="en-US" dirty="0"/>
          </a:p>
          <a:p>
            <a:r>
              <a:rPr lang="ru-RU" dirty="0"/>
              <a:t>После этого выводила бы три строки:</a:t>
            </a:r>
          </a:p>
          <a:p>
            <a:r>
              <a:rPr lang="ru-RU" dirty="0" smtClean="0"/>
              <a:t>"Вас</a:t>
            </a:r>
            <a:r>
              <a:rPr lang="en-US" dirty="0" smtClean="0"/>
              <a:t> </a:t>
            </a:r>
            <a:r>
              <a:rPr lang="ru-RU" dirty="0" smtClean="0"/>
              <a:t>зовут </a:t>
            </a:r>
            <a:r>
              <a:rPr lang="en-US" dirty="0" smtClean="0"/>
              <a:t>‘</a:t>
            </a:r>
            <a:r>
              <a:rPr lang="ru-RU" dirty="0" smtClean="0"/>
              <a:t>имя</a:t>
            </a:r>
            <a:r>
              <a:rPr lang="en-US" dirty="0" smtClean="0"/>
              <a:t>’</a:t>
            </a:r>
            <a:r>
              <a:rPr lang="ru-RU" dirty="0" smtClean="0"/>
              <a:t>"</a:t>
            </a:r>
            <a:endParaRPr lang="ru-RU" dirty="0"/>
          </a:p>
          <a:p>
            <a:r>
              <a:rPr lang="ru-RU" dirty="0" smtClean="0"/>
              <a:t>"Вам </a:t>
            </a:r>
            <a:r>
              <a:rPr lang="en-US" dirty="0" smtClean="0"/>
              <a:t>‘</a:t>
            </a:r>
            <a:r>
              <a:rPr lang="ru-RU" dirty="0" smtClean="0"/>
              <a:t>возраст</a:t>
            </a:r>
            <a:r>
              <a:rPr lang="en-US" dirty="0" smtClean="0"/>
              <a:t>’</a:t>
            </a:r>
            <a:r>
              <a:rPr lang="ru-RU" dirty="0" smtClean="0"/>
              <a:t>"</a:t>
            </a:r>
            <a:endParaRPr lang="ru-RU" dirty="0"/>
          </a:p>
          <a:p>
            <a:r>
              <a:rPr lang="ru-RU" dirty="0" smtClean="0"/>
              <a:t>"Вы живёте в</a:t>
            </a:r>
            <a:r>
              <a:rPr lang="en-US" dirty="0" smtClean="0"/>
              <a:t> ‘</a:t>
            </a:r>
            <a:r>
              <a:rPr lang="ru-RU" dirty="0" err="1" smtClean="0"/>
              <a:t>место_жительства</a:t>
            </a:r>
            <a:r>
              <a:rPr lang="en-US" dirty="0" smtClean="0"/>
              <a:t>’</a:t>
            </a:r>
            <a:r>
              <a:rPr lang="ru-RU" dirty="0" smtClean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768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Запросите у пользователя четыре числа. Отдельно сложите первые два и отдельно вторые два. Разделите первую сумму на вторую. Выведите результат на экран</a:t>
            </a:r>
            <a:r>
              <a:rPr lang="en-US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91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4: </a:t>
            </a:r>
            <a:r>
              <a:rPr lang="ru-RU" dirty="0" err="1"/>
              <a:t>sum</a:t>
            </a:r>
            <a:r>
              <a:rPr lang="ru-RU" dirty="0"/>
              <a:t> = num1 + num2</a:t>
            </a:r>
          </a:p>
          <a:p>
            <a:r>
              <a:rPr lang="ru-RU" dirty="0"/>
              <a:t>Переменная num2 прибавляется к num1 с помощью оператора +. Результат сложения сохраняется в другой переменной </a:t>
            </a:r>
            <a:r>
              <a:rPr lang="ru-RU" dirty="0" err="1"/>
              <a:t>sum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Строка 5: </a:t>
            </a:r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sum</a:t>
            </a:r>
            <a:r>
              <a:rPr lang="ru-RU" dirty="0"/>
              <a:t>)</a:t>
            </a:r>
          </a:p>
          <a:p>
            <a:r>
              <a:rPr lang="ru-RU" dirty="0"/>
              <a:t>Функция </a:t>
            </a:r>
            <a:r>
              <a:rPr lang="ru-RU" dirty="0" err="1"/>
              <a:t>print</a:t>
            </a:r>
            <a:r>
              <a:rPr lang="ru-RU" dirty="0"/>
              <a:t>() выводит результат на экран. В нашем случае, она выводит на экран 8.</a:t>
            </a:r>
          </a:p>
        </p:txBody>
      </p:sp>
    </p:spTree>
    <p:extLst>
      <p:ext uri="{BB962C8B-B14F-4D97-AF65-F5344CB8AC3E}">
        <p14:creationId xmlns:p14="http://schemas.microsoft.com/office/powerpoint/2010/main" val="231971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# Твое имя</a:t>
            </a:r>
          </a:p>
          <a:p>
            <a:r>
              <a:rPr lang="ru-RU" dirty="0" err="1"/>
              <a:t>name</a:t>
            </a:r>
            <a:r>
              <a:rPr lang="ru-RU" dirty="0"/>
              <a:t>=</a:t>
            </a:r>
            <a:r>
              <a:rPr lang="ru-RU" dirty="0" err="1"/>
              <a:t>input</a:t>
            </a:r>
            <a:r>
              <a:rPr lang="ru-RU" dirty="0"/>
              <a:t>(“Как тебя зовут?\n”) </a:t>
            </a:r>
            <a:endParaRPr lang="ru-RU" dirty="0" smtClean="0"/>
          </a:p>
          <a:p>
            <a:r>
              <a:rPr lang="ru-RU" dirty="0" err="1" smtClean="0"/>
              <a:t>print</a:t>
            </a:r>
            <a:r>
              <a:rPr lang="ru-RU" dirty="0" smtClean="0"/>
              <a:t> </a:t>
            </a:r>
            <a:r>
              <a:rPr lang="ru-RU" dirty="0"/>
              <a:t>(“Привет, ”,</a:t>
            </a:r>
            <a:r>
              <a:rPr lang="ru-RU" dirty="0" err="1"/>
              <a:t>name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9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величины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Переменной величиной в </a:t>
            </a:r>
            <a:r>
              <a:rPr lang="ru-RU" dirty="0" err="1"/>
              <a:t>Python</a:t>
            </a:r>
            <a:r>
              <a:rPr lang="ru-RU" dirty="0"/>
              <a:t> называют такую величину, которая хранит в </a:t>
            </a:r>
            <a:r>
              <a:rPr lang="ru-RU" dirty="0" smtClean="0"/>
              <a:t>себе </a:t>
            </a:r>
            <a:r>
              <a:rPr lang="ru-RU" dirty="0"/>
              <a:t>некоторое переменное значение. </a:t>
            </a:r>
            <a:r>
              <a:rPr lang="ru-RU" dirty="0" err="1"/>
              <a:t>Python</a:t>
            </a:r>
            <a:r>
              <a:rPr lang="ru-RU" dirty="0"/>
              <a:t> может запоминать числовые значения (на-пример, 3, 77, 3.14) и строки (буквы, слова, предложения). Ключевым условием для присваивания строк, является заключение этой строки в кавычки (“ ”).</a:t>
            </a:r>
          </a:p>
          <a:p>
            <a:r>
              <a:rPr lang="ru-RU" dirty="0"/>
              <a:t>Основные типы данных в </a:t>
            </a:r>
            <a:r>
              <a:rPr lang="ru-RU" dirty="0" err="1"/>
              <a:t>Python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boolean</a:t>
            </a:r>
            <a:r>
              <a:rPr lang="ru-RU" dirty="0"/>
              <a:t> – логическое значение (</a:t>
            </a:r>
            <a:r>
              <a:rPr lang="ru-RU" dirty="0" err="1"/>
              <a:t>true</a:t>
            </a:r>
            <a:r>
              <a:rPr lang="ru-RU" dirty="0"/>
              <a:t> или </a:t>
            </a:r>
            <a:r>
              <a:rPr lang="ru-RU" dirty="0" err="1"/>
              <a:t>false</a:t>
            </a:r>
            <a:r>
              <a:rPr lang="ru-RU" dirty="0" smtClean="0"/>
              <a:t>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int</a:t>
            </a:r>
            <a:r>
              <a:rPr lang="ru-RU" dirty="0"/>
              <a:t> – целое число, для хранения которого выделяется 4 байта памяти компьютера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ﬂoat</a:t>
            </a:r>
            <a:r>
              <a:rPr lang="ru-RU" dirty="0"/>
              <a:t> – число с плавающей точкой, для хранения которого выделяется </a:t>
            </a:r>
            <a:r>
              <a:rPr lang="ru-RU" dirty="0" smtClean="0"/>
              <a:t>8 байт па-</a:t>
            </a:r>
            <a:r>
              <a:rPr lang="ru-RU" dirty="0" err="1" smtClean="0"/>
              <a:t>мяти</a:t>
            </a:r>
            <a:r>
              <a:rPr lang="ru-RU" dirty="0" smtClean="0"/>
              <a:t> </a:t>
            </a:r>
            <a:r>
              <a:rPr lang="ru-RU" dirty="0"/>
              <a:t>компьютера</a:t>
            </a:r>
            <a:r>
              <a:rPr lang="ru-RU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</a:t>
            </a:r>
            <a:r>
              <a:rPr lang="ru-RU" dirty="0" err="1"/>
              <a:t>str</a:t>
            </a:r>
            <a:r>
              <a:rPr lang="ru-RU" dirty="0"/>
              <a:t> – набор символов, заключенных в кавычки (например, "</a:t>
            </a:r>
            <a:r>
              <a:rPr lang="ru-RU" dirty="0" err="1"/>
              <a:t>ball</a:t>
            </a:r>
            <a:r>
              <a:rPr lang="ru-RU" dirty="0"/>
              <a:t>", "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your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?", '</a:t>
            </a:r>
            <a:r>
              <a:rPr lang="ru-RU" dirty="0" err="1"/>
              <a:t>dkfjUUv</a:t>
            </a:r>
            <a:r>
              <a:rPr lang="ru-RU" dirty="0"/>
              <a:t>', '6589'). Примечание: кавычки в </a:t>
            </a:r>
            <a:r>
              <a:rPr lang="ru-RU" dirty="0" err="1"/>
              <a:t>Python</a:t>
            </a:r>
            <a:r>
              <a:rPr lang="ru-RU" dirty="0"/>
              <a:t> могут быть одинарными или двойными; одиночный символ в кавычках также является строкой, отдельного символьного типа в Питоне </a:t>
            </a:r>
            <a:r>
              <a:rPr lang="ru-RU" dirty="0" smtClean="0"/>
              <a:t>нет;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5. </a:t>
            </a:r>
            <a:r>
              <a:rPr lang="ru-RU" dirty="0" err="1"/>
              <a:t>list</a:t>
            </a:r>
            <a:r>
              <a:rPr lang="ru-RU" dirty="0"/>
              <a:t> – списки;</a:t>
            </a:r>
          </a:p>
        </p:txBody>
      </p:sp>
    </p:spTree>
    <p:extLst>
      <p:ext uri="{BB962C8B-B14F-4D97-AF65-F5344CB8AC3E}">
        <p14:creationId xmlns:p14="http://schemas.microsoft.com/office/powerpoint/2010/main" val="35489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FC965-DDEB-46AC-A470-A259C09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7B7BE-95B8-4D43-9F53-ED9EDDFC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присваивания в языке </a:t>
            </a:r>
            <a:r>
              <a:rPr lang="ru-RU" dirty="0" err="1"/>
              <a:t>Python</a:t>
            </a:r>
            <a:r>
              <a:rPr lang="ru-RU" dirty="0"/>
              <a:t> выполняется с помощью знака равенства “=”. Например, </a:t>
            </a:r>
            <a:r>
              <a:rPr lang="ru-RU" dirty="0" err="1"/>
              <a:t>name</a:t>
            </a:r>
            <a:r>
              <a:rPr lang="ru-RU" dirty="0"/>
              <a:t> = “Иван</a:t>
            </a:r>
            <a:r>
              <a:rPr lang="ru-RU" dirty="0" smtClean="0"/>
              <a:t>”, </a:t>
            </a:r>
            <a:r>
              <a:rPr lang="ru-RU" dirty="0"/>
              <a:t>говорит компьютеру запомнить имя Иван и выводить его каждый раз при вызове переменной 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r>
              <a:rPr lang="ru-RU" dirty="0"/>
              <a:t>Для того что бы присвоить какое-либо значение в переменную, изначально нужно указать имя этой переменной, знак равенства и только после этого - присваиваемое значение.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253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</TotalTime>
  <Words>2861</Words>
  <Application>Microsoft Office PowerPoint</Application>
  <PresentationFormat>Широкоэкранный</PresentationFormat>
  <Paragraphs>250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Calibri</vt:lpstr>
      <vt:lpstr>Times New Roman</vt:lpstr>
      <vt:lpstr>Tw Cen MT</vt:lpstr>
      <vt:lpstr>Tw Cen MT Condensed</vt:lpstr>
      <vt:lpstr>Wingdings 3</vt:lpstr>
      <vt:lpstr>Интеграл</vt:lpstr>
      <vt:lpstr>Программы на Python</vt:lpstr>
      <vt:lpstr>Презентация PowerPoint</vt:lpstr>
      <vt:lpstr>Программа сложения двух чисел</vt:lpstr>
      <vt:lpstr>Как работает эта программа?</vt:lpstr>
      <vt:lpstr>Презентация PowerPoint</vt:lpstr>
      <vt:lpstr>Презентация PowerPoint</vt:lpstr>
      <vt:lpstr>Презентация PowerPoint</vt:lpstr>
      <vt:lpstr>Переменные величины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Форматирование строк в print()</vt:lpstr>
      <vt:lpstr>Презентация PowerPoint</vt:lpstr>
      <vt:lpstr>Презентация PowerPoint</vt:lpstr>
      <vt:lpstr>Презентация PowerPoint</vt:lpstr>
      <vt:lpstr>Презентация PowerPoint</vt:lpstr>
      <vt:lpstr>Изменение типов данных</vt:lpstr>
      <vt:lpstr>Презентация PowerPoint</vt:lpstr>
      <vt:lpstr>Презентация PowerPoint</vt:lpstr>
      <vt:lpstr>Методы строк</vt:lpstr>
      <vt:lpstr>Метод count() </vt:lpstr>
      <vt:lpstr>Методы split() и join()</vt:lpstr>
      <vt:lpstr>Презентация PowerPoint</vt:lpstr>
      <vt:lpstr>Презентация PowerPoint</vt:lpstr>
      <vt:lpstr>Презентация PowerPoint</vt:lpstr>
      <vt:lpstr>Методы find() и rfind()</vt:lpstr>
      <vt:lpstr>Презентация PowerPoint</vt:lpstr>
      <vt:lpstr>Презентация PowerPoint</vt:lpstr>
      <vt:lpstr>Метод replace()</vt:lpstr>
      <vt:lpstr>Презентация PowerPoint</vt:lpstr>
      <vt:lpstr>Презентация PowerPoint</vt:lpstr>
      <vt:lpstr>Метод format()</vt:lpstr>
      <vt:lpstr>Презентация PowerPoint</vt:lpstr>
      <vt:lpstr>Презентация PowerPoint</vt:lpstr>
      <vt:lpstr>Презентация PowerPoint</vt:lpstr>
      <vt:lpstr>Задачи</vt:lpstr>
      <vt:lpstr>пример</vt:lpstr>
      <vt:lpstr>Презентация PowerPoint</vt:lpstr>
      <vt:lpstr>пример</vt:lpstr>
      <vt:lpstr>Презентация PowerPoint</vt:lpstr>
      <vt:lpstr>пример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Программы на Python</dc:title>
  <dc:creator>Андрей Исаев</dc:creator>
  <cp:lastModifiedBy>Исаев Андрей Николаевич</cp:lastModifiedBy>
  <cp:revision>22</cp:revision>
  <dcterms:created xsi:type="dcterms:W3CDTF">2021-01-24T16:52:22Z</dcterms:created>
  <dcterms:modified xsi:type="dcterms:W3CDTF">2021-01-28T10:33:25Z</dcterms:modified>
</cp:coreProperties>
</file>