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3" r:id="rId13"/>
    <p:sldId id="264" r:id="rId14"/>
    <p:sldId id="265" r:id="rId15"/>
    <p:sldId id="266" r:id="rId16"/>
    <p:sldId id="267" r:id="rId17"/>
    <p:sldId id="284" r:id="rId18"/>
    <p:sldId id="285" r:id="rId19"/>
    <p:sldId id="286" r:id="rId20"/>
    <p:sldId id="287" r:id="rId21"/>
    <p:sldId id="293" r:id="rId22"/>
    <p:sldId id="288" r:id="rId23"/>
    <p:sldId id="289" r:id="rId24"/>
    <p:sldId id="290" r:id="rId25"/>
    <p:sldId id="268" r:id="rId26"/>
    <p:sldId id="291" r:id="rId27"/>
    <p:sldId id="292" r:id="rId28"/>
    <p:sldId id="271" r:id="rId29"/>
    <p:sldId id="272" r:id="rId30"/>
    <p:sldId id="273" r:id="rId31"/>
    <p:sldId id="269" r:id="rId32"/>
    <p:sldId id="274" r:id="rId33"/>
    <p:sldId id="275" r:id="rId34"/>
    <p:sldId id="270" r:id="rId35"/>
    <p:sldId id="276" r:id="rId36"/>
    <p:sldId id="277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9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6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797728-2BF9-4D15-9958-8D35728503D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EB9EA2-F7B6-427E-AD17-99A3D6C9D1E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Логические </a:t>
            </a:r>
            <a:r>
              <a:rPr lang="ru-RU" dirty="0" smtClean="0"/>
              <a:t>значения</a:t>
            </a:r>
            <a:r>
              <a:rPr lang="en-US" dirty="0" smtClean="0"/>
              <a:t> 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Покажем это на примере программы, которая по </a:t>
            </a:r>
            <a:r>
              <a:rPr lang="ru-RU" dirty="0" smtClean="0"/>
              <a:t>данным</a:t>
            </a:r>
            <a:r>
              <a:rPr lang="en-US" dirty="0" smtClean="0"/>
              <a:t> </a:t>
            </a:r>
            <a:r>
              <a:rPr lang="ru-RU" dirty="0" smtClean="0"/>
              <a:t>ненулевым </a:t>
            </a:r>
            <a:r>
              <a:rPr lang="ru-RU" dirty="0"/>
              <a:t>числам x и y определяет, в какой из четвертей координатной плоскости </a:t>
            </a:r>
            <a:r>
              <a:rPr lang="ru-RU" dirty="0" smtClean="0"/>
              <a:t>находится</a:t>
            </a:r>
            <a:r>
              <a:rPr lang="en-US" dirty="0" smtClean="0"/>
              <a:t> </a:t>
            </a:r>
            <a:r>
              <a:rPr lang="ru-RU" dirty="0" smtClean="0"/>
              <a:t>точка </a:t>
            </a:r>
            <a:r>
              <a:rPr lang="ru-RU" dirty="0"/>
              <a:t>(</a:t>
            </a:r>
            <a:r>
              <a:rPr lang="en-US" dirty="0" err="1"/>
              <a:t>x,y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x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y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if x &gt; 0:</a:t>
            </a:r>
          </a:p>
          <a:p>
            <a:pPr lvl="1"/>
            <a:r>
              <a:rPr lang="en-US" dirty="0"/>
              <a:t>if y &gt; 0: # x&gt;0, y&gt;0</a:t>
            </a:r>
          </a:p>
          <a:p>
            <a:pPr lvl="2"/>
            <a:r>
              <a:rPr lang="en-US" dirty="0"/>
              <a:t>print("</a:t>
            </a:r>
            <a:r>
              <a:rPr lang="ru-RU" dirty="0"/>
              <a:t>Первая четверть")</a:t>
            </a:r>
          </a:p>
          <a:p>
            <a:pPr lvl="1"/>
            <a:r>
              <a:rPr lang="en-US" dirty="0"/>
              <a:t>else: # x&gt;0, y&lt;0</a:t>
            </a:r>
          </a:p>
          <a:p>
            <a:pPr lvl="2"/>
            <a:r>
              <a:rPr lang="en-US" dirty="0"/>
              <a:t>print("</a:t>
            </a:r>
            <a:r>
              <a:rPr lang="ru-RU" dirty="0"/>
              <a:t>Четвертая четверть")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if y &gt; 0: # x&lt;0, y&gt;0</a:t>
            </a:r>
          </a:p>
          <a:p>
            <a:pPr lvl="2"/>
            <a:r>
              <a:rPr lang="en-US" dirty="0"/>
              <a:t>print("</a:t>
            </a:r>
            <a:r>
              <a:rPr lang="ru-RU" dirty="0"/>
              <a:t>Вторая четверть")</a:t>
            </a:r>
          </a:p>
          <a:p>
            <a:pPr lvl="1"/>
            <a:r>
              <a:rPr lang="en-US" dirty="0"/>
              <a:t>else: # x&lt;0, y&lt;0</a:t>
            </a:r>
          </a:p>
          <a:p>
            <a:pPr lvl="2"/>
            <a:r>
              <a:rPr lang="en-US" dirty="0"/>
              <a:t>print("</a:t>
            </a:r>
            <a:r>
              <a:rPr lang="ru-RU" dirty="0"/>
              <a:t>Третья четверть")</a:t>
            </a:r>
          </a:p>
        </p:txBody>
      </p:sp>
    </p:spTree>
    <p:extLst>
      <p:ext uri="{BB962C8B-B14F-4D97-AF65-F5344CB8AC3E}">
        <p14:creationId xmlns:p14="http://schemas.microsoft.com/office/powerpoint/2010/main" val="24453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Как правило, в качестве проверяемого условия используется результат вычисления одного из</a:t>
            </a:r>
          </a:p>
          <a:p>
            <a:r>
              <a:rPr lang="ru-RU" dirty="0"/>
              <a:t>следующих операторов сравнения:</a:t>
            </a:r>
          </a:p>
          <a:p>
            <a:pPr marL="0" indent="0">
              <a:buNone/>
            </a:pPr>
            <a:r>
              <a:rPr lang="ru-RU" dirty="0" smtClean="0"/>
              <a:t>&lt; </a:t>
            </a:r>
            <a:r>
              <a:rPr lang="ru-RU" dirty="0"/>
              <a:t>Меньше — условие верно, если первый операнд меньше второго.</a:t>
            </a:r>
          </a:p>
          <a:p>
            <a:pPr marL="0" indent="0">
              <a:buNone/>
            </a:pPr>
            <a:r>
              <a:rPr lang="ru-RU" dirty="0" smtClean="0"/>
              <a:t>&gt; </a:t>
            </a:r>
            <a:r>
              <a:rPr lang="ru-RU" dirty="0"/>
              <a:t>Больше — условие верно, если первый операнд больше второго.</a:t>
            </a:r>
          </a:p>
          <a:p>
            <a:pPr marL="0" indent="0">
              <a:buNone/>
            </a:pPr>
            <a:r>
              <a:rPr lang="ru-RU" dirty="0" smtClean="0"/>
              <a:t>&lt;= </a:t>
            </a:r>
            <a:r>
              <a:rPr lang="ru-RU" dirty="0"/>
              <a:t>Меньше или равно.</a:t>
            </a:r>
          </a:p>
          <a:p>
            <a:pPr marL="0" indent="0">
              <a:buNone/>
            </a:pPr>
            <a:r>
              <a:rPr lang="ru-RU" dirty="0" smtClean="0"/>
              <a:t>&gt;= </a:t>
            </a:r>
            <a:r>
              <a:rPr lang="ru-RU" dirty="0"/>
              <a:t>Больше или равно.</a:t>
            </a:r>
          </a:p>
          <a:p>
            <a:pPr marL="0" indent="0">
              <a:buNone/>
            </a:pPr>
            <a:r>
              <a:rPr lang="ru-RU" dirty="0" smtClean="0"/>
              <a:t>== </a:t>
            </a:r>
            <a:r>
              <a:rPr lang="ru-RU" dirty="0"/>
              <a:t>Равенство. Условие верно, если два операнда равны.</a:t>
            </a:r>
          </a:p>
          <a:p>
            <a:pPr marL="0" indent="0">
              <a:buNone/>
            </a:pPr>
            <a:r>
              <a:rPr lang="ru-RU" dirty="0" smtClean="0"/>
              <a:t>!= </a:t>
            </a:r>
            <a:r>
              <a:rPr lang="ru-RU" dirty="0"/>
              <a:t>Неравенство. Условие верно, если два операнда неравны.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08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Иногда нужно проверить одновременно не одно, а несколько условий. Например, проверить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/>
              <a:t>ли данное число четным можно при помощи условия (n % 2 == 0) (остаток от деления </a:t>
            </a:r>
            <a:r>
              <a:rPr lang="ru-RU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2 равен 0), а если необходимо проверить, что два данных целых числа n и m </a:t>
            </a:r>
            <a:r>
              <a:rPr lang="ru-RU" dirty="0" smtClean="0"/>
              <a:t>являются</a:t>
            </a:r>
            <a:r>
              <a:rPr lang="en-US" dirty="0" smtClean="0"/>
              <a:t> </a:t>
            </a:r>
            <a:r>
              <a:rPr lang="ru-RU" dirty="0" smtClean="0"/>
              <a:t>четными</a:t>
            </a:r>
            <a:r>
              <a:rPr lang="ru-RU" dirty="0"/>
              <a:t>, необходимо проверить справедливость обоих условий: </a:t>
            </a:r>
            <a:endParaRPr lang="en-US" dirty="0" smtClean="0"/>
          </a:p>
          <a:p>
            <a:pPr algn="just"/>
            <a:r>
              <a:rPr lang="ru-RU" dirty="0" smtClean="0"/>
              <a:t>n </a:t>
            </a:r>
            <a:r>
              <a:rPr lang="ru-RU" dirty="0"/>
              <a:t>% 2 == 0 и m % 2 == 0, для </a:t>
            </a:r>
            <a:r>
              <a:rPr lang="ru-RU" dirty="0" smtClean="0"/>
              <a:t>чего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dirty="0"/>
              <a:t>необходимо объединить при помощи оператора </a:t>
            </a:r>
            <a:r>
              <a:rPr lang="ru-RU" dirty="0" err="1"/>
              <a:t>and</a:t>
            </a:r>
            <a:r>
              <a:rPr lang="ru-RU" dirty="0"/>
              <a:t> (логическое И): </a:t>
            </a:r>
            <a:endParaRPr lang="en-US" dirty="0" smtClean="0"/>
          </a:p>
          <a:p>
            <a:pPr algn="just"/>
            <a:r>
              <a:rPr lang="ru-RU" dirty="0" smtClean="0"/>
              <a:t>n </a:t>
            </a:r>
            <a:r>
              <a:rPr lang="ru-RU" dirty="0"/>
              <a:t>% 2 == 0 </a:t>
            </a:r>
            <a:r>
              <a:rPr lang="ru-RU" dirty="0" err="1"/>
              <a:t>and</a:t>
            </a:r>
            <a:r>
              <a:rPr lang="ru-RU" dirty="0"/>
              <a:t> m % 2 == 0 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/>
              <a:t>Проверим, что число a — положительное, а b — неотрицательное:</a:t>
            </a:r>
          </a:p>
          <a:p>
            <a:pPr algn="just"/>
            <a:r>
              <a:rPr lang="ru-RU" dirty="0" err="1"/>
              <a:t>if</a:t>
            </a:r>
            <a:r>
              <a:rPr lang="ru-RU" dirty="0"/>
              <a:t> a &gt; 0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(b &lt; 0):</a:t>
            </a:r>
          </a:p>
          <a:p>
            <a:pPr algn="just"/>
            <a:r>
              <a:rPr lang="ru-RU" dirty="0"/>
              <a:t>Или можно вместо </a:t>
            </a:r>
            <a:r>
              <a:rPr lang="ru-RU" dirty="0" err="1"/>
              <a:t>not</a:t>
            </a:r>
            <a:r>
              <a:rPr lang="ru-RU" dirty="0"/>
              <a:t> (b &lt; 0) записать (b &gt;= 0).</a:t>
            </a:r>
          </a:p>
        </p:txBody>
      </p:sp>
    </p:spTree>
    <p:extLst>
      <p:ext uri="{BB962C8B-B14F-4D97-AF65-F5344CB8AC3E}">
        <p14:creationId xmlns:p14="http://schemas.microsoft.com/office/powerpoint/2010/main" val="13207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данной главе мы встретимся с двумя основными конструкциями организации </a:t>
            </a:r>
            <a:r>
              <a:rPr lang="ru-RU" dirty="0" smtClean="0"/>
              <a:t>циклов </a:t>
            </a:r>
            <a:r>
              <a:rPr lang="ru-RU" dirty="0"/>
              <a:t>в языке программирования </a:t>
            </a:r>
            <a:r>
              <a:rPr lang="ru-RU" dirty="0" err="1"/>
              <a:t>Python</a:t>
            </a:r>
            <a:r>
              <a:rPr lang="ru-RU" dirty="0"/>
              <a:t> – инструкциями, которые выполняют одну и ту же последовательность действий снова и снова. Первая из них, инструкция </a:t>
            </a:r>
            <a:r>
              <a:rPr lang="ru-RU" i="1" dirty="0" err="1"/>
              <a:t>for</a:t>
            </a:r>
            <a:r>
              <a:rPr lang="ru-RU" dirty="0"/>
              <a:t>, </a:t>
            </a:r>
            <a:r>
              <a:rPr lang="ru-RU" dirty="0" smtClean="0"/>
              <a:t>предназначенная </a:t>
            </a:r>
            <a:r>
              <a:rPr lang="ru-RU" dirty="0"/>
              <a:t>для обхода элементов в последовательностях и выполнения блока </a:t>
            </a:r>
            <a:r>
              <a:rPr lang="ru-RU" dirty="0" smtClean="0"/>
              <a:t>программного </a:t>
            </a:r>
            <a:r>
              <a:rPr lang="ru-RU" dirty="0"/>
              <a:t>кода для каждого из них; вторая, инструкция </a:t>
            </a:r>
            <a:r>
              <a:rPr lang="ru-RU" i="1" dirty="0" err="1"/>
              <a:t>while</a:t>
            </a:r>
            <a:r>
              <a:rPr lang="ru-RU" dirty="0"/>
              <a:t>, обеспечивает способ организации универсальных циклов.</a:t>
            </a:r>
          </a:p>
        </p:txBody>
      </p:sp>
    </p:spTree>
    <p:extLst>
      <p:ext uri="{BB962C8B-B14F-4D97-AF65-F5344CB8AC3E}">
        <p14:creationId xmlns:p14="http://schemas.microsoft.com/office/powerpoint/2010/main" val="27183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ru-RU" dirty="0" err="1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Цикл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dirty="0"/>
              <a:t>является универсальным итератором последовательностей в языке </a:t>
            </a:r>
            <a:r>
              <a:rPr lang="ru-RU" dirty="0" smtClean="0"/>
              <a:t>программирования </a:t>
            </a:r>
            <a:r>
              <a:rPr lang="ru-RU" dirty="0" err="1"/>
              <a:t>Python</a:t>
            </a:r>
            <a:r>
              <a:rPr lang="ru-RU" dirty="0"/>
              <a:t>. Он отлично подходит для обхода любых упорядоченных </a:t>
            </a:r>
            <a:r>
              <a:rPr lang="ru-RU" dirty="0" smtClean="0"/>
              <a:t>объектов </a:t>
            </a:r>
            <a:r>
              <a:rPr lang="ru-RU" dirty="0"/>
              <a:t>последовательностей. Данный цикл отлично подходит для работы со строками, списками, массивами и другими выстроенными объектами, поддерживающими </a:t>
            </a:r>
            <a:r>
              <a:rPr lang="ru-RU" dirty="0" smtClean="0"/>
              <a:t>возможность </a:t>
            </a:r>
            <a:r>
              <a:rPr lang="ru-RU" dirty="0"/>
              <a:t>выполнения итераций.</a:t>
            </a:r>
          </a:p>
        </p:txBody>
      </p:sp>
    </p:spTree>
    <p:extLst>
      <p:ext uri="{BB962C8B-B14F-4D97-AF65-F5344CB8AC3E}">
        <p14:creationId xmlns:p14="http://schemas.microsoft.com/office/powerpoint/2010/main" val="540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/>
              <a:t>Цикл </a:t>
            </a:r>
            <a:r>
              <a:rPr lang="ru-RU" sz="2000" i="1" dirty="0" err="1"/>
              <a:t>for</a:t>
            </a:r>
            <a:r>
              <a:rPr lang="ru-RU" sz="2000" i="1" dirty="0"/>
              <a:t> </a:t>
            </a:r>
            <a:r>
              <a:rPr lang="ru-RU" sz="2000" dirty="0"/>
              <a:t>начинается со строки заголовка, где указывается переменная для </a:t>
            </a:r>
            <a:r>
              <a:rPr lang="ru-RU" sz="2000" dirty="0" smtClean="0"/>
              <a:t>присваивания </a:t>
            </a:r>
            <a:r>
              <a:rPr lang="ru-RU" sz="2000" dirty="0"/>
              <a:t>и объект, обход которого будет выполнен. После следует блок инструкций, которые требуется выполнить.</a:t>
            </a:r>
          </a:p>
          <a:p>
            <a:pPr algn="just"/>
            <a:r>
              <a:rPr lang="ru-RU" sz="2000" dirty="0" err="1"/>
              <a:t>for</a:t>
            </a:r>
            <a:r>
              <a:rPr lang="ru-RU" sz="2000" dirty="0"/>
              <a:t>   &lt;</a:t>
            </a:r>
            <a:r>
              <a:rPr lang="ru-RU" sz="2000" dirty="0" err="1"/>
              <a:t>target</a:t>
            </a:r>
            <a:r>
              <a:rPr lang="ru-RU" sz="2000" dirty="0"/>
              <a:t>&gt; </a:t>
            </a:r>
            <a:r>
              <a:rPr lang="ru-RU" sz="2000" dirty="0" err="1"/>
              <a:t>in</a:t>
            </a:r>
            <a:r>
              <a:rPr lang="ru-RU" sz="2000" dirty="0"/>
              <a:t>  &lt;</a:t>
            </a:r>
            <a:r>
              <a:rPr lang="ru-RU" sz="2000" dirty="0" err="1"/>
              <a:t>object</a:t>
            </a:r>
            <a:r>
              <a:rPr lang="ru-RU" sz="2000" dirty="0"/>
              <a:t>&gt;:	</a:t>
            </a:r>
            <a:r>
              <a:rPr lang="ru-RU" sz="1600" dirty="0"/>
              <a:t>#Связывает элементы объекта </a:t>
            </a:r>
            <a:r>
              <a:rPr lang="ru-RU" sz="1600" dirty="0" smtClean="0"/>
              <a:t>с</a:t>
            </a:r>
            <a:r>
              <a:rPr lang="en-US" sz="1600" dirty="0" smtClean="0"/>
              <a:t> </a:t>
            </a:r>
            <a:r>
              <a:rPr lang="ru-RU" sz="1600" dirty="0" smtClean="0"/>
              <a:t>переменной </a:t>
            </a:r>
            <a:r>
              <a:rPr lang="ru-RU" sz="1600" dirty="0"/>
              <a:t>цикла</a:t>
            </a:r>
          </a:p>
          <a:p>
            <a:pPr lvl="1" algn="just"/>
            <a:r>
              <a:rPr lang="ru-RU" dirty="0"/>
              <a:t>&lt;statements_1&gt;	</a:t>
            </a:r>
            <a:r>
              <a:rPr lang="en-US" dirty="0" smtClean="0"/>
              <a:t>		</a:t>
            </a:r>
            <a:r>
              <a:rPr lang="ru-RU" sz="1600" dirty="0" smtClean="0"/>
              <a:t>#</a:t>
            </a:r>
            <a:r>
              <a:rPr lang="ru-RU" sz="1600" dirty="0"/>
              <a:t>Повторяющееся тело цикла (использует переменную цикла)</a:t>
            </a:r>
          </a:p>
          <a:p>
            <a:pPr algn="just"/>
            <a:r>
              <a:rPr lang="ru-RU" sz="2000" dirty="0" err="1"/>
              <a:t>else</a:t>
            </a:r>
            <a:r>
              <a:rPr lang="ru-RU" sz="2000" dirty="0"/>
              <a:t>:</a:t>
            </a:r>
          </a:p>
          <a:p>
            <a:pPr lvl="1" algn="just"/>
            <a:r>
              <a:rPr lang="ru-RU" dirty="0"/>
              <a:t>&lt;statements_2&gt;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27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Когда интерпретатор выполняет цикл </a:t>
            </a:r>
            <a:r>
              <a:rPr lang="ru-RU" i="1" dirty="0" err="1"/>
              <a:t>for</a:t>
            </a:r>
            <a:r>
              <a:rPr lang="ru-RU" dirty="0"/>
              <a:t>, он поочередно, один за другим, </a:t>
            </a:r>
            <a:r>
              <a:rPr lang="ru-RU" dirty="0" smtClean="0"/>
              <a:t>присваивает </a:t>
            </a:r>
            <a:r>
              <a:rPr lang="ru-RU" dirty="0"/>
              <a:t>элементы объекта последовательности переменной цикла и выполняет тело цикла для каждого из них. Для обращения к текущему элементу последовательности в теле цикла используется переменная цикла, перебирающая каждый элемент.</a:t>
            </a:r>
          </a:p>
          <a:p>
            <a:pPr algn="just"/>
            <a:r>
              <a:rPr lang="ru-RU" dirty="0"/>
              <a:t>Инструкция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dirty="0"/>
              <a:t>также поддерживает необязательную часть </a:t>
            </a:r>
            <a:r>
              <a:rPr lang="ru-RU" i="1" dirty="0" err="1"/>
              <a:t>else</a:t>
            </a:r>
            <a:r>
              <a:rPr lang="ru-RU" dirty="0"/>
              <a:t>, которая </a:t>
            </a:r>
            <a:r>
              <a:rPr lang="ru-RU" dirty="0" smtClean="0"/>
              <a:t>выполняется</a:t>
            </a:r>
            <a:r>
              <a:rPr lang="ru-RU" dirty="0"/>
              <a:t>, если выход из цикла производится не инструкцией </a:t>
            </a:r>
            <a:r>
              <a:rPr lang="ru-RU" i="1" dirty="0" err="1"/>
              <a:t>break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цикле </a:t>
            </a:r>
            <a:r>
              <a:rPr lang="ru-RU" dirty="0" err="1"/>
              <a:t>for</a:t>
            </a:r>
            <a:r>
              <a:rPr lang="ru-RU" dirty="0"/>
              <a:t> указывается переменная и множество значений, по которому </a:t>
            </a:r>
            <a:r>
              <a:rPr lang="ru-RU" dirty="0" smtClean="0"/>
              <a:t>она </a:t>
            </a:r>
            <a:r>
              <a:rPr lang="ru-RU" dirty="0"/>
              <a:t>будет пробегать. Множество значений может быть задано </a:t>
            </a:r>
            <a:r>
              <a:rPr lang="ru-RU" dirty="0" smtClean="0"/>
              <a:t>перечислением, </a:t>
            </a:r>
            <a:r>
              <a:rPr lang="ru-RU" dirty="0"/>
              <a:t>диапазоном или строкой.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Например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color in 'red', 'orange', 'yellow', 'green', 'cyan', 'blue', 'violet': </a:t>
            </a:r>
            <a:endParaRPr lang="en-US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/>
              <a:t>,'-</a:t>
            </a:r>
            <a:r>
              <a:rPr lang="en-US" dirty="0" err="1"/>
              <a:t>th</a:t>
            </a:r>
            <a:r>
              <a:rPr lang="en-US" dirty="0"/>
              <a:t> color of rainbow is ', color, </a:t>
            </a:r>
            <a:r>
              <a:rPr lang="en-US" dirty="0" err="1"/>
              <a:t>sep</a:t>
            </a:r>
            <a:r>
              <a:rPr lang="en-US" dirty="0"/>
              <a:t>='')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1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1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этом примере переменная </a:t>
            </a:r>
            <a:r>
              <a:rPr lang="ru-RU" dirty="0" err="1"/>
              <a:t>color</a:t>
            </a:r>
            <a:r>
              <a:rPr lang="ru-RU" dirty="0"/>
              <a:t> последовательно принимает значения '</a:t>
            </a:r>
            <a:r>
              <a:rPr lang="ru-RU" dirty="0" err="1"/>
              <a:t>red</a:t>
            </a:r>
            <a:r>
              <a:rPr lang="ru-RU" dirty="0"/>
              <a:t>', '</a:t>
            </a:r>
            <a:r>
              <a:rPr lang="ru-RU" dirty="0" err="1"/>
              <a:t>orange</a:t>
            </a:r>
            <a:r>
              <a:rPr lang="ru-RU" dirty="0"/>
              <a:t>' и т.д. В теле цикла выводится сообщение, которое содержит название цвета, то есть значение переменной </a:t>
            </a:r>
            <a:r>
              <a:rPr lang="ru-RU" dirty="0" err="1"/>
              <a:t>color</a:t>
            </a:r>
            <a:r>
              <a:rPr lang="ru-RU" dirty="0"/>
              <a:t>, а также номер итерации цикла число, которое сначала равно 1, а потом увеличивается на один (инструкцией i += 1 с каждым проходом цикла).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В списке значений могут быть выражения различных типов, например: </a:t>
            </a:r>
            <a:endParaRPr lang="en-US" dirty="0" smtClean="0"/>
          </a:p>
          <a:p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err="1"/>
              <a:t>in</a:t>
            </a:r>
            <a:r>
              <a:rPr lang="ru-RU" dirty="0"/>
              <a:t> 1, 2, '</a:t>
            </a:r>
            <a:r>
              <a:rPr lang="ru-RU" dirty="0" err="1"/>
              <a:t>one</a:t>
            </a:r>
            <a:r>
              <a:rPr lang="ru-RU" dirty="0"/>
              <a:t>', '</a:t>
            </a:r>
            <a:r>
              <a:rPr lang="ru-RU" dirty="0" err="1"/>
              <a:t>two</a:t>
            </a:r>
            <a:r>
              <a:rPr lang="ru-RU" dirty="0"/>
              <a:t>', '</a:t>
            </a:r>
            <a:r>
              <a:rPr lang="ru-RU" dirty="0" err="1"/>
              <a:t>three</a:t>
            </a:r>
            <a:r>
              <a:rPr lang="ru-RU" dirty="0"/>
              <a:t>': </a:t>
            </a:r>
            <a:endParaRPr lang="en-US" dirty="0" smtClean="0"/>
          </a:p>
          <a:p>
            <a:pPr lvl="1"/>
            <a:r>
              <a:rPr lang="ru-RU" dirty="0" err="1" smtClean="0"/>
              <a:t>print</a:t>
            </a:r>
            <a:r>
              <a:rPr lang="ru-RU" dirty="0" smtClean="0"/>
              <a:t>(i</a:t>
            </a:r>
            <a:r>
              <a:rPr lang="ru-RU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8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При </a:t>
            </a:r>
            <a:r>
              <a:rPr lang="ru-RU" dirty="0"/>
              <a:t>первых двух итерациях цикла переменная i будет принимать значение типа </a:t>
            </a:r>
            <a:r>
              <a:rPr lang="ru-RU" dirty="0" err="1"/>
              <a:t>int</a:t>
            </a:r>
            <a:r>
              <a:rPr lang="ru-RU" dirty="0"/>
              <a:t>, при последующих трёх — типа </a:t>
            </a:r>
            <a:r>
              <a:rPr lang="ru-RU" dirty="0" err="1"/>
              <a:t>str</a:t>
            </a:r>
            <a:r>
              <a:rPr lang="ru-RU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Как </a:t>
            </a:r>
            <a:r>
              <a:rPr lang="ru-RU" dirty="0"/>
              <a:t>правило, циклы </a:t>
            </a:r>
            <a:r>
              <a:rPr lang="ru-RU" dirty="0" err="1"/>
              <a:t>for</a:t>
            </a:r>
            <a:r>
              <a:rPr lang="ru-RU" dirty="0"/>
              <a:t> используются либо для повторения какой-либо последовательности действий заданное число раз, либо для изменения значения переменной в цикле от некоторого начального значения до некоторого конечного.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Логические значения в </a:t>
            </a:r>
            <a:r>
              <a:rPr lang="ru-RU" dirty="0" err="1"/>
              <a:t>Python</a:t>
            </a:r>
            <a:r>
              <a:rPr lang="ru-RU" dirty="0"/>
              <a:t> представлены двумя величинами  </a:t>
            </a:r>
            <a:r>
              <a:rPr lang="ru-RU" dirty="0" smtClean="0"/>
              <a:t>логическими </a:t>
            </a:r>
            <a:r>
              <a:rPr lang="ru-RU" dirty="0"/>
              <a:t>константами </a:t>
            </a:r>
            <a:r>
              <a:rPr lang="ru-RU" dirty="0" err="1"/>
              <a:t>True</a:t>
            </a:r>
            <a:r>
              <a:rPr lang="ru-RU" dirty="0"/>
              <a:t> (Истина) и </a:t>
            </a:r>
            <a:r>
              <a:rPr lang="ru-RU" dirty="0" err="1"/>
              <a:t>False</a:t>
            </a:r>
            <a:r>
              <a:rPr lang="ru-RU" dirty="0"/>
              <a:t> (Ложь).</a:t>
            </a:r>
          </a:p>
          <a:p>
            <a:r>
              <a:rPr lang="ru-RU" dirty="0"/>
              <a:t>Логические значения получаются в результате логических операций и </a:t>
            </a:r>
            <a:r>
              <a:rPr lang="ru-RU" dirty="0" smtClean="0"/>
              <a:t>вычисления </a:t>
            </a:r>
            <a:r>
              <a:rPr lang="ru-RU" dirty="0"/>
              <a:t>логических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2480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en-US" dirty="0" smtClean="0"/>
              <a:t> range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range(start, stop[, step]) </a:t>
            </a:r>
            <a:r>
              <a:rPr lang="ru-RU" dirty="0"/>
              <a:t>возвращает диапазон чисел от </a:t>
            </a:r>
            <a:r>
              <a:rPr lang="en-US" dirty="0" smtClean="0"/>
              <a:t>start </a:t>
            </a:r>
            <a:r>
              <a:rPr lang="ru-RU" dirty="0" smtClean="0"/>
              <a:t>до </a:t>
            </a:r>
            <a:r>
              <a:rPr lang="en-US" dirty="0"/>
              <a:t>stop 1 </a:t>
            </a:r>
            <a:r>
              <a:rPr lang="ru-RU" dirty="0"/>
              <a:t>с указанным шагом </a:t>
            </a:r>
            <a:r>
              <a:rPr lang="en-US" dirty="0"/>
              <a:t>step ( </a:t>
            </a:r>
            <a:r>
              <a:rPr lang="ru-RU" dirty="0"/>
              <a:t>опционально</a:t>
            </a:r>
          </a:p>
        </p:txBody>
      </p:sp>
    </p:spTree>
    <p:extLst>
      <p:ext uri="{BB962C8B-B14F-4D97-AF65-F5344CB8AC3E}">
        <p14:creationId xmlns:p14="http://schemas.microsoft.com/office/powerpoint/2010/main" val="396019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 </a:t>
            </a:r>
            <a:r>
              <a:rPr lang="ru-RU" dirty="0"/>
              <a:t>Для повторения цикла некоторое заданное число раз n можно использовать цикл </a:t>
            </a:r>
            <a:r>
              <a:rPr lang="ru-RU" dirty="0" err="1"/>
              <a:t>for</a:t>
            </a:r>
            <a:r>
              <a:rPr lang="ru-RU" dirty="0"/>
              <a:t> вместе с функцией </a:t>
            </a:r>
            <a:r>
              <a:rPr lang="ru-RU" dirty="0" err="1"/>
              <a:t>range</a:t>
            </a:r>
            <a:r>
              <a:rPr lang="ru-RU" dirty="0"/>
              <a:t>: </a:t>
            </a:r>
            <a:endParaRPr lang="en-US" dirty="0" smtClean="0"/>
          </a:p>
          <a:p>
            <a:pPr algn="just"/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(n): </a:t>
            </a:r>
            <a:endParaRPr lang="en-US" dirty="0" smtClean="0"/>
          </a:p>
          <a:p>
            <a:pPr lvl="1" algn="just"/>
            <a:r>
              <a:rPr lang="ru-RU" dirty="0" smtClean="0"/>
              <a:t>Тело </a:t>
            </a:r>
            <a:r>
              <a:rPr lang="ru-RU" dirty="0"/>
              <a:t>цикла </a:t>
            </a:r>
            <a:endParaRPr lang="en-US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качестве n может использоваться числовая константа, переменная или произвольное арифметическое выражение (например, 2 ** 10). Если значение n равно нулю или отрицательное, то тело цикла не выполнится ни разу, иначе цикл выполнится n раз, а переменная i примет значения от 0 до n-1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6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 </a:t>
            </a:r>
            <a:r>
              <a:rPr lang="ru-RU" dirty="0"/>
              <a:t>Если задать цикл таким образом: </a:t>
            </a:r>
            <a:endParaRPr lang="en-US" dirty="0" smtClean="0"/>
          </a:p>
          <a:p>
            <a:pPr algn="just"/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(a, b): </a:t>
            </a:r>
            <a:endParaRPr lang="en-US" dirty="0" smtClean="0"/>
          </a:p>
          <a:p>
            <a:pPr lvl="1" algn="just"/>
            <a:r>
              <a:rPr lang="ru-RU" dirty="0" smtClean="0"/>
              <a:t>Тело </a:t>
            </a:r>
            <a:r>
              <a:rPr lang="ru-RU" dirty="0"/>
              <a:t>цикла </a:t>
            </a:r>
            <a:endParaRPr lang="en-US" dirty="0"/>
          </a:p>
          <a:p>
            <a:pPr algn="just"/>
            <a:r>
              <a:rPr lang="ru-RU" dirty="0" smtClean="0"/>
              <a:t>то </a:t>
            </a:r>
            <a:r>
              <a:rPr lang="ru-RU" dirty="0"/>
              <a:t>индексная переменная i будет принимать значения от a до b - 1, то есть первый параметр функции </a:t>
            </a:r>
            <a:r>
              <a:rPr lang="ru-RU" dirty="0" err="1"/>
              <a:t>range</a:t>
            </a:r>
            <a:r>
              <a:rPr lang="ru-RU" dirty="0"/>
              <a:t>, вызываемой с двумя параметрами, задаёт начальное значение индексной переменной, а второй параметр — значение, которая индексная переменная принимать не будет (но к которому должна приблизиться). </a:t>
            </a:r>
            <a:endParaRPr lang="en-US" dirty="0" smtClean="0"/>
          </a:p>
          <a:p>
            <a:pPr algn="just"/>
            <a:r>
              <a:rPr lang="ru-RU" dirty="0"/>
              <a:t>Если же </a:t>
            </a:r>
            <a:r>
              <a:rPr lang="ru-RU" dirty="0" err="1"/>
              <a:t>a≥b</a:t>
            </a:r>
            <a:r>
              <a:rPr lang="ru-RU" dirty="0"/>
              <a:t>, то цикл не будет выполнен ни разу.</a:t>
            </a:r>
            <a:endParaRPr lang="en-US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1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Например</a:t>
            </a:r>
            <a:r>
              <a:rPr lang="ru-RU" dirty="0"/>
              <a:t>, для того, чтобы просуммировать значения чисел от до n можно воспользоваться следующей программой: </a:t>
            </a:r>
            <a:endParaRPr lang="en-US" dirty="0" smtClean="0"/>
          </a:p>
          <a:p>
            <a:pPr algn="just"/>
            <a:r>
              <a:rPr lang="nn-NO" dirty="0" smtClean="0"/>
              <a:t>sum </a:t>
            </a:r>
            <a:r>
              <a:rPr lang="nn-NO" dirty="0"/>
              <a:t>= 0 </a:t>
            </a:r>
            <a:endParaRPr lang="nn-NO" dirty="0" smtClean="0"/>
          </a:p>
          <a:p>
            <a:pPr algn="just"/>
            <a:r>
              <a:rPr lang="nn-NO" dirty="0" smtClean="0"/>
              <a:t>for </a:t>
            </a:r>
            <a:r>
              <a:rPr lang="nn-NO" dirty="0"/>
              <a:t>i in range(1, n + 1): </a:t>
            </a:r>
            <a:endParaRPr lang="nn-NO" dirty="0" smtClean="0"/>
          </a:p>
          <a:p>
            <a:pPr lvl="1" algn="just"/>
            <a:r>
              <a:rPr lang="nn-NO" dirty="0" smtClean="0"/>
              <a:t>sum </a:t>
            </a:r>
            <a:r>
              <a:rPr lang="nn-NO" dirty="0"/>
              <a:t>+= i </a:t>
            </a:r>
            <a:endParaRPr lang="nn-NO" dirty="0" smtClean="0"/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этом примере переменная i принимает значения 1, 2, ..., n, и значение переменной </a:t>
            </a:r>
            <a:r>
              <a:rPr lang="ru-RU" sz="2400" dirty="0" err="1"/>
              <a:t>sum</a:t>
            </a:r>
            <a:r>
              <a:rPr lang="ru-RU" sz="2400" dirty="0"/>
              <a:t> последовательно увеличивается на указанные значения.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2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Наконец, чтобы организовать цикл, в котором индексная переменная будет уменьшаться, необходимо использовать функцию </a:t>
            </a:r>
            <a:r>
              <a:rPr lang="ru-RU" dirty="0" err="1"/>
              <a:t>range</a:t>
            </a:r>
            <a:r>
              <a:rPr lang="ru-RU" dirty="0"/>
              <a:t> с тремя параметрами. Первый параметр задаёт начальное значение индексной переменной, второй параметр — значение, до которого будет изменяться индексная переменная (не включая его!), а третий параметр — величину изменения индексной переменной. Например, сделать цикл по всем нечётным числам от 1 до 99 можно при помощи функции </a:t>
            </a:r>
            <a:r>
              <a:rPr lang="ru-RU" dirty="0" err="1"/>
              <a:t>range</a:t>
            </a:r>
            <a:r>
              <a:rPr lang="ru-RU" dirty="0"/>
              <a:t>(1, 100, 2), а сделать цикл по всем числам от 100 до 1 можно при помощи </a:t>
            </a:r>
            <a:r>
              <a:rPr lang="ru-RU" dirty="0" err="1"/>
              <a:t>range</a:t>
            </a:r>
            <a:r>
              <a:rPr lang="ru-RU" dirty="0"/>
              <a:t>(100, 0, -1). В случае, если шаг отрицательный, пределы также должны идти от большего к меньшему.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61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ru-RU" dirty="0" err="1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Цикл </a:t>
            </a:r>
            <a:r>
              <a:rPr lang="ru-RU" i="1" dirty="0" err="1"/>
              <a:t>while</a:t>
            </a:r>
            <a:r>
              <a:rPr lang="ru-RU" i="1" dirty="0"/>
              <a:t> </a:t>
            </a:r>
            <a:r>
              <a:rPr lang="ru-RU" dirty="0"/>
              <a:t>является самой универсальной конструкцией для организации итераций в языке программирования </a:t>
            </a:r>
            <a:r>
              <a:rPr lang="ru-RU" dirty="0" err="1"/>
              <a:t>Python</a:t>
            </a:r>
            <a:r>
              <a:rPr lang="ru-RU" dirty="0"/>
              <a:t>. Данный цикл продолжает выполнять блок </a:t>
            </a:r>
            <a:r>
              <a:rPr lang="ru-RU" dirty="0" smtClean="0"/>
              <a:t>инструкций </a:t>
            </a:r>
            <a:r>
              <a:rPr lang="ru-RU" dirty="0"/>
              <a:t>до тех пор, пока условное выражение продолжает возвращать истину. </a:t>
            </a:r>
            <a:endParaRPr lang="en-US" dirty="0" smtClean="0"/>
          </a:p>
          <a:p>
            <a:pPr algn="just"/>
            <a:r>
              <a:rPr lang="ru-RU" dirty="0" smtClean="0"/>
              <a:t>Конструкция </a:t>
            </a:r>
            <a:r>
              <a:rPr lang="ru-RU" i="1" dirty="0" err="1"/>
              <a:t>while</a:t>
            </a:r>
            <a:r>
              <a:rPr lang="ru-RU" i="1" dirty="0"/>
              <a:t> </a:t>
            </a:r>
            <a:r>
              <a:rPr lang="ru-RU" dirty="0"/>
              <a:t>называется циклом, потому что управление циклически возвращается к </a:t>
            </a:r>
            <a:r>
              <a:rPr lang="ru-RU" dirty="0" smtClean="0"/>
              <a:t>началу</a:t>
            </a:r>
            <a:r>
              <a:rPr lang="en-US" dirty="0" smtClean="0"/>
              <a:t> </a:t>
            </a:r>
            <a:r>
              <a:rPr lang="ru-RU" dirty="0" smtClean="0"/>
              <a:t>инструкции</a:t>
            </a:r>
            <a:r>
              <a:rPr lang="ru-RU" dirty="0"/>
              <a:t>, пока условное выражение не вернет ложное значение. Тело цикла </a:t>
            </a:r>
            <a:r>
              <a:rPr lang="ru-RU" dirty="0" smtClean="0"/>
              <a:t>продолжает </a:t>
            </a:r>
            <a:r>
              <a:rPr lang="ru-RU" dirty="0"/>
              <a:t>выполняться до тех пор, пока условное выражение истинно, если выражение изначально ложно, то тело цикла не будет выполнено.</a:t>
            </a:r>
          </a:p>
        </p:txBody>
      </p:sp>
    </p:spTree>
    <p:extLst>
      <p:ext uri="{BB962C8B-B14F-4D97-AF65-F5344CB8AC3E}">
        <p14:creationId xmlns:p14="http://schemas.microsoft.com/office/powerpoint/2010/main" val="14812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smtClean="0"/>
              <a:t>следующий </a:t>
            </a:r>
            <a:r>
              <a:rPr lang="ru-RU" dirty="0"/>
              <a:t>фрагмент программы напечатает на экран квадраты всех целых чисел от 1 до 10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nn-NO" dirty="0" smtClean="0"/>
              <a:t> </a:t>
            </a:r>
            <a:r>
              <a:rPr lang="nn-NO" dirty="0"/>
              <a:t>i = 1 while i &lt;= 10: </a:t>
            </a:r>
            <a:endParaRPr lang="nn-NO" dirty="0" smtClean="0"/>
          </a:p>
          <a:p>
            <a:pPr lvl="1"/>
            <a:r>
              <a:rPr lang="nn-NO" dirty="0" smtClean="0"/>
              <a:t>print(i</a:t>
            </a:r>
            <a:r>
              <a:rPr lang="nn-NO" dirty="0"/>
              <a:t>) i += </a:t>
            </a:r>
            <a:r>
              <a:rPr lang="nn-NO" dirty="0" smtClean="0"/>
              <a:t>1</a:t>
            </a:r>
            <a:endParaRPr lang="ru-RU" sz="2000" dirty="0"/>
          </a:p>
          <a:p>
            <a:r>
              <a:rPr lang="ru-RU" sz="3600" dirty="0"/>
              <a:t> </a:t>
            </a:r>
            <a:r>
              <a:rPr lang="ru-RU" sz="2400" dirty="0"/>
              <a:t>Видно, что этот цикл свободно заменяем на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 </a:t>
            </a:r>
            <a:endParaRPr lang="en-US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8066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этом примере переменная i внутри цикла изменяется от 1 до 10. Такая переменная, значение которой меняется с каждым новым проходом цикла, называется счетчиком. Заметим, что после выполнения этого фрагмента значение переменной i будет равно 11, поскольку именно при i==11 условие i&lt;=10 впервые перестанет выполняться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21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Цикл </a:t>
            </a:r>
            <a:r>
              <a:rPr lang="ru-RU" i="1" dirty="0" err="1"/>
              <a:t>while</a:t>
            </a:r>
            <a:r>
              <a:rPr lang="ru-RU" i="1" dirty="0"/>
              <a:t> </a:t>
            </a:r>
            <a:r>
              <a:rPr lang="ru-RU" dirty="0"/>
              <a:t>состоит из строки заголовка с условным выражением, тела цикла, </a:t>
            </a:r>
            <a:r>
              <a:rPr lang="ru-RU" dirty="0" smtClean="0"/>
              <a:t>содержащего </a:t>
            </a:r>
            <a:r>
              <a:rPr lang="ru-RU" dirty="0"/>
              <a:t>одну или более инструкций с отступами, и необязательной части </a:t>
            </a:r>
            <a:r>
              <a:rPr lang="ru-RU" i="1" dirty="0" err="1"/>
              <a:t>else</a:t>
            </a:r>
            <a:r>
              <a:rPr lang="ru-RU" dirty="0"/>
              <a:t>, которая выполняется, когда не используется инструкция </a:t>
            </a:r>
            <a:r>
              <a:rPr lang="ru-RU" i="1" dirty="0" err="1"/>
              <a:t>break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5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общем виде конструкцию цикла можно представить следующим образом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err="1"/>
              <a:t>while</a:t>
            </a:r>
            <a:r>
              <a:rPr lang="ru-RU" dirty="0"/>
              <a:t>  &lt;test_1&gt;:	</a:t>
            </a:r>
            <a:r>
              <a:rPr lang="ru-RU" sz="1800" dirty="0" smtClean="0"/>
              <a:t>#</a:t>
            </a:r>
            <a:r>
              <a:rPr lang="ru-RU" sz="1800" dirty="0"/>
              <a:t>Условное выражение test_1</a:t>
            </a:r>
            <a:endParaRPr lang="ru-RU" sz="2400" dirty="0"/>
          </a:p>
          <a:p>
            <a:pPr lvl="1"/>
            <a:r>
              <a:rPr lang="ru-RU" dirty="0"/>
              <a:t>&lt;  statements_1</a:t>
            </a:r>
            <a:r>
              <a:rPr lang="ru-RU" dirty="0" smtClean="0"/>
              <a:t>&gt;</a:t>
            </a:r>
            <a:r>
              <a:rPr lang="en-US" dirty="0" smtClean="0"/>
              <a:t>	</a:t>
            </a:r>
            <a:r>
              <a:rPr lang="ru-RU" sz="1400" dirty="0" smtClean="0"/>
              <a:t>#</a:t>
            </a:r>
            <a:r>
              <a:rPr lang="ru-RU" sz="1400" dirty="0"/>
              <a:t>Тело цикла</a:t>
            </a:r>
            <a:endParaRPr lang="ru-RU" dirty="0"/>
          </a:p>
          <a:p>
            <a:r>
              <a:rPr lang="ru-RU" dirty="0" err="1"/>
              <a:t>else</a:t>
            </a:r>
            <a:r>
              <a:rPr lang="ru-RU" dirty="0"/>
              <a:t>:	</a:t>
            </a:r>
            <a:r>
              <a:rPr lang="en-US" dirty="0" smtClean="0"/>
              <a:t>		</a:t>
            </a:r>
            <a:r>
              <a:rPr lang="ru-RU" sz="1800" dirty="0" smtClean="0"/>
              <a:t>#</a:t>
            </a:r>
            <a:r>
              <a:rPr lang="ru-RU" sz="1800" dirty="0"/>
              <a:t>Необязательная часть</a:t>
            </a:r>
            <a:endParaRPr lang="ru-RU" sz="2400" dirty="0"/>
          </a:p>
          <a:p>
            <a:pPr lvl="1"/>
            <a:r>
              <a:rPr lang="ru-RU" dirty="0"/>
              <a:t>&lt;statements_2&gt;	</a:t>
            </a:r>
            <a:r>
              <a:rPr lang="en-US" dirty="0" smtClean="0"/>
              <a:t>	</a:t>
            </a:r>
            <a:r>
              <a:rPr lang="ru-RU" sz="1400" dirty="0" smtClean="0"/>
              <a:t>#</a:t>
            </a:r>
            <a:r>
              <a:rPr lang="ru-RU" sz="1400" dirty="0"/>
              <a:t>Выполняется, если условие не </a:t>
            </a:r>
            <a:r>
              <a:rPr lang="ru-RU" sz="1400" dirty="0" smtClean="0"/>
              <a:t>выполняется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ru-RU" sz="1400" dirty="0"/>
              <a:t>нет остановки цикла инструкцией </a:t>
            </a:r>
            <a:r>
              <a:rPr lang="ru-RU" sz="1400" dirty="0" err="1"/>
              <a:t>break</a:t>
            </a:r>
            <a:r>
              <a:rPr lang="ru-RU" sz="1400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7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354906" cy="970452"/>
          </a:xfrm>
        </p:spPr>
        <p:txBody>
          <a:bodyPr/>
          <a:lstStyle/>
          <a:p>
            <a:r>
              <a:rPr lang="ru-RU" dirty="0"/>
              <a:t>ЛОГИЧЕСКИЕ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not</a:t>
            </a:r>
            <a:r>
              <a:rPr lang="ru-RU" dirty="0"/>
              <a:t> A — логическое "не" (отрицание). Истинно, если А ложно, и ложно, если А истинно.</a:t>
            </a:r>
          </a:p>
          <a:p>
            <a:pPr algn="just"/>
            <a:r>
              <a:rPr lang="ru-RU" dirty="0"/>
              <a:t>A </a:t>
            </a:r>
            <a:r>
              <a:rPr lang="ru-RU" dirty="0" err="1"/>
              <a:t>and</a:t>
            </a:r>
            <a:r>
              <a:rPr lang="ru-RU" dirty="0"/>
              <a:t> B — логическое "и" (конъюнкция). Истинно тогда и только тогда, когда истинны A и B.</a:t>
            </a:r>
          </a:p>
          <a:p>
            <a:pPr algn="just"/>
            <a:r>
              <a:rPr lang="ru-RU" dirty="0"/>
              <a:t>A </a:t>
            </a:r>
            <a:r>
              <a:rPr lang="ru-RU" dirty="0" err="1"/>
              <a:t>or</a:t>
            </a:r>
            <a:r>
              <a:rPr lang="ru-RU" dirty="0"/>
              <a:t> B — логическое "или" (дизъюнкция). Истинно, если хотя бы одно из А или B истинно.</a:t>
            </a:r>
          </a:p>
          <a:p>
            <a:pPr algn="just"/>
            <a:r>
              <a:rPr lang="ru-RU" dirty="0"/>
              <a:t>A ^ B — исключающее "или". Истинно тогда и только тогда, когда истинен ровно один из</a:t>
            </a:r>
          </a:p>
          <a:p>
            <a:pPr algn="just"/>
            <a:r>
              <a:rPr lang="ru-RU" dirty="0"/>
              <a:t>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5284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Инструкция </a:t>
            </a:r>
            <a:r>
              <a:rPr lang="ru-RU" i="1" dirty="0" err="1"/>
              <a:t>break</a:t>
            </a:r>
            <a:r>
              <a:rPr lang="ru-RU" i="1" dirty="0"/>
              <a:t> </a:t>
            </a:r>
            <a:r>
              <a:rPr lang="ru-RU" dirty="0"/>
              <a:t>вызывает немедленный выход из цикла. Все что находится в </a:t>
            </a:r>
            <a:r>
              <a:rPr lang="ru-RU" dirty="0" smtClean="0"/>
              <a:t>программном </a:t>
            </a:r>
            <a:r>
              <a:rPr lang="ru-RU" dirty="0"/>
              <a:t>коде после этой инструкции, не выполняется. Блок </a:t>
            </a:r>
            <a:r>
              <a:rPr lang="ru-RU" i="1" dirty="0" err="1"/>
              <a:t>else</a:t>
            </a:r>
            <a:r>
              <a:rPr lang="ru-RU" i="1" dirty="0"/>
              <a:t> </a:t>
            </a:r>
            <a:r>
              <a:rPr lang="ru-RU" dirty="0"/>
              <a:t>выполняется также в том случае, когда тело цикла ни разу не выполнялось, поскольку в этой ситуации инструкция </a:t>
            </a:r>
            <a:r>
              <a:rPr lang="ru-RU" i="1" dirty="0" err="1"/>
              <a:t>break</a:t>
            </a:r>
            <a:r>
              <a:rPr lang="ru-RU" i="1" dirty="0"/>
              <a:t> </a:t>
            </a:r>
            <a:r>
              <a:rPr lang="ru-RU" dirty="0"/>
              <a:t>также не выполняется. В циклах </a:t>
            </a:r>
            <a:r>
              <a:rPr lang="ru-RU" i="1" dirty="0" err="1"/>
              <a:t>while</a:t>
            </a:r>
            <a:r>
              <a:rPr lang="ru-RU" i="1" dirty="0"/>
              <a:t> </a:t>
            </a:r>
            <a:r>
              <a:rPr lang="ru-RU" dirty="0"/>
              <a:t>это происходит, когда первая проверка условия в заголовке дает ложное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42239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Приведем пример цикла с инструкцией </a:t>
            </a:r>
            <a:r>
              <a:rPr lang="ru-RU" i="1" dirty="0" err="1"/>
              <a:t>break</a:t>
            </a:r>
            <a:r>
              <a:rPr lang="ru-RU" i="1" dirty="0"/>
              <a:t> 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while &lt;test_1&gt;:</a:t>
            </a:r>
            <a:endParaRPr lang="ru-RU" dirty="0"/>
          </a:p>
          <a:p>
            <a:pPr lvl="1"/>
            <a:r>
              <a:rPr lang="en-US" dirty="0"/>
              <a:t>&lt;statements_1&gt;</a:t>
            </a:r>
            <a:endParaRPr lang="ru-RU" dirty="0"/>
          </a:p>
          <a:p>
            <a:r>
              <a:rPr lang="en-US" dirty="0"/>
              <a:t>if &lt;test_2&gt;:  break	</a:t>
            </a:r>
            <a:r>
              <a:rPr lang="en-US" sz="1800" dirty="0"/>
              <a:t>#</a:t>
            </a:r>
            <a:r>
              <a:rPr lang="ru-RU" sz="1800" dirty="0"/>
              <a:t>Выйти из цикла</a:t>
            </a:r>
            <a:r>
              <a:rPr lang="en-US" sz="1800" dirty="0"/>
              <a:t>, </a:t>
            </a:r>
            <a:r>
              <a:rPr lang="ru-RU" sz="1800" dirty="0"/>
              <a:t>пропустив часть </a:t>
            </a:r>
            <a:r>
              <a:rPr lang="en-US" sz="1800" dirty="0"/>
              <a:t>else </a:t>
            </a:r>
            <a:endParaRPr lang="en-US" sz="1800" dirty="0" smtClean="0"/>
          </a:p>
          <a:p>
            <a:r>
              <a:rPr lang="en-US" dirty="0" smtClean="0"/>
              <a:t>else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&lt;statements_2&gt;	</a:t>
            </a:r>
            <a:r>
              <a:rPr lang="en-US" dirty="0" smtClean="0"/>
              <a:t>	</a:t>
            </a:r>
            <a:r>
              <a:rPr lang="ru-RU" sz="1800" dirty="0" smtClean="0"/>
              <a:t>#</a:t>
            </a:r>
            <a:r>
              <a:rPr lang="ru-RU" sz="1800" dirty="0"/>
              <a:t>Выполняется, если не была </a:t>
            </a:r>
            <a:r>
              <a:rPr lang="ru-RU" sz="1800" dirty="0" smtClean="0"/>
              <a:t>использована</a:t>
            </a:r>
            <a:r>
              <a:rPr lang="en-US" sz="1800" dirty="0" smtClean="0"/>
              <a:t> </a:t>
            </a:r>
            <a:r>
              <a:rPr lang="ru-RU" sz="1800" dirty="0" smtClean="0"/>
              <a:t>конструкция </a:t>
            </a:r>
            <a:r>
              <a:rPr lang="ru-RU" sz="1800" dirty="0" err="1"/>
              <a:t>break</a:t>
            </a:r>
            <a:r>
              <a:rPr lang="ru-RU" sz="1800" dirty="0"/>
              <a:t>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3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Циклы удобно использовать там, где надо повторно выполнять некоторые действия или многократно обрабатывать данные.</a:t>
            </a:r>
          </a:p>
          <a:p>
            <a:pPr algn="just"/>
            <a:r>
              <a:rPr lang="ru-RU" dirty="0"/>
              <a:t>Цикл </a:t>
            </a:r>
            <a:r>
              <a:rPr lang="ru-RU" i="1" dirty="0" err="1"/>
              <a:t>for</a:t>
            </a:r>
            <a:r>
              <a:rPr lang="ru-RU" i="1" dirty="0"/>
              <a:t> </a:t>
            </a:r>
            <a:r>
              <a:rPr lang="ru-RU" dirty="0"/>
              <a:t>относится к категории счетных циклов. Обычно он выглядит проще и работает быстрее, чем цикл </a:t>
            </a:r>
            <a:r>
              <a:rPr lang="ru-RU" i="1" dirty="0" err="1"/>
              <a:t>while</a:t>
            </a:r>
            <a:r>
              <a:rPr lang="ru-RU" dirty="0"/>
              <a:t>, поэтому его нужно рассматривать в самую первую очередь, когда возникает необходимость выполнить обход последовательности.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вычисляющую значение функции (на вход подается вещественное число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80" t="3400" r="847" b="2442"/>
          <a:stretch/>
        </p:blipFill>
        <p:spPr>
          <a:xfrm>
            <a:off x="1072662" y="3217985"/>
            <a:ext cx="6128238" cy="17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Напишите программу, которая по коду города и длительности переговоров вычисляет их стоимость и результат выводит на экран: </a:t>
            </a:r>
            <a:endParaRPr lang="ru-RU" dirty="0" smtClean="0"/>
          </a:p>
          <a:p>
            <a:r>
              <a:rPr lang="ru-RU" dirty="0" smtClean="0"/>
              <a:t>Екатеринбург-код </a:t>
            </a:r>
            <a:r>
              <a:rPr lang="ru-RU" dirty="0"/>
              <a:t>343, 15 </a:t>
            </a:r>
            <a:r>
              <a:rPr lang="ru-RU" dirty="0" err="1"/>
              <a:t>руб</a:t>
            </a:r>
            <a:r>
              <a:rPr lang="ru-RU" dirty="0"/>
              <a:t>/мин; </a:t>
            </a:r>
            <a:endParaRPr lang="ru-RU" dirty="0" smtClean="0"/>
          </a:p>
          <a:p>
            <a:r>
              <a:rPr lang="ru-RU" dirty="0" smtClean="0"/>
              <a:t>Омск-код </a:t>
            </a:r>
            <a:r>
              <a:rPr lang="ru-RU" dirty="0"/>
              <a:t>381, 18 </a:t>
            </a:r>
            <a:r>
              <a:rPr lang="ru-RU" dirty="0" err="1"/>
              <a:t>руб</a:t>
            </a:r>
            <a:r>
              <a:rPr lang="ru-RU" dirty="0"/>
              <a:t>/мин; </a:t>
            </a:r>
            <a:endParaRPr lang="ru-RU" dirty="0" smtClean="0"/>
          </a:p>
          <a:p>
            <a:r>
              <a:rPr lang="ru-RU" dirty="0" smtClean="0"/>
              <a:t>Воронеж-код </a:t>
            </a:r>
            <a:r>
              <a:rPr lang="ru-RU" dirty="0"/>
              <a:t>473, 13 </a:t>
            </a:r>
            <a:r>
              <a:rPr lang="ru-RU" dirty="0" err="1"/>
              <a:t>руб</a:t>
            </a:r>
            <a:r>
              <a:rPr lang="ru-RU" dirty="0"/>
              <a:t>/мин; </a:t>
            </a:r>
            <a:endParaRPr lang="ru-RU" dirty="0" smtClean="0"/>
          </a:p>
          <a:p>
            <a:r>
              <a:rPr lang="ru-RU" dirty="0" smtClean="0"/>
              <a:t>Ярославль-код </a:t>
            </a:r>
            <a:r>
              <a:rPr lang="ru-RU" dirty="0"/>
              <a:t>485, 11руб/мин. </a:t>
            </a:r>
          </a:p>
        </p:txBody>
      </p:sp>
    </p:spTree>
    <p:extLst>
      <p:ext uri="{BB962C8B-B14F-4D97-AF65-F5344CB8AC3E}">
        <p14:creationId xmlns:p14="http://schemas.microsoft.com/office/powerpoint/2010/main" val="2220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Вводятся три разных числа. Найти, какое из них является средним (больше одного, но меньше другого).</a:t>
            </a:r>
          </a:p>
        </p:txBody>
      </p:sp>
    </p:spTree>
    <p:extLst>
      <p:ext uri="{BB962C8B-B14F-4D97-AF65-F5344CB8AC3E}">
        <p14:creationId xmlns:p14="http://schemas.microsoft.com/office/powerpoint/2010/main" val="39538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Определить четверть координатной плоскости, которой принадлежит точка. Координаты точки ввести с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1420329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Найти сумму и произведение цифр, введенного натурального числа. Например, если введено число 325, то сумма его цифр равна 10 (3+2+5), а произведение 30 (3*2*5).</a:t>
            </a:r>
          </a:p>
        </p:txBody>
      </p:sp>
    </p:spTree>
    <p:extLst>
      <p:ext uri="{BB962C8B-B14F-4D97-AF65-F5344CB8AC3E}">
        <p14:creationId xmlns:p14="http://schemas.microsoft.com/office/powerpoint/2010/main" val="4160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</a:t>
            </a:r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Условная конструкция </a:t>
            </a:r>
            <a:r>
              <a:rPr lang="ru-RU" dirty="0" err="1"/>
              <a:t>if</a:t>
            </a:r>
            <a:r>
              <a:rPr lang="ru-RU" dirty="0"/>
              <a:t> является основной инструкцией, используемой для выбора среди альтернативных операций на основе результатов проверки.</a:t>
            </a:r>
          </a:p>
          <a:p>
            <a:pPr algn="just"/>
            <a:r>
              <a:rPr lang="ru-RU" dirty="0"/>
              <a:t>Проще говоря, условный оператор </a:t>
            </a:r>
            <a:r>
              <a:rPr lang="ru-RU" dirty="0" err="1"/>
              <a:t>if</a:t>
            </a:r>
            <a:r>
              <a:rPr lang="ru-RU" dirty="0"/>
              <a:t> выбирает, какое действие следует выполнить.</a:t>
            </a:r>
          </a:p>
          <a:p>
            <a:pPr algn="just"/>
            <a:r>
              <a:rPr lang="ru-RU" dirty="0"/>
              <a:t>Это основной инструмент выбора в языке программирования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Синтаксически изначально записывается часть </a:t>
            </a:r>
            <a:r>
              <a:rPr lang="ru-RU" dirty="0" err="1"/>
              <a:t>if</a:t>
            </a:r>
            <a:r>
              <a:rPr lang="ru-RU" dirty="0"/>
              <a:t> с условным выражением, далее может следовать одна или несколько необязательных частей </a:t>
            </a:r>
            <a:r>
              <a:rPr lang="ru-RU" dirty="0" err="1"/>
              <a:t>elif</a:t>
            </a:r>
            <a:r>
              <a:rPr lang="ru-RU" dirty="0"/>
              <a:t> (“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”) с </a:t>
            </a:r>
            <a:r>
              <a:rPr lang="ru-RU" dirty="0" smtClean="0"/>
              <a:t>условными</a:t>
            </a:r>
            <a:r>
              <a:rPr lang="en-US" dirty="0" smtClean="0"/>
              <a:t> </a:t>
            </a:r>
            <a:r>
              <a:rPr lang="ru-RU" dirty="0" smtClean="0"/>
              <a:t>выражениями </a:t>
            </a:r>
            <a:r>
              <a:rPr lang="ru-RU" dirty="0"/>
              <a:t>и необязательная часть </a:t>
            </a:r>
            <a:r>
              <a:rPr lang="ru-RU" dirty="0" err="1"/>
              <a:t>else</a:t>
            </a:r>
            <a:r>
              <a:rPr lang="ru-RU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Условные </a:t>
            </a:r>
            <a:r>
              <a:rPr lang="ru-RU" dirty="0"/>
              <a:t>выражения и часть </a:t>
            </a:r>
            <a:r>
              <a:rPr lang="ru-RU" dirty="0" err="1"/>
              <a:t>else</a:t>
            </a:r>
            <a:r>
              <a:rPr lang="ru-RU" dirty="0"/>
              <a:t> имеют ас- социативные с ними блоки вложенных инструкций, с отступом относительно основной инструкции. Во время выполнения условного оператора </a:t>
            </a:r>
            <a:r>
              <a:rPr lang="ru-RU" dirty="0" err="1"/>
              <a:t>if</a:t>
            </a:r>
            <a:r>
              <a:rPr lang="ru-RU" dirty="0"/>
              <a:t> интерпретатор выполняет блок инструкций, ассоциированный с первым условным выражением, только если оно возвращает истину, в противном случае выполняется блок инструкций </a:t>
            </a:r>
            <a:r>
              <a:rPr lang="ru-RU" dirty="0" err="1"/>
              <a:t>else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6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Общая </a:t>
            </a:r>
            <a:r>
              <a:rPr lang="ru-RU" dirty="0" smtClean="0"/>
              <a:t>форма </a:t>
            </a:r>
            <a:r>
              <a:rPr lang="ru-RU" dirty="0"/>
              <a:t>записи условного оператора выглядит следующим образом:</a:t>
            </a:r>
          </a:p>
          <a:p>
            <a:pPr algn="just"/>
            <a:r>
              <a:rPr lang="ru-RU" dirty="0" err="1"/>
              <a:t>if</a:t>
            </a:r>
            <a:r>
              <a:rPr lang="ru-RU" dirty="0"/>
              <a:t>  &lt;test_1&gt;:	</a:t>
            </a:r>
            <a:r>
              <a:rPr lang="en-US" dirty="0" smtClean="0"/>
              <a:t>	</a:t>
            </a:r>
            <a:r>
              <a:rPr lang="ru-RU" sz="2000" dirty="0" smtClean="0"/>
              <a:t>#</a:t>
            </a:r>
            <a:r>
              <a:rPr lang="ru-RU" sz="2000" dirty="0"/>
              <a:t>Инструкция </a:t>
            </a:r>
            <a:r>
              <a:rPr lang="ru-RU" sz="2000" dirty="0" err="1"/>
              <a:t>if</a:t>
            </a:r>
            <a:r>
              <a:rPr lang="ru-RU" sz="2000" dirty="0"/>
              <a:t> с условным выражением test_1</a:t>
            </a:r>
          </a:p>
          <a:p>
            <a:pPr lvl="1" algn="just"/>
            <a:r>
              <a:rPr lang="ru-RU" dirty="0"/>
              <a:t>&lt;statements_1&gt;	</a:t>
            </a:r>
            <a:r>
              <a:rPr lang="en-US" dirty="0" smtClean="0"/>
              <a:t>	</a:t>
            </a:r>
            <a:r>
              <a:rPr lang="ru-RU" sz="2000" dirty="0" smtClean="0"/>
              <a:t>#</a:t>
            </a:r>
            <a:r>
              <a:rPr lang="ru-RU" sz="2000" dirty="0"/>
              <a:t>Ассоциированный блок</a:t>
            </a:r>
          </a:p>
          <a:p>
            <a:pPr algn="just"/>
            <a:r>
              <a:rPr lang="ru-RU" dirty="0" err="1"/>
              <a:t>elif</a:t>
            </a:r>
            <a:r>
              <a:rPr lang="ru-RU" dirty="0"/>
              <a:t>  &lt;test_2&gt;:	</a:t>
            </a:r>
            <a:r>
              <a:rPr lang="en-US" dirty="0" smtClean="0"/>
              <a:t>	</a:t>
            </a:r>
            <a:r>
              <a:rPr lang="ru-RU" sz="2000" dirty="0" smtClean="0"/>
              <a:t>#</a:t>
            </a:r>
            <a:r>
              <a:rPr lang="ru-RU" sz="2000" dirty="0"/>
              <a:t>Необязательная часть	</a:t>
            </a:r>
            <a:r>
              <a:rPr lang="ru-RU" sz="2000" dirty="0" err="1"/>
              <a:t>elif</a:t>
            </a:r>
            <a:endParaRPr lang="ru-RU" sz="2000" dirty="0"/>
          </a:p>
          <a:p>
            <a:pPr lvl="1" algn="just"/>
            <a:r>
              <a:rPr lang="en-US" dirty="0"/>
              <a:t>&lt;statements_2&gt;</a:t>
            </a:r>
            <a:endParaRPr lang="ru-RU" dirty="0"/>
          </a:p>
          <a:p>
            <a:pPr algn="just"/>
            <a:r>
              <a:rPr lang="en-US" dirty="0"/>
              <a:t>else</a:t>
            </a:r>
            <a:r>
              <a:rPr lang="en-US" dirty="0" smtClean="0"/>
              <a:t>:			</a:t>
            </a:r>
            <a:r>
              <a:rPr lang="en-US" sz="2000" dirty="0" smtClean="0"/>
              <a:t>#</a:t>
            </a:r>
            <a:r>
              <a:rPr lang="ru-RU" sz="2000" dirty="0"/>
              <a:t>Необязательная часть </a:t>
            </a:r>
            <a:r>
              <a:rPr lang="en-US" sz="2000" dirty="0"/>
              <a:t>else:</a:t>
            </a:r>
            <a:endParaRPr lang="ru-RU" sz="2000" dirty="0"/>
          </a:p>
          <a:p>
            <a:pPr lvl="1" algn="just"/>
            <a:r>
              <a:rPr lang="en-US" dirty="0"/>
              <a:t>&lt;statements_3&gt;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7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выполнении этой инструкции интерпретатор выполнит вложенные инструкции после той проверки, которая в результате даст истину, или блок </a:t>
            </a:r>
            <a:r>
              <a:rPr lang="ru-RU" i="1" dirty="0" err="1"/>
              <a:t>else</a:t>
            </a:r>
            <a:r>
              <a:rPr lang="ru-RU" dirty="0"/>
              <a:t>, если все проверки дадут ложный результат. На самом деле обе части </a:t>
            </a:r>
            <a:r>
              <a:rPr lang="ru-RU" i="1" dirty="0" err="1"/>
              <a:t>elif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 err="1"/>
              <a:t>else</a:t>
            </a:r>
            <a:r>
              <a:rPr lang="ru-RU" i="1" dirty="0"/>
              <a:t> </a:t>
            </a:r>
            <a:r>
              <a:rPr lang="ru-RU" dirty="0"/>
              <a:t>могут быть опущены, и в каждой части может иметься более одной вложенной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3951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Условный оператор </a:t>
            </a:r>
            <a:r>
              <a:rPr lang="ru-RU" sz="3200" i="1" dirty="0" err="1"/>
              <a:t>if</a:t>
            </a:r>
            <a:r>
              <a:rPr lang="ru-RU" sz="3200" i="1" dirty="0"/>
              <a:t> </a:t>
            </a:r>
            <a:r>
              <a:rPr lang="ru-RU" sz="3200" dirty="0"/>
              <a:t>использует результаты проверки, поэтому рассмотрим </a:t>
            </a:r>
            <a:r>
              <a:rPr lang="ru-RU" sz="3200" dirty="0" smtClean="0"/>
              <a:t>некоторые </a:t>
            </a:r>
            <a:r>
              <a:rPr lang="ru-RU" sz="3200" dirty="0"/>
              <a:t>из них: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ru-RU" sz="2000" dirty="0"/>
              <a:t>Любое число, не равное нулю, или непустой объект интерпретируется как истина</a:t>
            </a:r>
            <a:r>
              <a:rPr lang="ru-RU" sz="2000" dirty="0" smtClean="0"/>
              <a:t>.</a:t>
            </a:r>
            <a:endParaRPr lang="ru-RU" sz="4400" dirty="0"/>
          </a:p>
          <a:p>
            <a:pPr marL="457200" lvl="2" indent="-457200" algn="just">
              <a:buFont typeface="+mj-lt"/>
              <a:buAutoNum type="arabicPeriod"/>
            </a:pPr>
            <a:r>
              <a:rPr lang="ru-RU" sz="2000" dirty="0"/>
              <a:t>Числа, равные нулю, пустые и специальный объект </a:t>
            </a:r>
            <a:r>
              <a:rPr lang="ru-RU" sz="2000" i="1" dirty="0" err="1"/>
              <a:t>None</a:t>
            </a:r>
            <a:r>
              <a:rPr lang="ru-RU" sz="2000" i="1" dirty="0"/>
              <a:t> </a:t>
            </a:r>
            <a:r>
              <a:rPr lang="ru-RU" sz="2000" dirty="0"/>
              <a:t>интерпретируется как ложь.</a:t>
            </a:r>
            <a:endParaRPr lang="ru-RU" sz="2800" dirty="0"/>
          </a:p>
          <a:p>
            <a:pPr marL="457200" lvl="2" indent="-457200" algn="just">
              <a:buFont typeface="+mj-lt"/>
              <a:buAutoNum type="arabicPeriod"/>
            </a:pPr>
            <a:r>
              <a:rPr lang="ru-RU" sz="2000" dirty="0"/>
              <a:t>Операции сравнения и проверки на равенство применяются рекурсивно</a:t>
            </a:r>
            <a:r>
              <a:rPr lang="ru-RU" sz="2000" dirty="0" smtClean="0"/>
              <a:t>.</a:t>
            </a:r>
            <a:endParaRPr lang="ru-RU" sz="4400" dirty="0"/>
          </a:p>
          <a:p>
            <a:pPr marL="457200" lvl="2" indent="-457200" algn="just">
              <a:buFont typeface="+mj-lt"/>
              <a:buAutoNum type="arabicPeriod"/>
            </a:pPr>
            <a:r>
              <a:rPr lang="ru-RU" sz="2000" dirty="0"/>
              <a:t>Операции сравнения и проверки на равенство возвращают значение </a:t>
            </a:r>
            <a:r>
              <a:rPr lang="ru-RU" sz="2000" i="1" dirty="0" err="1"/>
              <a:t>true</a:t>
            </a:r>
            <a:r>
              <a:rPr lang="ru-RU" sz="2000" i="1" dirty="0"/>
              <a:t> </a:t>
            </a:r>
            <a:r>
              <a:rPr lang="ru-RU" sz="2000" dirty="0"/>
              <a:t>или </a:t>
            </a:r>
            <a:r>
              <a:rPr lang="ru-RU" sz="2000" i="1" dirty="0" err="1"/>
              <a:t>false</a:t>
            </a:r>
            <a:r>
              <a:rPr lang="ru-RU" sz="2000" dirty="0" smtClean="0"/>
              <a:t>.</a:t>
            </a:r>
            <a:endParaRPr lang="ru-RU" sz="4400" dirty="0"/>
          </a:p>
          <a:p>
            <a:pPr marL="457200" lvl="2" indent="-457200" algn="just">
              <a:buFont typeface="+mj-lt"/>
              <a:buAutoNum type="arabicPeriod"/>
            </a:pPr>
            <a:r>
              <a:rPr lang="ru-RU" sz="2000" dirty="0"/>
              <a:t>Логические операторы </a:t>
            </a:r>
            <a:r>
              <a:rPr lang="ru-RU" sz="2000" i="1" dirty="0" err="1"/>
              <a:t>and</a:t>
            </a:r>
            <a:r>
              <a:rPr lang="ru-RU" sz="2000" i="1" dirty="0"/>
              <a:t> </a:t>
            </a:r>
            <a:r>
              <a:rPr lang="ru-RU" sz="2000" dirty="0"/>
              <a:t>и </a:t>
            </a:r>
            <a:r>
              <a:rPr lang="ru-RU" sz="2000" i="1" dirty="0" err="1"/>
              <a:t>or</a:t>
            </a:r>
            <a:r>
              <a:rPr lang="ru-RU" sz="2000" i="1" dirty="0"/>
              <a:t> </a:t>
            </a:r>
            <a:r>
              <a:rPr lang="ru-RU" sz="2000" dirty="0"/>
              <a:t>возвращают истинный или ложный объект-операнд</a:t>
            </a:r>
            <a:r>
              <a:rPr lang="ru-RU" sz="2000" dirty="0" smtClean="0"/>
              <a:t>.</a:t>
            </a:r>
            <a:endParaRPr lang="ru-RU" sz="4400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39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Логические операторы используются для объединения результатов других проверок.</a:t>
            </a:r>
          </a:p>
          <a:p>
            <a:pPr algn="just"/>
            <a:r>
              <a:rPr lang="ru-RU" dirty="0"/>
              <a:t>В языке программирования </a:t>
            </a:r>
            <a:r>
              <a:rPr lang="ru-RU" dirty="0" err="1"/>
              <a:t>Python</a:t>
            </a:r>
            <a:r>
              <a:rPr lang="ru-RU" dirty="0"/>
              <a:t> существует три логических оператора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/>
              <a:t>X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smtClean="0"/>
              <a:t>Y	(Истина</a:t>
            </a:r>
            <a:r>
              <a:rPr lang="ru-RU" dirty="0"/>
              <a:t>, если оба значения X и Y истинны)</a:t>
            </a:r>
          </a:p>
          <a:p>
            <a:pPr algn="just"/>
            <a:r>
              <a:rPr lang="ru-RU" dirty="0"/>
              <a:t>X </a:t>
            </a:r>
            <a:r>
              <a:rPr lang="ru-RU" dirty="0" err="1"/>
              <a:t>or</a:t>
            </a:r>
            <a:r>
              <a:rPr lang="ru-RU" dirty="0"/>
              <a:t> Y	</a:t>
            </a:r>
            <a:r>
              <a:rPr lang="ru-RU" dirty="0" smtClean="0"/>
              <a:t>	(</a:t>
            </a:r>
            <a:r>
              <a:rPr lang="ru-RU" dirty="0"/>
              <a:t>Истина, если любое из </a:t>
            </a:r>
            <a:r>
              <a:rPr lang="ru-RU" dirty="0" smtClean="0"/>
              <a:t>значений </a:t>
            </a:r>
            <a:r>
              <a:rPr lang="ru-RU" dirty="0"/>
              <a:t>X  или </a:t>
            </a:r>
            <a:r>
              <a:rPr lang="ru-RU" dirty="0" smtClean="0"/>
              <a:t>Y  </a:t>
            </a:r>
            <a:r>
              <a:rPr lang="ru-RU" dirty="0"/>
              <a:t>истинно)  </a:t>
            </a:r>
            <a:endParaRPr lang="en-US" dirty="0" smtClean="0"/>
          </a:p>
          <a:p>
            <a:pPr algn="just"/>
            <a:r>
              <a:rPr lang="ru-RU" dirty="0" err="1" smtClean="0"/>
              <a:t>not</a:t>
            </a:r>
            <a:r>
              <a:rPr lang="ru-RU" dirty="0" smtClean="0"/>
              <a:t>  </a:t>
            </a:r>
            <a:r>
              <a:rPr lang="ru-RU" dirty="0"/>
              <a:t>X	</a:t>
            </a:r>
            <a:r>
              <a:rPr lang="ru-RU" dirty="0" smtClean="0"/>
              <a:t>	(</a:t>
            </a:r>
            <a:r>
              <a:rPr lang="ru-RU" dirty="0"/>
              <a:t>Истина, значение X ложно)</a:t>
            </a:r>
          </a:p>
          <a:p>
            <a:pPr algn="just"/>
            <a:r>
              <a:rPr lang="ru-RU" dirty="0"/>
              <a:t>Здесь X и Y могут быть любыми значениями истинности или выражениями, которые возвращают значения истинности.</a:t>
            </a:r>
          </a:p>
        </p:txBody>
      </p:sp>
    </p:spTree>
    <p:extLst>
      <p:ext uri="{BB962C8B-B14F-4D97-AF65-F5344CB8AC3E}">
        <p14:creationId xmlns:p14="http://schemas.microsoft.com/office/powerpoint/2010/main" val="1000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ВЛОЖЕННЫЕ УСЛОВНЫЕ ИНСТРУКЦИИ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Внутри условных инструкций можно использовать любые инструкции языка Питон, в том числе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еще </a:t>
            </a:r>
            <a:r>
              <a:rPr lang="ru-RU" dirty="0"/>
              <a:t>одну условную инструкцию. Получаем вложенное ветвление — после одной развилки в </a:t>
            </a:r>
            <a:r>
              <a:rPr lang="ru-RU" dirty="0" smtClean="0"/>
              <a:t>ходе</a:t>
            </a:r>
            <a:r>
              <a:rPr lang="en-US" dirty="0" smtClean="0"/>
              <a:t> </a:t>
            </a:r>
            <a:r>
              <a:rPr lang="ru-RU" dirty="0" smtClean="0"/>
              <a:t>исполнения </a:t>
            </a:r>
            <a:r>
              <a:rPr lang="ru-RU" dirty="0"/>
              <a:t>программы появляется другая развилка. При этом вложенные блоки имеют </a:t>
            </a:r>
            <a:r>
              <a:rPr lang="ru-RU" dirty="0" smtClean="0"/>
              <a:t>больший</a:t>
            </a:r>
            <a:r>
              <a:rPr lang="en-US" dirty="0" smtClean="0"/>
              <a:t> </a:t>
            </a:r>
            <a:r>
              <a:rPr lang="ru-RU" dirty="0" smtClean="0"/>
              <a:t>размер </a:t>
            </a:r>
            <a:r>
              <a:rPr lang="ru-RU" dirty="0"/>
              <a:t>отступа (например, 8 пробелов).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8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2211</Words>
  <Application>Microsoft Office PowerPoint</Application>
  <PresentationFormat>Широкоэкранный</PresentationFormat>
  <Paragraphs>142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Calibri</vt:lpstr>
      <vt:lpstr>Tw Cen MT</vt:lpstr>
      <vt:lpstr>Tw Cen MT Condensed</vt:lpstr>
      <vt:lpstr>Wingdings 3</vt:lpstr>
      <vt:lpstr>Интеграл</vt:lpstr>
      <vt:lpstr>Логические значения Python</vt:lpstr>
      <vt:lpstr>Презентация PowerPoint</vt:lpstr>
      <vt:lpstr>ЛОГИЧЕСКИЕ ОПЕРАЦИИ</vt:lpstr>
      <vt:lpstr>Условный оператор</vt:lpstr>
      <vt:lpstr>Презентация PowerPoint</vt:lpstr>
      <vt:lpstr>Презентация PowerPoint</vt:lpstr>
      <vt:lpstr>Презентация PowerPoint</vt:lpstr>
      <vt:lpstr>Презентация PowerPoint</vt:lpstr>
      <vt:lpstr>ВЛОЖЕННЫЕ УСЛОВНЫЕ ИНСТРУКЦИИ</vt:lpstr>
      <vt:lpstr>Презентация PowerPoint</vt:lpstr>
      <vt:lpstr>ОПЕРАТОРЫ СРАВНЕНИЯ</vt:lpstr>
      <vt:lpstr>ЛОГИЧЕСКИЕ ОПЕРАТОРЫ</vt:lpstr>
      <vt:lpstr>Циклы</vt:lpstr>
      <vt:lpstr>Цикл for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Функция range()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while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значения Python</dc:title>
  <dc:creator>Андрей</dc:creator>
  <cp:lastModifiedBy>Исаев Андрей Николаевич</cp:lastModifiedBy>
  <cp:revision>17</cp:revision>
  <dcterms:created xsi:type="dcterms:W3CDTF">2021-01-25T04:16:36Z</dcterms:created>
  <dcterms:modified xsi:type="dcterms:W3CDTF">2021-01-28T10:04:47Z</dcterms:modified>
</cp:coreProperties>
</file>