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57" r:id="rId4"/>
    <p:sldId id="275" r:id="rId5"/>
    <p:sldId id="278" r:id="rId6"/>
    <p:sldId id="279" r:id="rId7"/>
    <p:sldId id="280" r:id="rId8"/>
    <p:sldId id="281" r:id="rId9"/>
    <p:sldId id="282" r:id="rId10"/>
    <p:sldId id="283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1" r:id="rId21"/>
    <p:sldId id="287" r:id="rId22"/>
    <p:sldId id="289" r:id="rId23"/>
    <p:sldId id="288" r:id="rId24"/>
    <p:sldId id="286" r:id="rId25"/>
    <p:sldId id="272" r:id="rId26"/>
    <p:sldId id="274" r:id="rId27"/>
    <p:sldId id="273" r:id="rId28"/>
    <p:sldId id="290" r:id="rId29"/>
    <p:sldId id="267" r:id="rId30"/>
    <p:sldId id="268" r:id="rId31"/>
    <p:sldId id="269" r:id="rId32"/>
    <p:sldId id="293" r:id="rId33"/>
    <p:sldId id="294" r:id="rId34"/>
    <p:sldId id="295" r:id="rId35"/>
    <p:sldId id="302" r:id="rId36"/>
    <p:sldId id="303" r:id="rId37"/>
    <p:sldId id="304" r:id="rId38"/>
    <p:sldId id="307" r:id="rId39"/>
    <p:sldId id="308" r:id="rId40"/>
    <p:sldId id="305" r:id="rId41"/>
    <p:sldId id="312" r:id="rId42"/>
    <p:sldId id="306" r:id="rId43"/>
    <p:sldId id="310" r:id="rId44"/>
    <p:sldId id="309" r:id="rId45"/>
    <p:sldId id="291" r:id="rId46"/>
    <p:sldId id="292" r:id="rId47"/>
    <p:sldId id="296" r:id="rId48"/>
    <p:sldId id="298" r:id="rId49"/>
    <p:sldId id="300" r:id="rId50"/>
    <p:sldId id="313" r:id="rId51"/>
    <p:sldId id="314" r:id="rId52"/>
    <p:sldId id="315" r:id="rId53"/>
    <p:sldId id="316" r:id="rId54"/>
    <p:sldId id="317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0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0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5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9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1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41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96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2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1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8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7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248588-1F2D-467F-9243-62FB8357FA63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A0FE25-DAD0-4C10-BC87-526FDCFD5E5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br>
              <a:rPr lang="ru-RU" dirty="0" smtClean="0"/>
            </a:br>
            <a:r>
              <a:rPr lang="ru-RU" dirty="0" smtClean="0"/>
              <a:t>одномерный массив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</a:t>
            </a:r>
            <a:r>
              <a:rPr lang="ru-RU" dirty="0"/>
              <a:t>со </a:t>
            </a:r>
            <a:r>
              <a:rPr lang="ru-RU" dirty="0" smtClean="0"/>
              <a:t>списками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317843"/>
              </p:ext>
            </p:extLst>
          </p:nvPr>
        </p:nvGraphicFramePr>
        <p:xfrm>
          <a:off x="1746504" y="2157982"/>
          <a:ext cx="8732520" cy="4498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9710">
                  <a:extLst>
                    <a:ext uri="{9D8B030D-6E8A-4147-A177-3AD203B41FA5}">
                      <a16:colId xmlns:a16="http://schemas.microsoft.com/office/drawing/2014/main" val="3737733102"/>
                    </a:ext>
                  </a:extLst>
                </a:gridCol>
                <a:gridCol w="7562810">
                  <a:extLst>
                    <a:ext uri="{9D8B030D-6E8A-4147-A177-3AD203B41FA5}">
                      <a16:colId xmlns:a16="http://schemas.microsoft.com/office/drawing/2014/main" val="4190723041"/>
                    </a:ext>
                  </a:extLst>
                </a:gridCol>
              </a:tblGrid>
              <a:tr h="4111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x </a:t>
                      </a:r>
                      <a:r>
                        <a:rPr lang="ru-RU" sz="1000" dirty="0" err="1">
                          <a:effectLst/>
                        </a:rPr>
                        <a:t>in</a:t>
                      </a:r>
                      <a:r>
                        <a:rPr lang="ru-RU" sz="1000" dirty="0">
                          <a:effectLst/>
                        </a:rPr>
                        <a:t> 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Проверить, содержится ли элемент в списке. Возвращает </a:t>
                      </a:r>
                      <a:r>
                        <a:rPr lang="ru-RU" sz="1000" dirty="0" err="1">
                          <a:effectLst/>
                        </a:rPr>
                        <a:t>True</a:t>
                      </a:r>
                      <a:r>
                        <a:rPr lang="ru-RU" sz="1000" dirty="0">
                          <a:effectLst/>
                        </a:rPr>
                        <a:t> или </a:t>
                      </a:r>
                      <a:r>
                        <a:rPr lang="ru-RU" sz="1000" dirty="0" err="1">
                          <a:effectLst/>
                        </a:rPr>
                        <a:t>False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5569711"/>
                  </a:ext>
                </a:extLst>
              </a:tr>
              <a:tr h="411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x not in 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То же самое, что not(x in A)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79467269"/>
                  </a:ext>
                </a:extLst>
              </a:tr>
              <a:tr h="411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min(A)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Наименьший элемент списка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257836852"/>
                  </a:ext>
                </a:extLst>
              </a:tr>
              <a:tr h="411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max(A)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Наибольший элемент списка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780554172"/>
                  </a:ext>
                </a:extLst>
              </a:tr>
              <a:tr h="604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A.index(x)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Индекс первого вхождения элемента x в список, при его отсутствии генерирует исключение ValueError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42868560"/>
                  </a:ext>
                </a:extLst>
              </a:tr>
              <a:tr h="411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A.count(x)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Количество вхождений элемента x в список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27449567"/>
                  </a:ext>
                </a:extLst>
              </a:tr>
              <a:tr h="411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A.sort()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Сортировка списка (меняет сам список, ничего не возвращает)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2289558"/>
                  </a:ext>
                </a:extLst>
              </a:tr>
              <a:tr h="411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sum(A)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1000">
                          <a:effectLst/>
                        </a:rPr>
                        <a:t>Возвращает сумму элементов в списке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97578103"/>
                  </a:ext>
                </a:extLst>
              </a:tr>
              <a:tr h="604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A.append(x)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Добавить элемент x в конец списка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88046050"/>
                  </a:ext>
                </a:extLst>
              </a:tr>
              <a:tr h="411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A.extend(L)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Добавить все элементы списка L в конец списка 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8368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36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Объявим </a:t>
            </a:r>
            <a:r>
              <a:rPr lang="ru-RU" dirty="0"/>
              <a:t>список a, содержащий в себе числа от 1 до 3 и строку «</a:t>
            </a:r>
            <a:r>
              <a:rPr lang="ru-RU" dirty="0" err="1"/>
              <a:t>fox</a:t>
            </a:r>
            <a:r>
              <a:rPr lang="ru-RU" dirty="0"/>
              <a:t>». </a:t>
            </a:r>
          </a:p>
          <a:p>
            <a:r>
              <a:rPr lang="pt-BR" dirty="0"/>
              <a:t>a=[1, 2, </a:t>
            </a:r>
            <a:r>
              <a:rPr lang="pt-BR" dirty="0" smtClean="0"/>
              <a:t>3, </a:t>
            </a:r>
            <a:r>
              <a:rPr lang="pt-BR" dirty="0"/>
              <a:t>’fox’] </a:t>
            </a:r>
            <a:endParaRPr lang="ru-RU" dirty="0" smtClean="0"/>
          </a:p>
          <a:p>
            <a:r>
              <a:rPr lang="ru-RU" dirty="0" smtClean="0"/>
              <a:t>Помимо </a:t>
            </a:r>
            <a:r>
              <a:rPr lang="ru-RU" dirty="0"/>
              <a:t>этого можно объявить пустой список или же с помощью конструктора класса: </a:t>
            </a:r>
          </a:p>
          <a:p>
            <a:r>
              <a:rPr lang="en-US" dirty="0"/>
              <a:t>s=[] </a:t>
            </a:r>
          </a:p>
          <a:p>
            <a:r>
              <a:rPr lang="en-US" dirty="0"/>
              <a:t>s=list(), </a:t>
            </a:r>
          </a:p>
          <a:p>
            <a:r>
              <a:rPr lang="ru-RU" dirty="0"/>
              <a:t>или же повторить один элемент несколько раз: </a:t>
            </a:r>
          </a:p>
          <a:p>
            <a:r>
              <a:rPr lang="en-US" dirty="0"/>
              <a:t>b=[0]*5 </a:t>
            </a:r>
          </a:p>
          <a:p>
            <a:r>
              <a:rPr lang="ru-RU" dirty="0"/>
              <a:t>Пример выше вернет список из пяти нулей. </a:t>
            </a:r>
          </a:p>
        </p:txBody>
      </p:sp>
    </p:spTree>
    <p:extLst>
      <p:ext uri="{BB962C8B-B14F-4D97-AF65-F5344CB8AC3E}">
        <p14:creationId xmlns:p14="http://schemas.microsoft.com/office/powerpoint/2010/main" val="171082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ru-RU" dirty="0" err="1"/>
              <a:t>Python</a:t>
            </a:r>
            <a:r>
              <a:rPr lang="ru-RU" dirty="0"/>
              <a:t> список определяется квадратными скобками. Если в ходе работы нам потребуется использовать созданный список, достаточно обратиться к нему по имени – a. </a:t>
            </a:r>
            <a:endParaRPr lang="ru-RU" dirty="0" smtClean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этом возможно обратиться к каждому элементу по отдельности. Пронумеруем все элементы, начиная с 0. Тогда элемент 1 будет под номером 0, 2 – под номером 1 и так далее. Обратиться к отдельному элементу можно следующим образом: </a:t>
            </a:r>
          </a:p>
          <a:p>
            <a:pPr algn="just"/>
            <a:r>
              <a:rPr lang="en-US" dirty="0"/>
              <a:t>a[0] </a:t>
            </a:r>
          </a:p>
          <a:p>
            <a:pPr algn="just"/>
            <a:r>
              <a:rPr lang="ru-RU" dirty="0"/>
              <a:t>Такая команда вернёт 1. </a:t>
            </a:r>
          </a:p>
        </p:txBody>
      </p:sp>
    </p:spTree>
    <p:extLst>
      <p:ext uri="{BB962C8B-B14F-4D97-AF65-F5344CB8AC3E}">
        <p14:creationId xmlns:p14="http://schemas.microsoft.com/office/powerpoint/2010/main" val="36859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/>
              <a:t>Python</a:t>
            </a:r>
            <a:r>
              <a:rPr lang="ru-RU" dirty="0"/>
              <a:t> существует также индексация с конца. Она начинается с -1: </a:t>
            </a:r>
          </a:p>
          <a:p>
            <a:r>
              <a:rPr lang="en-US" dirty="0"/>
              <a:t>a[-1]=’fox’ </a:t>
            </a:r>
          </a:p>
          <a:p>
            <a:r>
              <a:rPr lang="ru-RU" dirty="0"/>
              <a:t>Однако зачастую нам требуется взять не один элемент, а целый фрагмент массива. Такой фрагмент называется срезом. Для того, чтобы взять срез, нужно указать, элементы с какого по какой индекс нас интересуют. </a:t>
            </a:r>
          </a:p>
          <a:p>
            <a:r>
              <a:rPr lang="en-US" dirty="0"/>
              <a:t>a[1:3]=[2,3] </a:t>
            </a:r>
            <a:endParaRPr lang="ru-RU" dirty="0" smtClean="0"/>
          </a:p>
          <a:p>
            <a:r>
              <a:rPr lang="ru-RU" dirty="0" smtClean="0"/>
              <a:t>Заметим</a:t>
            </a:r>
            <a:r>
              <a:rPr lang="ru-RU" dirty="0"/>
              <a:t>, что правая граница </a:t>
            </a:r>
            <a:r>
              <a:rPr lang="ru-RU" dirty="0" err="1"/>
              <a:t>невключительна</a:t>
            </a:r>
            <a:r>
              <a:rPr lang="ru-RU" dirty="0"/>
              <a:t> (точно так же, как в случае со строками). </a:t>
            </a:r>
          </a:p>
        </p:txBody>
      </p:sp>
    </p:spTree>
    <p:extLst>
      <p:ext uri="{BB962C8B-B14F-4D97-AF65-F5344CB8AC3E}">
        <p14:creationId xmlns:p14="http://schemas.microsoft.com/office/powerpoint/2010/main" val="273551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Помимо </a:t>
            </a:r>
            <a:r>
              <a:rPr lang="ru-RU" dirty="0"/>
              <a:t>этого, можно указать шаг, с которым будут выбираться значения. Например, если нас интересуют все значения с нечётными индексами, следует вывести все, начиная с первого с шагом 2. </a:t>
            </a:r>
          </a:p>
          <a:p>
            <a:r>
              <a:rPr lang="en-US" dirty="0"/>
              <a:t>a[1::2]= [2, ‘fox’] </a:t>
            </a:r>
          </a:p>
          <a:p>
            <a:r>
              <a:rPr lang="ru-RU" dirty="0" smtClean="0"/>
              <a:t>Было </a:t>
            </a:r>
            <a:r>
              <a:rPr lang="ru-RU" dirty="0"/>
              <a:t>не </a:t>
            </a:r>
            <a:r>
              <a:rPr lang="ru-RU" dirty="0" smtClean="0"/>
              <a:t>указано </a:t>
            </a:r>
            <a:r>
              <a:rPr lang="ru-RU" dirty="0"/>
              <a:t>значение правой границы диапазона. Их допустимо оставлять пустыми, если подразумевается вывод с начала списка и/или до конца. Также шаг может быть отрицательным: </a:t>
            </a:r>
          </a:p>
          <a:p>
            <a:r>
              <a:rPr lang="pt-BR" dirty="0"/>
              <a:t>a[::-1] = [‘fox’, 3, 2, 1]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40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Однако важно помнить, что если левая граница меньше правой – шаг должен быть положительным, а если наоборот – отрицательным. </a:t>
            </a:r>
          </a:p>
          <a:p>
            <a:pPr algn="just"/>
            <a:r>
              <a:rPr lang="ru-RU" dirty="0"/>
              <a:t>Часто говорят, что массив – это таблица. Однако пока мы рассматривали только таблицы, одна из размерностей которых равна единице. Это так называемые одномерные массивы. Однако возможны двух и даже трёхмерные массивы. Давайте рассмотрим примеры их объявлений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На основании примера выше, есть желание объявить их как [[0]*9]*10. Однако при таком объявлении создаётся десять указателей на массив из 9 нулей. Таким образом, если что-то изменить в одной из строк, поменяются элементы этого столбца во всех строках.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65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ru-RU" dirty="0"/>
              <a:t>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Корректное объявление многомерных массивов неразрывно связано с методами списков. Методами называют функции, выполняющие задачи для определенного класса. В нашем случае, методы списков – функции, применяемые к спискам.</a:t>
            </a:r>
          </a:p>
          <a:p>
            <a:pPr algn="just"/>
            <a:r>
              <a:rPr lang="ru-RU" dirty="0"/>
              <a:t>Как правило, почти всё, что нужно для комфортной работы с </a:t>
            </a:r>
            <a:r>
              <a:rPr lang="ru-RU" dirty="0" err="1"/>
              <a:t>Python</a:t>
            </a:r>
            <a:r>
              <a:rPr lang="ru-RU" dirty="0"/>
              <a:t>, уже реализовано в нём.</a:t>
            </a:r>
          </a:p>
        </p:txBody>
      </p:sp>
    </p:spTree>
    <p:extLst>
      <p:ext uri="{BB962C8B-B14F-4D97-AF65-F5344CB8AC3E}">
        <p14:creationId xmlns:p14="http://schemas.microsoft.com/office/powerpoint/2010/main" val="153918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tabLst>
                <a:tab pos="0" algn="l"/>
              </a:tabLst>
            </a:pPr>
            <a:r>
              <a:rPr lang="ru-RU" dirty="0"/>
              <a:t>Рассмотрим некоторые из них:</a:t>
            </a:r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b="1" dirty="0" err="1" smtClean="0"/>
              <a:t>append</a:t>
            </a:r>
            <a:r>
              <a:rPr lang="ru-RU" b="1" dirty="0" smtClean="0"/>
              <a:t>(</a:t>
            </a:r>
            <a:r>
              <a:rPr lang="ru-RU" b="1" dirty="0" err="1" smtClean="0"/>
              <a:t>item</a:t>
            </a:r>
            <a:r>
              <a:rPr lang="ru-RU" b="1" dirty="0"/>
              <a:t>)</a:t>
            </a:r>
            <a:r>
              <a:rPr lang="ru-RU" dirty="0"/>
              <a:t>: добавляет элемент </a:t>
            </a:r>
            <a:r>
              <a:rPr lang="ru-RU" dirty="0" err="1"/>
              <a:t>item</a:t>
            </a:r>
            <a:r>
              <a:rPr lang="ru-RU" dirty="0"/>
              <a:t> в конец списка</a:t>
            </a:r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b="1" dirty="0" err="1" smtClean="0"/>
              <a:t>insert</a:t>
            </a:r>
            <a:r>
              <a:rPr lang="ru-RU" b="1" dirty="0" smtClean="0"/>
              <a:t>(</a:t>
            </a:r>
            <a:r>
              <a:rPr lang="ru-RU" b="1" dirty="0" err="1" smtClean="0"/>
              <a:t>index</a:t>
            </a:r>
            <a:r>
              <a:rPr lang="ru-RU" b="1" dirty="0"/>
              <a:t>, </a:t>
            </a:r>
            <a:r>
              <a:rPr lang="ru-RU" b="1" dirty="0" err="1"/>
              <a:t>item</a:t>
            </a:r>
            <a:r>
              <a:rPr lang="ru-RU" b="1" dirty="0"/>
              <a:t>)</a:t>
            </a:r>
            <a:r>
              <a:rPr lang="ru-RU" dirty="0"/>
              <a:t>: добавляет элемент </a:t>
            </a:r>
            <a:r>
              <a:rPr lang="ru-RU" dirty="0" err="1"/>
              <a:t>item</a:t>
            </a:r>
            <a:r>
              <a:rPr lang="ru-RU" dirty="0"/>
              <a:t> в список по индексу </a:t>
            </a:r>
            <a:r>
              <a:rPr lang="ru-RU" dirty="0" err="1"/>
              <a:t>index</a:t>
            </a:r>
            <a:endParaRPr lang="ru-RU" dirty="0"/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b="1" dirty="0" err="1" smtClean="0"/>
              <a:t>remove</a:t>
            </a:r>
            <a:r>
              <a:rPr lang="ru-RU" b="1" dirty="0" smtClean="0"/>
              <a:t>(</a:t>
            </a:r>
            <a:r>
              <a:rPr lang="ru-RU" b="1" dirty="0" err="1" smtClean="0"/>
              <a:t>item</a:t>
            </a:r>
            <a:r>
              <a:rPr lang="ru-RU" b="1" dirty="0"/>
              <a:t>)</a:t>
            </a:r>
            <a:r>
              <a:rPr lang="ru-RU" dirty="0"/>
              <a:t>: удаляет элемент </a:t>
            </a:r>
            <a:r>
              <a:rPr lang="ru-RU" dirty="0" err="1"/>
              <a:t>item</a:t>
            </a:r>
            <a:r>
              <a:rPr lang="ru-RU" dirty="0"/>
              <a:t>. Удаляется только первое вхождение элемента. Если элемент не найден, генерирует исключение </a:t>
            </a:r>
            <a:r>
              <a:rPr lang="ru-RU" dirty="0" err="1"/>
              <a:t>ValueError</a:t>
            </a:r>
            <a:endParaRPr lang="ru-RU" dirty="0"/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b="1" dirty="0" err="1" smtClean="0"/>
              <a:t>clear</a:t>
            </a:r>
            <a:r>
              <a:rPr lang="ru-RU" b="1" dirty="0"/>
              <a:t>()</a:t>
            </a:r>
            <a:r>
              <a:rPr lang="ru-RU" dirty="0"/>
              <a:t>: удаление всех элементов из списка</a:t>
            </a:r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b="1" dirty="0" err="1" smtClean="0"/>
              <a:t>index</a:t>
            </a:r>
            <a:r>
              <a:rPr lang="ru-RU" b="1" dirty="0" smtClean="0"/>
              <a:t>(</a:t>
            </a:r>
            <a:r>
              <a:rPr lang="ru-RU" b="1" dirty="0" err="1" smtClean="0"/>
              <a:t>item</a:t>
            </a:r>
            <a:r>
              <a:rPr lang="ru-RU" b="1" dirty="0"/>
              <a:t>)</a:t>
            </a:r>
            <a:r>
              <a:rPr lang="ru-RU" dirty="0"/>
              <a:t>: возвращает индекс элемента </a:t>
            </a:r>
            <a:r>
              <a:rPr lang="ru-RU" dirty="0" err="1"/>
              <a:t>item</a:t>
            </a:r>
            <a:r>
              <a:rPr lang="ru-RU" dirty="0"/>
              <a:t>. Если элемент не найден, генерирует исключение </a:t>
            </a:r>
            <a:r>
              <a:rPr lang="ru-RU" dirty="0" err="1"/>
              <a:t>ValueError</a:t>
            </a:r>
            <a:endParaRPr lang="ru-RU" dirty="0"/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b="1" dirty="0" err="1" smtClean="0"/>
              <a:t>pop</a:t>
            </a:r>
            <a:r>
              <a:rPr lang="ru-RU" b="1" dirty="0"/>
              <a:t>([</a:t>
            </a:r>
            <a:r>
              <a:rPr lang="ru-RU" b="1" dirty="0" err="1"/>
              <a:t>index</a:t>
            </a:r>
            <a:r>
              <a:rPr lang="ru-RU" b="1" dirty="0"/>
              <a:t>])</a:t>
            </a:r>
            <a:r>
              <a:rPr lang="ru-RU" dirty="0"/>
              <a:t>: удаляет и возвращает элемент по индексу </a:t>
            </a:r>
            <a:r>
              <a:rPr lang="ru-RU" dirty="0" err="1"/>
              <a:t>index</a:t>
            </a:r>
            <a:r>
              <a:rPr lang="ru-RU" dirty="0"/>
              <a:t>. Если индекс не передан, то просто удаляет последний элемент.</a:t>
            </a:r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b="1" dirty="0" err="1" smtClean="0"/>
              <a:t>count</a:t>
            </a:r>
            <a:r>
              <a:rPr lang="ru-RU" b="1" dirty="0" smtClean="0"/>
              <a:t>(</a:t>
            </a:r>
            <a:r>
              <a:rPr lang="ru-RU" b="1" dirty="0" err="1" smtClean="0"/>
              <a:t>item</a:t>
            </a:r>
            <a:r>
              <a:rPr lang="ru-RU" b="1" dirty="0"/>
              <a:t>)</a:t>
            </a:r>
            <a:r>
              <a:rPr lang="ru-RU" dirty="0"/>
              <a:t>: возвращает количество вхождений элемента </a:t>
            </a:r>
            <a:r>
              <a:rPr lang="ru-RU" dirty="0" err="1"/>
              <a:t>item</a:t>
            </a:r>
            <a:r>
              <a:rPr lang="ru-RU" dirty="0"/>
              <a:t> в список</a:t>
            </a:r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b="1" dirty="0" err="1" smtClean="0"/>
              <a:t>sort</a:t>
            </a:r>
            <a:r>
              <a:rPr lang="ru-RU" b="1" dirty="0"/>
              <a:t>([</a:t>
            </a:r>
            <a:r>
              <a:rPr lang="ru-RU" b="1" dirty="0" err="1"/>
              <a:t>key</a:t>
            </a:r>
            <a:r>
              <a:rPr lang="ru-RU" b="1" dirty="0"/>
              <a:t>])</a:t>
            </a:r>
            <a:r>
              <a:rPr lang="ru-RU" dirty="0"/>
              <a:t>: сортирует элементы. По умолчанию сортирует по возрастанию. Но с помощью параметра </a:t>
            </a:r>
            <a:r>
              <a:rPr lang="ru-RU" dirty="0" err="1"/>
              <a:t>key</a:t>
            </a:r>
            <a:r>
              <a:rPr lang="ru-RU" dirty="0"/>
              <a:t> мы можем передать функцию сортировки.</a:t>
            </a:r>
          </a:p>
          <a:p>
            <a:pPr marL="0" indent="182563" algn="just">
              <a:buFont typeface="Arial" panose="020B0604020202020204" pitchFamily="34" charset="0"/>
              <a:buChar char="•"/>
            </a:pPr>
            <a:r>
              <a:rPr lang="ru-RU" b="1" dirty="0" err="1" smtClean="0"/>
              <a:t>reverse</a:t>
            </a:r>
            <a:r>
              <a:rPr lang="ru-RU" b="1" dirty="0"/>
              <a:t>()</a:t>
            </a:r>
            <a:r>
              <a:rPr lang="ru-RU" dirty="0"/>
              <a:t>: расставляет все элементы в списке в обратном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133323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Кроме того, </a:t>
            </a:r>
            <a:r>
              <a:rPr lang="ru-RU" dirty="0" err="1"/>
              <a:t>Python</a:t>
            </a:r>
            <a:r>
              <a:rPr lang="ru-RU" dirty="0"/>
              <a:t> предоставляет ряд встроенных функций для работы со списками: </a:t>
            </a:r>
          </a:p>
          <a:p>
            <a:pPr marL="0" indent="174625">
              <a:buFont typeface="Arial" panose="020B0604020202020204" pitchFamily="34" charset="0"/>
              <a:buChar char="•"/>
            </a:pPr>
            <a:r>
              <a:rPr lang="en-US" b="1" dirty="0" err="1" smtClean="0"/>
              <a:t>len</a:t>
            </a:r>
            <a:r>
              <a:rPr lang="en-US" b="1" dirty="0" smtClean="0"/>
              <a:t>(list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ru-RU" dirty="0"/>
              <a:t>возвращает длину списка </a:t>
            </a:r>
          </a:p>
          <a:p>
            <a:pPr marL="0" indent="174625">
              <a:buFont typeface="Arial" panose="020B0604020202020204" pitchFamily="34" charset="0"/>
              <a:buChar char="•"/>
            </a:pPr>
            <a:r>
              <a:rPr lang="ru-RU" b="1" dirty="0" err="1" smtClean="0"/>
              <a:t>sorted</a:t>
            </a:r>
            <a:r>
              <a:rPr lang="ru-RU" b="1" dirty="0" smtClean="0"/>
              <a:t>(</a:t>
            </a:r>
            <a:r>
              <a:rPr lang="ru-RU" b="1" dirty="0" err="1" smtClean="0"/>
              <a:t>list</a:t>
            </a:r>
            <a:r>
              <a:rPr lang="ru-RU" b="1" dirty="0"/>
              <a:t>, [</a:t>
            </a:r>
            <a:r>
              <a:rPr lang="ru-RU" b="1" dirty="0" err="1"/>
              <a:t>key</a:t>
            </a:r>
            <a:r>
              <a:rPr lang="ru-RU" b="1" dirty="0"/>
              <a:t>])</a:t>
            </a:r>
            <a:r>
              <a:rPr lang="ru-RU" dirty="0"/>
              <a:t>: возвращает отсортированный список </a:t>
            </a:r>
          </a:p>
          <a:p>
            <a:pPr marL="0" indent="174625">
              <a:buFont typeface="Arial" panose="020B0604020202020204" pitchFamily="34" charset="0"/>
              <a:buChar char="•"/>
            </a:pPr>
            <a:r>
              <a:rPr lang="ru-RU" b="1" dirty="0" err="1" smtClean="0"/>
              <a:t>min</a:t>
            </a:r>
            <a:r>
              <a:rPr lang="ru-RU" b="1" dirty="0" smtClean="0"/>
              <a:t>(</a:t>
            </a:r>
            <a:r>
              <a:rPr lang="ru-RU" b="1" dirty="0" err="1" smtClean="0"/>
              <a:t>list</a:t>
            </a:r>
            <a:r>
              <a:rPr lang="ru-RU" b="1" dirty="0"/>
              <a:t>)</a:t>
            </a:r>
            <a:r>
              <a:rPr lang="ru-RU" dirty="0"/>
              <a:t>: возвращает наименьший элемент списка </a:t>
            </a:r>
          </a:p>
          <a:p>
            <a:pPr marL="0" indent="174625">
              <a:buFont typeface="Arial" panose="020B0604020202020204" pitchFamily="34" charset="0"/>
              <a:buChar char="•"/>
            </a:pPr>
            <a:r>
              <a:rPr lang="ru-RU" b="1" dirty="0" err="1" smtClean="0"/>
              <a:t>max</a:t>
            </a:r>
            <a:r>
              <a:rPr lang="ru-RU" b="1" dirty="0" smtClean="0"/>
              <a:t>(</a:t>
            </a:r>
            <a:r>
              <a:rPr lang="ru-RU" b="1" dirty="0" err="1" smtClean="0"/>
              <a:t>list</a:t>
            </a:r>
            <a:r>
              <a:rPr lang="ru-RU" b="1" dirty="0"/>
              <a:t>)</a:t>
            </a:r>
            <a:r>
              <a:rPr lang="ru-RU" dirty="0"/>
              <a:t>: возвращает наибольший элемент списка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166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Вернёмся к многомерным спискам. Очевидное решение оказалось неправильным, однако всё ещё возможно создать вложенные списки таким образом: </a:t>
            </a:r>
          </a:p>
          <a:p>
            <a:r>
              <a:rPr lang="pt-BR" dirty="0"/>
              <a:t>a = [[1, 2, 3, 4], [5, 6, 7], [‘fox’, 8, 9]] </a:t>
            </a:r>
            <a:endParaRPr lang="ru-RU" dirty="0" smtClean="0"/>
          </a:p>
          <a:p>
            <a:r>
              <a:rPr lang="ru-RU" dirty="0"/>
              <a:t>или так: </a:t>
            </a:r>
          </a:p>
          <a:p>
            <a:r>
              <a:rPr lang="en-US" dirty="0"/>
              <a:t>n = 5 </a:t>
            </a:r>
          </a:p>
          <a:p>
            <a:r>
              <a:rPr lang="en-US" dirty="0"/>
              <a:t>m = 7 </a:t>
            </a:r>
          </a:p>
          <a:p>
            <a:r>
              <a:rPr lang="en-US" dirty="0"/>
              <a:t>a = [0] * n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 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[0] * 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35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Массив – это </a:t>
            </a:r>
            <a:r>
              <a:rPr lang="ru-RU" dirty="0"/>
              <a:t>группа переменных одного типа, расположенных в памяти рядом (в соседних ячейках) и имеющих общее имя. Каждая ячейка в массиве имеет уникальный номер (индекс).</a:t>
            </a:r>
          </a:p>
          <a:p>
            <a:pPr algn="just"/>
            <a:r>
              <a:rPr lang="ru-RU" dirty="0" smtClean="0"/>
              <a:t>Списки </a:t>
            </a:r>
            <a:r>
              <a:rPr lang="ru-RU" dirty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обладают </a:t>
            </a:r>
            <a:r>
              <a:rPr lang="ru-RU" dirty="0"/>
              <a:t>всеми </a:t>
            </a:r>
            <a:r>
              <a:rPr lang="ru-RU" dirty="0" smtClean="0"/>
              <a:t>выше обозначенных свойствами</a:t>
            </a:r>
            <a:r>
              <a:rPr lang="ru-RU" dirty="0"/>
              <a:t>, за одним исключением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72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Генераторы </a:t>
            </a:r>
            <a:r>
              <a:rPr lang="ru-RU" dirty="0" smtClean="0"/>
              <a:t>списков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Для создания списков, заполненных по более сложным формулам можно использовать генераторы: выражения, позволяющие заполнить список некоторой формулой. Общий вид генератора следующий:</a:t>
            </a:r>
          </a:p>
          <a:p>
            <a:pPr algn="just"/>
            <a:r>
              <a:rPr lang="ru-RU" dirty="0" smtClean="0"/>
              <a:t>[(выражение)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smtClean="0"/>
              <a:t>(переменная)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smtClean="0"/>
              <a:t>(список)]</a:t>
            </a:r>
          </a:p>
          <a:p>
            <a:pPr algn="just"/>
            <a:r>
              <a:rPr lang="ru-RU" dirty="0"/>
              <a:t>где переменная — идентификатор некоторой переменной, список — список значений, который принимает данная переменная (как правило, полученный при помощи функции </a:t>
            </a:r>
            <a:r>
              <a:rPr lang="ru-RU" dirty="0" err="1"/>
              <a:t>range</a:t>
            </a:r>
            <a:r>
              <a:rPr lang="ru-RU" dirty="0"/>
              <a:t>), выражение — некоторое выражение, которым будут заполнены элементы списка, как правило, зависящее от использованной в генераторе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315252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Вот несколько примеров использования генераторов.</a:t>
            </a:r>
          </a:p>
          <a:p>
            <a:pPr algn="just"/>
            <a:r>
              <a:rPr lang="ru-RU" dirty="0"/>
              <a:t>Создать список, состоящий из n нулей можно и при помощи генератора:</a:t>
            </a:r>
          </a:p>
          <a:p>
            <a:pPr algn="just"/>
            <a:r>
              <a:rPr lang="ru-RU" dirty="0"/>
              <a:t>A = [0 </a:t>
            </a:r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(n)]</a:t>
            </a:r>
          </a:p>
          <a:p>
            <a:pPr algn="just"/>
            <a:r>
              <a:rPr lang="ru-RU" dirty="0"/>
              <a:t>Создать список, заполненный квадратами целых чисел можно так:</a:t>
            </a:r>
          </a:p>
          <a:p>
            <a:pPr algn="just"/>
            <a:r>
              <a:rPr lang="ru-RU" dirty="0"/>
              <a:t>A = [i ** 2 </a:t>
            </a:r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(n)]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17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Если нужно заполнить список квадратами чисел от 1 до n, то можно изменить параметры функции </a:t>
            </a:r>
            <a:r>
              <a:rPr lang="ru-RU" dirty="0" err="1"/>
              <a:t>range</a:t>
            </a:r>
            <a:r>
              <a:rPr lang="ru-RU" dirty="0"/>
              <a:t> на </a:t>
            </a:r>
            <a:r>
              <a:rPr lang="ru-RU" dirty="0" err="1"/>
              <a:t>range</a:t>
            </a:r>
            <a:r>
              <a:rPr lang="ru-RU" dirty="0"/>
              <a:t>(1, n + 1):</a:t>
            </a:r>
          </a:p>
          <a:p>
            <a:pPr algn="just"/>
            <a:r>
              <a:rPr lang="ru-RU" dirty="0"/>
              <a:t>A = [i ** 2 </a:t>
            </a:r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(1, n + 1)]</a:t>
            </a:r>
          </a:p>
          <a:p>
            <a:pPr algn="just"/>
            <a:r>
              <a:rPr lang="ru-RU" dirty="0"/>
              <a:t>Вот так можно получить список, заполненный случайными числами от 1 до 9 (используя функцию </a:t>
            </a:r>
            <a:r>
              <a:rPr lang="ru-RU" dirty="0" err="1"/>
              <a:t>randint</a:t>
            </a:r>
            <a:r>
              <a:rPr lang="ru-RU" dirty="0"/>
              <a:t> из модуля </a:t>
            </a:r>
            <a:r>
              <a:rPr lang="ru-RU" dirty="0" err="1"/>
              <a:t>random</a:t>
            </a:r>
            <a:r>
              <a:rPr lang="ru-RU" dirty="0"/>
              <a:t>):</a:t>
            </a:r>
          </a:p>
          <a:p>
            <a:pPr algn="just"/>
            <a:r>
              <a:rPr lang="ru-RU" dirty="0"/>
              <a:t>A = [</a:t>
            </a:r>
            <a:r>
              <a:rPr lang="ru-RU" dirty="0" err="1"/>
              <a:t>randint</a:t>
            </a:r>
            <a:r>
              <a:rPr lang="ru-RU" dirty="0"/>
              <a:t>(1, 9) </a:t>
            </a:r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(n)]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27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А в этом примере список будет состоять из строк, считанных со стандартного ввода: сначала нужно ввести число элементов списка (это значение будет использовано в качестве аргумента функции </a:t>
            </a:r>
            <a:r>
              <a:rPr lang="ru-RU" dirty="0" err="1"/>
              <a:t>range</a:t>
            </a:r>
            <a:r>
              <a:rPr lang="ru-RU" dirty="0"/>
              <a:t>), потом — заданное количество строк:</a:t>
            </a:r>
          </a:p>
          <a:p>
            <a:pPr algn="just"/>
            <a:r>
              <a:rPr lang="ru-RU" dirty="0"/>
              <a:t>A = [</a:t>
            </a:r>
            <a:r>
              <a:rPr lang="ru-RU" dirty="0" err="1"/>
              <a:t>input</a:t>
            </a:r>
            <a:r>
              <a:rPr lang="ru-RU" dirty="0"/>
              <a:t>() </a:t>
            </a:r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()))]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22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Срезы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 списками, так же как и со строками, можно делать срезы. А именно:</a:t>
            </a:r>
          </a:p>
          <a:p>
            <a:pPr algn="just"/>
            <a:r>
              <a:rPr lang="ru-RU" dirty="0"/>
              <a:t>A[</a:t>
            </a:r>
            <a:r>
              <a:rPr lang="ru-RU" dirty="0" err="1"/>
              <a:t>i:j</a:t>
            </a:r>
            <a:r>
              <a:rPr lang="ru-RU" dirty="0" smtClean="0"/>
              <a:t>] — </a:t>
            </a:r>
            <a:r>
              <a:rPr lang="ru-RU" dirty="0"/>
              <a:t>срез из j-i элементов A[i], A[i+1], …, A[j-1].</a:t>
            </a:r>
          </a:p>
          <a:p>
            <a:pPr algn="just"/>
            <a:r>
              <a:rPr lang="ru-RU" dirty="0"/>
              <a:t>A[</a:t>
            </a:r>
            <a:r>
              <a:rPr lang="ru-RU" dirty="0" err="1"/>
              <a:t>i:j</a:t>
            </a:r>
            <a:r>
              <a:rPr lang="ru-RU" dirty="0"/>
              <a:t>:-1</a:t>
            </a:r>
            <a:r>
              <a:rPr lang="ru-RU" dirty="0" smtClean="0"/>
              <a:t>] </a:t>
            </a:r>
            <a:r>
              <a:rPr lang="ru-RU" dirty="0"/>
              <a:t>—</a:t>
            </a:r>
            <a:r>
              <a:rPr lang="ru-RU" dirty="0" smtClean="0"/>
              <a:t> </a:t>
            </a:r>
            <a:r>
              <a:rPr lang="ru-RU" dirty="0"/>
              <a:t>срез из i-j элементов A[i], A[i-1], …, A[j+1] (то есть меняется порядок элементов).</a:t>
            </a:r>
          </a:p>
          <a:p>
            <a:pPr algn="just"/>
            <a:r>
              <a:rPr lang="ru-RU" dirty="0"/>
              <a:t>A[</a:t>
            </a:r>
            <a:r>
              <a:rPr lang="ru-RU" dirty="0" err="1"/>
              <a:t>i:j:k</a:t>
            </a:r>
            <a:r>
              <a:rPr lang="ru-RU" dirty="0" smtClean="0"/>
              <a:t>] — </a:t>
            </a:r>
            <a:r>
              <a:rPr lang="ru-RU" dirty="0"/>
              <a:t>срез с шагом k: A[i], A[</a:t>
            </a:r>
            <a:r>
              <a:rPr lang="ru-RU" dirty="0" err="1"/>
              <a:t>i+k</a:t>
            </a:r>
            <a:r>
              <a:rPr lang="ru-RU" dirty="0"/>
              <a:t>], A[i+2*k],… . Если значение k&lt;0, то элементы идут в противоположном порядке.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84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Каждое из чисел i или j может отсутствовать, что означает “начало строки” или “конец строки”</a:t>
            </a:r>
          </a:p>
          <a:p>
            <a:pPr algn="just"/>
            <a:r>
              <a:rPr lang="ru-RU" dirty="0"/>
              <a:t>Списки, в отличии от строк, являются изменяемыми объектами: можно отдельному элементу списка присвоить новое значение. Но можно менять и целиком срезы. Например:</a:t>
            </a:r>
          </a:p>
          <a:p>
            <a:pPr algn="just"/>
            <a:r>
              <a:rPr lang="ru-RU" dirty="0"/>
              <a:t>A = [1, 2, 3, 4, 5]</a:t>
            </a:r>
          </a:p>
          <a:p>
            <a:pPr algn="just"/>
            <a:r>
              <a:rPr lang="ru-RU" dirty="0"/>
              <a:t>A[2:4] = [7, 8, 9]</a:t>
            </a:r>
          </a:p>
          <a:p>
            <a:pPr algn="just"/>
            <a:r>
              <a:rPr lang="ru-RU" dirty="0"/>
              <a:t>Получится список, у которого вместо двух элементов среза A[2:4] вставлен новый список уже из трех элементов. </a:t>
            </a:r>
            <a:endParaRPr lang="ru-RU" dirty="0" smtClean="0"/>
          </a:p>
          <a:p>
            <a:pPr algn="just"/>
            <a:r>
              <a:rPr lang="ru-RU" dirty="0" smtClean="0"/>
              <a:t>Теперь </a:t>
            </a:r>
            <a:r>
              <a:rPr lang="ru-RU" dirty="0"/>
              <a:t>список стал равен [1, 2, 3, 7, 8, 9, 5].</a:t>
            </a:r>
          </a:p>
        </p:txBody>
      </p:sp>
    </p:spTree>
    <p:extLst>
      <p:ext uri="{BB962C8B-B14F-4D97-AF65-F5344CB8AC3E}">
        <p14:creationId xmlns:p14="http://schemas.microsoft.com/office/powerpoint/2010/main" val="1254621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= [1, 2, 3, 4, 5, 6, 7]</a:t>
            </a:r>
          </a:p>
          <a:p>
            <a:pPr algn="just"/>
            <a:r>
              <a:rPr lang="pt-BR" dirty="0"/>
              <a:t>A[::-2] = [10, 20, 30, 40]</a:t>
            </a:r>
          </a:p>
          <a:p>
            <a:pPr algn="just"/>
            <a:r>
              <a:rPr lang="ru-RU" dirty="0"/>
              <a:t>Получится список [40, 2, 30, 4, 20, 6, 10]. Здесь A[::-2] — это список из элементов A[-1], A[-3], A[-5], A[-7], которым присваиваются значения 10, 20, 30, 40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143262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Если не непрерывному срезу (то есть срезу с шагом k, отличному от 1), присвоить новое значение, то количество элементов в старом и новом срезе обязательно должно совпадать, в противном случае произойдет ошибка </a:t>
            </a:r>
            <a:r>
              <a:rPr lang="ru-RU" dirty="0" err="1"/>
              <a:t>ValueError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Для непрерывных срезов количество элементов может не совпадать, что привет к добавлению элементов в середину списка или удалению элементов из середины. Это может быть затратной по времени операцией, если для вставки или удаления необходимо переместить в памяти значительное количество элементов.</a:t>
            </a:r>
          </a:p>
          <a:p>
            <a:pPr algn="just"/>
            <a:r>
              <a:rPr lang="ru-RU" dirty="0"/>
              <a:t>Обратите внимание, A[i] — это операция обращения к одному элементу списка, а не к срезу!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704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</a:t>
            </a:r>
            <a:r>
              <a:rPr lang="ru-RU" dirty="0" smtClean="0"/>
              <a:t>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Для того, чтобы переставить элементы массива A длины N в обратном порядке, нужно разбить из на пары первый--последний, второй--предпоследний и т. д. и поменять местами элементы в каждой паре. При этом нужно обратить внимание, что </a:t>
            </a:r>
            <a:r>
              <a:rPr lang="ru-RU" dirty="0" smtClean="0"/>
              <a:t>парне </a:t>
            </a:r>
            <a:r>
              <a:rPr lang="ru-RU" dirty="0"/>
              <a:t>N, а [N/2</a:t>
            </a:r>
            <a:r>
              <a:rPr lang="ru-RU" dirty="0" smtClean="0"/>
              <a:t>].</a:t>
            </a:r>
            <a:endParaRPr lang="en-US" dirty="0" smtClean="0"/>
          </a:p>
          <a:p>
            <a:pPr algn="just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(A) // 2):</a:t>
            </a:r>
          </a:p>
          <a:p>
            <a:pPr algn="just"/>
            <a:r>
              <a:rPr lang="en-US" dirty="0"/>
              <a:t>    A[</a:t>
            </a:r>
            <a:r>
              <a:rPr lang="en-US" dirty="0" err="1"/>
              <a:t>i</a:t>
            </a:r>
            <a:r>
              <a:rPr lang="en-US" dirty="0"/>
              <a:t>], A[N - </a:t>
            </a:r>
            <a:r>
              <a:rPr lang="en-US" dirty="0" err="1"/>
              <a:t>i</a:t>
            </a:r>
            <a:r>
              <a:rPr lang="en-US" dirty="0"/>
              <a:t> - 1] = A[N - </a:t>
            </a:r>
            <a:r>
              <a:rPr lang="en-US" dirty="0" err="1"/>
              <a:t>i</a:t>
            </a:r>
            <a:r>
              <a:rPr lang="en-US" dirty="0"/>
              <a:t> - 1],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312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Циклический сдвиг в массиве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Сдвиг влево</a:t>
            </a:r>
          </a:p>
          <a:p>
            <a:pPr algn="just"/>
            <a:r>
              <a:rPr lang="ru-RU" dirty="0"/>
              <a:t>Двигаясь слева направо по массиву, присваиваем текущему элементу значение следующего.</a:t>
            </a:r>
          </a:p>
          <a:p>
            <a:pPr algn="just"/>
            <a:r>
              <a:rPr lang="ru-RU" dirty="0"/>
              <a:t>Первый элемент нужно заблаговременно спасти во временной переменной, а затем положить его значение в конец массива.</a:t>
            </a:r>
          </a:p>
          <a:p>
            <a:pPr algn="just"/>
            <a:r>
              <a:rPr lang="en-US" dirty="0" err="1"/>
              <a:t>tmp</a:t>
            </a:r>
            <a:r>
              <a:rPr lang="en-US" dirty="0"/>
              <a:t> = A[0]</a:t>
            </a:r>
          </a:p>
          <a:p>
            <a:pPr algn="just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(A) - 1):</a:t>
            </a:r>
          </a:p>
          <a:p>
            <a:pPr algn="just"/>
            <a:r>
              <a:rPr lang="en-US" dirty="0"/>
              <a:t>    A[</a:t>
            </a:r>
            <a:r>
              <a:rPr lang="en-US" dirty="0" err="1"/>
              <a:t>i</a:t>
            </a:r>
            <a:r>
              <a:rPr lang="en-US" dirty="0"/>
              <a:t>] = A[i+1]</a:t>
            </a:r>
          </a:p>
          <a:p>
            <a:pPr algn="just"/>
            <a:r>
              <a:rPr lang="en-US" dirty="0"/>
              <a:t>A[</a:t>
            </a:r>
            <a:r>
              <a:rPr lang="en-US" dirty="0" err="1"/>
              <a:t>len</a:t>
            </a:r>
            <a:r>
              <a:rPr lang="en-US" dirty="0"/>
              <a:t>(A)-1] = </a:t>
            </a:r>
            <a:r>
              <a:rPr lang="en-US" dirty="0" err="1"/>
              <a:t>tmp</a:t>
            </a:r>
            <a:endParaRPr lang="en-US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98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Список </a:t>
            </a: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smtClean="0"/>
              <a:t>— </a:t>
            </a:r>
            <a:r>
              <a:rPr lang="ru-RU" dirty="0"/>
              <a:t>это встроенный тип (класс) данных, представляющий собой одну из разновидностей структур данных. Структуру данных можно представить как сложную единицу, объединяющую в себе группу более простых. Каждая разновидность структур данных имеет свои особенности. </a:t>
            </a:r>
          </a:p>
          <a:p>
            <a:pPr algn="just"/>
            <a:r>
              <a:rPr lang="ru-RU" dirty="0"/>
              <a:t>Отличительной особенностью списка является то, что он – изменяемая последовательность элементов произвольных типов. </a:t>
            </a:r>
          </a:p>
        </p:txBody>
      </p:sp>
    </p:spTree>
    <p:extLst>
      <p:ext uri="{BB962C8B-B14F-4D97-AF65-F5344CB8AC3E}">
        <p14:creationId xmlns:p14="http://schemas.microsoft.com/office/powerpoint/2010/main" val="2495402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Сдвиг вправо</a:t>
            </a:r>
          </a:p>
          <a:p>
            <a:pPr algn="just"/>
            <a:r>
              <a:rPr lang="ru-RU" dirty="0"/>
              <a:t>Двигаясь по массиву, присваиваем текущему элементу значение соседнего с меньшим индексом. Только двигаться нужно справа налево.</a:t>
            </a:r>
          </a:p>
          <a:p>
            <a:pPr algn="just"/>
            <a:r>
              <a:rPr lang="ru-RU" dirty="0"/>
              <a:t>Последний элемент нужно спасти во временной переменной, а затем положить его значение в начало массива.</a:t>
            </a:r>
          </a:p>
          <a:p>
            <a:pPr algn="just"/>
            <a:r>
              <a:rPr lang="en-US" dirty="0" err="1"/>
              <a:t>tmp</a:t>
            </a:r>
            <a:r>
              <a:rPr lang="en-US" dirty="0"/>
              <a:t> = A[-1]</a:t>
            </a:r>
          </a:p>
          <a:p>
            <a:pPr algn="just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(A)-1, 0, -1):</a:t>
            </a:r>
          </a:p>
          <a:p>
            <a:pPr algn="just"/>
            <a:r>
              <a:rPr lang="en-US" dirty="0"/>
              <a:t>    A[</a:t>
            </a:r>
            <a:r>
              <a:rPr lang="en-US" dirty="0" err="1"/>
              <a:t>i</a:t>
            </a:r>
            <a:r>
              <a:rPr lang="en-US" dirty="0"/>
              <a:t>] = A[i-1]</a:t>
            </a:r>
          </a:p>
          <a:p>
            <a:pPr algn="just"/>
            <a:r>
              <a:rPr lang="en-US" dirty="0"/>
              <a:t>A[0] = </a:t>
            </a:r>
            <a:r>
              <a:rPr lang="en-US" dirty="0" err="1"/>
              <a:t>tmp</a:t>
            </a:r>
            <a:endParaRPr lang="en-US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736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языке </a:t>
            </a:r>
            <a:r>
              <a:rPr lang="ru-RU" dirty="0" err="1"/>
              <a:t>Python</a:t>
            </a:r>
            <a:r>
              <a:rPr lang="ru-RU" dirty="0"/>
              <a:t> для сдвига (неэффективного по памяти) можно воспользоваться срезами.</a:t>
            </a:r>
          </a:p>
          <a:p>
            <a:pPr algn="just"/>
            <a:r>
              <a:rPr lang="ru-RU" dirty="0"/>
              <a:t>Сдвиг на k элементов влево:</a:t>
            </a:r>
          </a:p>
          <a:p>
            <a:pPr algn="just"/>
            <a:r>
              <a:rPr lang="ru-RU" dirty="0"/>
              <a:t>A = A[k:] + A[:k]</a:t>
            </a:r>
          </a:p>
          <a:p>
            <a:pPr algn="just"/>
            <a:r>
              <a:rPr lang="ru-RU" dirty="0"/>
              <a:t>Сдвиг на k элементов вправо:</a:t>
            </a:r>
          </a:p>
          <a:p>
            <a:pPr algn="just"/>
            <a:r>
              <a:rPr lang="ru-RU" dirty="0"/>
              <a:t>A = A[-k:] + A[:-k]</a:t>
            </a:r>
          </a:p>
          <a:p>
            <a:pPr algn="just"/>
            <a:r>
              <a:rPr lang="ru-RU" dirty="0"/>
              <a:t>Такой сдвиг требует дополнительную память для хранения срезов, пропорциональную длине массива.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030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map()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/>
              <a:t>map</a:t>
            </a:r>
            <a:r>
              <a:rPr lang="ru-RU" sz="2400" dirty="0"/>
              <a:t>() — это встроенная функция, которая позволяет обрабатывать и преобразовывать все элементы в итерируемом объекте без использования явного цикла </a:t>
            </a:r>
            <a:r>
              <a:rPr lang="ru-RU" sz="2400" dirty="0" err="1"/>
              <a:t>for</a:t>
            </a:r>
            <a:r>
              <a:rPr lang="ru-RU" sz="2400" dirty="0"/>
              <a:t>, метода, широко известного как сопоставление (</a:t>
            </a:r>
            <a:r>
              <a:rPr lang="ru-RU" sz="2400" dirty="0" err="1"/>
              <a:t>mapping</a:t>
            </a:r>
            <a:r>
              <a:rPr lang="ru-RU" sz="2400" dirty="0"/>
              <a:t>). </a:t>
            </a:r>
            <a:r>
              <a:rPr lang="ru-RU" sz="2400" dirty="0" err="1"/>
              <a:t>map</a:t>
            </a:r>
            <a:r>
              <a:rPr lang="ru-RU" sz="2400" dirty="0"/>
              <a:t>() полезен, когда вам нужно применить функцию преобразования к каждому элементу в коллекции или в массиве и преобразовать их в новый массив.</a:t>
            </a:r>
          </a:p>
        </p:txBody>
      </p:sp>
    </p:spTree>
    <p:extLst>
      <p:ext uri="{BB962C8B-B14F-4D97-AF65-F5344CB8AC3E}">
        <p14:creationId xmlns:p14="http://schemas.microsoft.com/office/powerpoint/2010/main" val="430678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Ф</a:t>
            </a:r>
            <a:r>
              <a:rPr lang="ru-RU" dirty="0" smtClean="0"/>
              <a:t>ункция </a:t>
            </a:r>
            <a:r>
              <a:rPr lang="ru-RU" dirty="0" err="1"/>
              <a:t>map</a:t>
            </a:r>
            <a:r>
              <a:rPr lang="ru-RU" dirty="0"/>
              <a:t> принимает два аргумента: функцию и аргумент составного типа данных, например, список. </a:t>
            </a:r>
            <a:r>
              <a:rPr lang="ru-RU" dirty="0" err="1"/>
              <a:t>map</a:t>
            </a:r>
            <a:r>
              <a:rPr lang="ru-RU" dirty="0"/>
              <a:t> применяет к каждому элементу списка переданную функцию. Например, </a:t>
            </a:r>
            <a:r>
              <a:rPr lang="ru-RU" dirty="0" smtClean="0"/>
              <a:t>имеется </a:t>
            </a:r>
            <a:r>
              <a:rPr lang="ru-RU" dirty="0"/>
              <a:t>список чисел, изначально все эти числа имеют строковый тип данных, чтобы работать с ними - нужно </a:t>
            </a:r>
            <a:r>
              <a:rPr lang="ru-RU" dirty="0" smtClean="0"/>
              <a:t>превратить </a:t>
            </a:r>
            <a:r>
              <a:rPr lang="ru-RU" dirty="0"/>
              <a:t>их в целое число</a:t>
            </a:r>
            <a:r>
              <a:rPr lang="ru-RU" dirty="0" smtClean="0"/>
              <a:t>:</a:t>
            </a:r>
          </a:p>
          <a:p>
            <a:pPr algn="just"/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old_list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= ['1', '2', '3', '4', '5', '6', '7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new_list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= []</a:t>
            </a:r>
          </a:p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for item in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old_list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new_list.append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(item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)) 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print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new_list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[1, 2, 3, 4, 5, 6, 7]</a:t>
            </a: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29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Тот же эффект мы можем получить, применив функцию </a:t>
            </a:r>
            <a:r>
              <a:rPr lang="ru-RU" sz="2400" dirty="0" err="1"/>
              <a:t>map</a:t>
            </a:r>
            <a:r>
              <a:rPr lang="ru-RU" sz="2400" dirty="0" smtClean="0"/>
              <a:t>:</a:t>
            </a:r>
          </a:p>
          <a:p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old_list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= ['1', '2', '3', '4', '5', '6', '7']</a:t>
            </a:r>
          </a:p>
          <a:p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new_list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= list(map(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old_list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print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new_list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[1, 2, 3, 4, 5, 6, 7]</a:t>
            </a:r>
            <a:endParaRPr lang="ru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86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случайных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Модуль </a:t>
            </a:r>
            <a:r>
              <a:rPr lang="ru-RU" dirty="0" err="1"/>
              <a:t>random</a:t>
            </a:r>
            <a:r>
              <a:rPr lang="ru-RU" dirty="0"/>
              <a:t> позволяет генерировать случайные числа. Прежде чем использовать модуль, </a:t>
            </a:r>
            <a:r>
              <a:rPr lang="ru-RU" dirty="0" smtClean="0"/>
              <a:t>необходимо </a:t>
            </a:r>
            <a:r>
              <a:rPr lang="ru-RU" dirty="0"/>
              <a:t>подключить его с помощью инструкции</a:t>
            </a:r>
            <a:r>
              <a:rPr lang="ru-RU" dirty="0" smtClean="0"/>
              <a:t>:</a:t>
            </a:r>
          </a:p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endParaRPr lang="ru-RU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659171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random.random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() — возвращает псевдослучайное число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0.0 до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</a:p>
          <a:p>
            <a:pPr algn="just"/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random.random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just"/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0.07500815468466127</a:t>
            </a:r>
            <a:endParaRPr lang="ru-RU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55543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err="1"/>
              <a:t>random.uniform</a:t>
            </a:r>
            <a:r>
              <a:rPr lang="ru-RU" dirty="0"/>
              <a:t>(&lt;Начало&gt;, &lt;Конец&gt;) — возвращает псевдослучайное вещественное число в диапазоне от &lt;Начало&gt; до &lt;Конец&gt;:</a:t>
            </a:r>
          </a:p>
          <a:p>
            <a:pPr algn="just"/>
            <a:r>
              <a:rPr lang="ru-RU" i="1" dirty="0" err="1" smtClean="0"/>
              <a:t>random.uniform</a:t>
            </a:r>
            <a:r>
              <a:rPr lang="ru-RU" i="1" dirty="0" smtClean="0"/>
              <a:t>(0</a:t>
            </a:r>
            <a:r>
              <a:rPr lang="ru-RU" i="1" dirty="0"/>
              <a:t>, 20)</a:t>
            </a:r>
          </a:p>
          <a:p>
            <a:pPr algn="just"/>
            <a:r>
              <a:rPr lang="ru-RU" i="1" dirty="0" smtClean="0"/>
              <a:t>15.330185127252884</a:t>
            </a:r>
          </a:p>
        </p:txBody>
      </p:sp>
    </p:spTree>
    <p:extLst>
      <p:ext uri="{BB962C8B-B14F-4D97-AF65-F5344CB8AC3E}">
        <p14:creationId xmlns:p14="http://schemas.microsoft.com/office/powerpoint/2010/main" val="3825367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err="1" smtClean="0"/>
              <a:t>random.randint</a:t>
            </a:r>
            <a:r>
              <a:rPr lang="ru-RU" dirty="0"/>
              <a:t>(&lt;Начало&gt;, &lt;Конец&gt;) — возвращает псевдослучайное целое число в диапазоне от &lt;Начало&gt; до &lt;Конец&gt;:</a:t>
            </a:r>
          </a:p>
          <a:p>
            <a:pPr algn="just"/>
            <a:r>
              <a:rPr lang="ru-RU" i="1" dirty="0" err="1" smtClean="0"/>
              <a:t>random.randint</a:t>
            </a:r>
            <a:r>
              <a:rPr lang="ru-RU" i="1" dirty="0" smtClean="0"/>
              <a:t>(1,27</a:t>
            </a:r>
            <a:r>
              <a:rPr lang="ru-RU" i="1" dirty="0"/>
              <a:t>)</a:t>
            </a:r>
          </a:p>
          <a:p>
            <a:pPr algn="just"/>
            <a:r>
              <a:rPr lang="ru-RU" i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08581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random.randrange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возвращает случайное целое число из указанного диапазона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), где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число начала диапазона,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число конца диапазона,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шаг прохождения диапазона.</a:t>
            </a:r>
          </a:p>
          <a:p>
            <a:pPr algn="just"/>
            <a:endParaRPr lang="en-U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random.randrange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100, 5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46</a:t>
            </a: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Список представляет собой последовательность элементов, пронумерованных от 0, как символы в строке. Список можно задать перечислением элементов списка в квадратных скобках, например, список можно задать так:</a:t>
            </a:r>
          </a:p>
          <a:p>
            <a:pPr algn="just"/>
            <a:r>
              <a:rPr lang="ru-RU" dirty="0" err="1"/>
              <a:t>Primes</a:t>
            </a:r>
            <a:r>
              <a:rPr lang="ru-RU" dirty="0"/>
              <a:t> = [2, 3, 5, 7, 11, 13]</a:t>
            </a:r>
          </a:p>
          <a:p>
            <a:pPr algn="just"/>
            <a:r>
              <a:rPr lang="ru-RU" dirty="0" err="1"/>
              <a:t>Rainbow</a:t>
            </a:r>
            <a:r>
              <a:rPr lang="ru-RU" dirty="0"/>
              <a:t> = ['</a:t>
            </a:r>
            <a:r>
              <a:rPr lang="ru-RU" dirty="0" err="1"/>
              <a:t>Red</a:t>
            </a:r>
            <a:r>
              <a:rPr lang="ru-RU" dirty="0"/>
              <a:t>', '</a:t>
            </a:r>
            <a:r>
              <a:rPr lang="ru-RU" dirty="0" err="1"/>
              <a:t>Orange</a:t>
            </a:r>
            <a:r>
              <a:rPr lang="ru-RU" dirty="0"/>
              <a:t>', '</a:t>
            </a:r>
            <a:r>
              <a:rPr lang="ru-RU" dirty="0" err="1"/>
              <a:t>Yellow</a:t>
            </a:r>
            <a:r>
              <a:rPr lang="ru-RU" dirty="0"/>
              <a:t>', '</a:t>
            </a:r>
            <a:r>
              <a:rPr lang="ru-RU" dirty="0" err="1"/>
              <a:t>Green</a:t>
            </a:r>
            <a:r>
              <a:rPr lang="ru-RU" dirty="0"/>
              <a:t>', '</a:t>
            </a:r>
            <a:r>
              <a:rPr lang="ru-RU" dirty="0" err="1"/>
              <a:t>Blue</a:t>
            </a:r>
            <a:r>
              <a:rPr lang="ru-RU" dirty="0"/>
              <a:t>', '</a:t>
            </a:r>
            <a:r>
              <a:rPr lang="ru-RU" dirty="0" err="1"/>
              <a:t>Indigo</a:t>
            </a:r>
            <a:r>
              <a:rPr lang="ru-RU" dirty="0"/>
              <a:t>', '</a:t>
            </a:r>
            <a:r>
              <a:rPr lang="ru-RU" dirty="0" err="1"/>
              <a:t>Violet</a:t>
            </a:r>
            <a:r>
              <a:rPr lang="ru-RU" dirty="0"/>
              <a:t>']</a:t>
            </a:r>
          </a:p>
          <a:p>
            <a:pPr algn="just"/>
            <a:r>
              <a:rPr lang="ru-RU" dirty="0"/>
              <a:t>В списке </a:t>
            </a:r>
            <a:r>
              <a:rPr lang="ru-RU" dirty="0" err="1"/>
              <a:t>Primes</a:t>
            </a:r>
            <a:r>
              <a:rPr lang="ru-RU" dirty="0"/>
              <a:t> — 6 элементов, а именно,</a:t>
            </a:r>
          </a:p>
          <a:p>
            <a:pPr algn="just"/>
            <a:r>
              <a:rPr lang="ru-RU" dirty="0" err="1"/>
              <a:t>Primes</a:t>
            </a:r>
            <a:r>
              <a:rPr lang="ru-RU" dirty="0"/>
              <a:t>[0] == 2, </a:t>
            </a:r>
            <a:r>
              <a:rPr lang="ru-RU" dirty="0" err="1"/>
              <a:t>Primes</a:t>
            </a:r>
            <a:r>
              <a:rPr lang="ru-RU" dirty="0"/>
              <a:t>[1] == 3, </a:t>
            </a:r>
            <a:r>
              <a:rPr lang="ru-RU" dirty="0" err="1"/>
              <a:t>Primes</a:t>
            </a:r>
            <a:r>
              <a:rPr lang="ru-RU" dirty="0"/>
              <a:t>[2] == 5, </a:t>
            </a:r>
            <a:r>
              <a:rPr lang="ru-RU" dirty="0" err="1"/>
              <a:t>Primes</a:t>
            </a:r>
            <a:r>
              <a:rPr lang="ru-RU" dirty="0"/>
              <a:t>[3] == 7, </a:t>
            </a:r>
            <a:r>
              <a:rPr lang="ru-RU" dirty="0" err="1"/>
              <a:t>Primes</a:t>
            </a:r>
            <a:r>
              <a:rPr lang="ru-RU" dirty="0"/>
              <a:t>[4] == 11, </a:t>
            </a:r>
            <a:r>
              <a:rPr lang="ru-RU" dirty="0" err="1"/>
              <a:t>Primes</a:t>
            </a:r>
            <a:r>
              <a:rPr lang="ru-RU" dirty="0"/>
              <a:t>[5] == 13.</a:t>
            </a:r>
          </a:p>
          <a:p>
            <a:pPr algn="just"/>
            <a:r>
              <a:rPr lang="ru-RU" dirty="0"/>
              <a:t>Список </a:t>
            </a:r>
            <a:r>
              <a:rPr lang="ru-RU" dirty="0" err="1"/>
              <a:t>Rainbow</a:t>
            </a:r>
            <a:r>
              <a:rPr lang="ru-RU" dirty="0"/>
              <a:t> состоит из 7 элементов, каждый из которых является строкой.</a:t>
            </a:r>
          </a:p>
          <a:p>
            <a:pPr algn="just"/>
            <a:r>
              <a:rPr lang="ru-RU" dirty="0"/>
              <a:t>Также как и символы строки, элементы списка можно индексировать отрицательными числами с конца, например,</a:t>
            </a:r>
          </a:p>
          <a:p>
            <a:pPr algn="just"/>
            <a:r>
              <a:rPr lang="ru-RU" dirty="0" err="1"/>
              <a:t>Primes</a:t>
            </a:r>
            <a:r>
              <a:rPr lang="ru-RU" dirty="0"/>
              <a:t>[-1] == 13, </a:t>
            </a:r>
            <a:r>
              <a:rPr lang="ru-RU" dirty="0" err="1"/>
              <a:t>Primes</a:t>
            </a:r>
            <a:r>
              <a:rPr lang="ru-RU" dirty="0"/>
              <a:t>[-6] == 2.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29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random.choince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Последовательность&gt;) — возвращает случайный элемент из любой последовательности (строки, списка, кортежа):</a:t>
            </a:r>
          </a:p>
          <a:p>
            <a:pPr algn="just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random.choice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('Chewbacca')</a:t>
            </a:r>
          </a:p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'h'</a:t>
            </a:r>
          </a:p>
          <a:p>
            <a:pPr algn="just"/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random.choice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([1,2,'a','b'])</a:t>
            </a:r>
          </a:p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algn="just"/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random.choice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([1,2,'a','b'])</a:t>
            </a:r>
          </a:p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'a'</a:t>
            </a: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06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случайного элемента из </a:t>
            </a:r>
            <a:r>
              <a:rPr lang="ru-RU" dirty="0" smtClean="0"/>
              <a:t>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7" y="2274425"/>
            <a:ext cx="9720073" cy="4023360"/>
          </a:xfrm>
        </p:spPr>
        <p:txBody>
          <a:bodyPr/>
          <a:lstStyle/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import random</a:t>
            </a:r>
          </a:p>
          <a:p>
            <a:pPr algn="just"/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city_list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= ['New York', 'Los Angeles', 'Chicago', 'Houston', 'Philadelphia']</a:t>
            </a:r>
          </a:p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Выбор случайного города из списка - ",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random.choice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city_list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algn="just"/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from random import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choice</a:t>
            </a:r>
          </a:p>
          <a:p>
            <a:pPr algn="just"/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city_list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= ['New York', 'Los Angeles', 'Chicago', 'Houston', 'Philadelphia']</a:t>
            </a:r>
          </a:p>
          <a:p>
            <a:pPr algn="just"/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ru-RU" i="1" dirty="0">
                <a:cs typeface="Calibri" panose="020F0502020204030204" pitchFamily="34" charset="0"/>
              </a:rPr>
              <a:t>Выбор случайного города из списка - ",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choice(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city_list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ru-RU" i="1" dirty="0">
              <a:cs typeface="Calibri" panose="020F0502020204030204" pitchFamily="34" charset="0"/>
            </a:endParaRPr>
          </a:p>
          <a:p>
            <a:pPr algn="just"/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31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случайных </a:t>
            </a:r>
            <a:r>
              <a:rPr lang="ru-RU" dirty="0" smtClean="0"/>
              <a:t>чисел</a:t>
            </a:r>
            <a:r>
              <a:rPr lang="en-US" dirty="0" smtClean="0"/>
              <a:t> </a:t>
            </a:r>
            <a:r>
              <a:rPr lang="ru-RU" dirty="0" smtClean="0"/>
              <a:t> в списке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import random</a:t>
            </a:r>
          </a:p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numbers = []</a:t>
            </a:r>
          </a:p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in range(5):</a:t>
            </a:r>
          </a:p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numbers.append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random.randint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(-10, 10))</a:t>
            </a:r>
          </a:p>
          <a:p>
            <a:pPr algn="just"/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print(numbers)</a:t>
            </a:r>
          </a:p>
          <a:p>
            <a:pPr algn="just"/>
            <a:endParaRPr lang="ru-RU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18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random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numbers = []</a:t>
            </a:r>
          </a:p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in range(5):</a:t>
            </a:r>
          </a:p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numbers.append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(-10, 10))</a:t>
            </a:r>
          </a:p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print(numbers)</a:t>
            </a:r>
            <a:endParaRPr lang="ru-RU" sz="2400" i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47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import random</a:t>
            </a:r>
          </a:p>
          <a:p>
            <a:r>
              <a:rPr lang="en-US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= [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random.randint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(-10, 10) for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in range(10)]</a:t>
            </a:r>
          </a:p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random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(-10, 10) for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in range(10)]</a:t>
            </a:r>
          </a:p>
          <a:p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lst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321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smtClean="0"/>
              <a:t>Дан </a:t>
            </a:r>
            <a:r>
              <a:rPr lang="ru-RU" sz="2800" dirty="0"/>
              <a:t>список чисел. Если в нем есть два соседних элемента одного знака, выведите эти числа. Если соседних элементов одного знака нет </a:t>
            </a:r>
            <a:r>
              <a:rPr lang="ru-RU" sz="2800" dirty="0" smtClean="0"/>
              <a:t>- не </a:t>
            </a:r>
            <a:r>
              <a:rPr lang="ru-RU" sz="2800" dirty="0"/>
              <a:t>выводите ничего. Если таких пар соседей несколько -выведите первую пару.</a:t>
            </a:r>
          </a:p>
        </p:txBody>
      </p:sp>
    </p:spTree>
    <p:extLst>
      <p:ext uri="{BB962C8B-B14F-4D97-AF65-F5344CB8AC3E}">
        <p14:creationId xmlns:p14="http://schemas.microsoft.com/office/powerpoint/2010/main" val="289918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Циклически сдвиньте элементы списка вправо (A[0</a:t>
            </a:r>
            <a:r>
              <a:rPr lang="ru-RU" sz="3200" dirty="0" smtClean="0"/>
              <a:t>] переходит </a:t>
            </a:r>
            <a:r>
              <a:rPr lang="ru-RU" sz="3200" dirty="0"/>
              <a:t>на место A[1], A[1] на место A[2], </a:t>
            </a:r>
            <a:r>
              <a:rPr lang="ru-RU" sz="3200" dirty="0" smtClean="0"/>
              <a:t>..., последний </a:t>
            </a:r>
            <a:r>
              <a:rPr lang="ru-RU" sz="3200" dirty="0"/>
              <a:t>элемент переходит на место A[0]).</a:t>
            </a:r>
          </a:p>
        </p:txBody>
      </p:sp>
    </p:spTree>
    <p:extLst>
      <p:ext uri="{BB962C8B-B14F-4D97-AF65-F5344CB8AC3E}">
        <p14:creationId xmlns:p14="http://schemas.microsoft.com/office/powerpoint/2010/main" val="2443135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Напишите программу, которая запрашивает с ввода восемь чисел, добавляет их в список. На экран выводит их сумму, максимальное и минимальное из них. Для нахождения суммы, максимума и минимума воспользуйтесь встроенными в </a:t>
            </a:r>
            <a:r>
              <a:rPr lang="ru-RU" sz="2800" dirty="0" err="1"/>
              <a:t>Python</a:t>
            </a:r>
            <a:r>
              <a:rPr lang="ru-RU" sz="2800" dirty="0"/>
              <a:t> функциями </a:t>
            </a:r>
            <a:r>
              <a:rPr lang="ru-RU" sz="2800" dirty="0" err="1"/>
              <a:t>sum</a:t>
            </a:r>
            <a:r>
              <a:rPr lang="ru-RU" sz="2800" dirty="0"/>
              <a:t>(), </a:t>
            </a:r>
            <a:r>
              <a:rPr lang="ru-RU" sz="2800" dirty="0" err="1"/>
              <a:t>max</a:t>
            </a:r>
            <a:r>
              <a:rPr lang="ru-RU" sz="2800" dirty="0"/>
              <a:t>() и </a:t>
            </a:r>
            <a:r>
              <a:rPr lang="ru-RU" sz="2800" dirty="0" err="1"/>
              <a:t>min</a:t>
            </a:r>
            <a:r>
              <a:rPr lang="ru-RU" sz="2800" dirty="0"/>
              <a:t>().</a:t>
            </a:r>
          </a:p>
          <a:p>
            <a:pPr algn="just"/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77775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Выведите первый и последний </a:t>
            </a:r>
            <a:r>
              <a:rPr lang="ru-RU" sz="2800" dirty="0" smtClean="0"/>
              <a:t>элемент</a:t>
            </a:r>
            <a:r>
              <a:rPr lang="en-US" sz="2800" dirty="0" smtClean="0"/>
              <a:t> </a:t>
            </a:r>
            <a:r>
              <a:rPr lang="ru-RU" sz="2800" dirty="0" smtClean="0"/>
              <a:t>произвольного списка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355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Дан список некоторых целых чисел, найдите значение 20 в нем и, если оно присутствует, замените его на 200. Обновите список только при первом вхождении числа 20.</a:t>
            </a:r>
          </a:p>
        </p:txBody>
      </p:sp>
    </p:spTree>
    <p:extLst>
      <p:ext uri="{BB962C8B-B14F-4D97-AF65-F5344CB8AC3E}">
        <p14:creationId xmlns:p14="http://schemas.microsoft.com/office/powerpoint/2010/main" val="333116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Длину списка, то есть количество элементов в нем, можно узнать при помощи функции </a:t>
            </a:r>
            <a:r>
              <a:rPr lang="ru-RU" dirty="0" err="1"/>
              <a:t>len</a:t>
            </a:r>
            <a:r>
              <a:rPr lang="ru-RU" dirty="0"/>
              <a:t>, например, </a:t>
            </a:r>
            <a:r>
              <a:rPr lang="ru-RU" dirty="0" err="1"/>
              <a:t>len</a:t>
            </a:r>
            <a:r>
              <a:rPr lang="ru-RU" dirty="0"/>
              <a:t>(A) == 6.</a:t>
            </a:r>
          </a:p>
          <a:p>
            <a:pPr algn="just"/>
            <a:r>
              <a:rPr lang="ru-RU" dirty="0"/>
              <a:t>Рассмотрим несколько способов создания и считывания списков. Прежде всего можно создать пустой список (не содержащий элементов, длины 0), в конец списка можно добавлять элементы при помощи метода </a:t>
            </a:r>
            <a:r>
              <a:rPr lang="ru-RU" dirty="0" err="1"/>
              <a:t>append</a:t>
            </a:r>
            <a:r>
              <a:rPr lang="ru-RU" dirty="0"/>
              <a:t>. Например, если программа получает на вход количество элементов в списке n, а потом n элементов списка по одному в отдельной строке, то организовать считывание списка можно так:</a:t>
            </a:r>
          </a:p>
          <a:p>
            <a:pPr algn="just"/>
            <a:r>
              <a:rPr lang="ru-RU" dirty="0"/>
              <a:t>A = []</a:t>
            </a:r>
          </a:p>
          <a:p>
            <a:pPr algn="just"/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())):</a:t>
            </a:r>
          </a:p>
          <a:p>
            <a:pPr algn="just"/>
            <a:r>
              <a:rPr lang="ru-RU" dirty="0"/>
              <a:t>   </a:t>
            </a:r>
            <a:r>
              <a:rPr lang="ru-RU" dirty="0" err="1"/>
              <a:t>A.append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()))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637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Выведите все элементы списка с четными индексами (то есть A[0], A[2], A[4], ...)</a:t>
            </a:r>
          </a:p>
        </p:txBody>
      </p:sp>
    </p:spTree>
    <p:extLst>
      <p:ext uri="{BB962C8B-B14F-4D97-AF65-F5344CB8AC3E}">
        <p14:creationId xmlns:p14="http://schemas.microsoft.com/office/powerpoint/2010/main" val="3730434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списке все элементы различны. Поменяйте местами минимальный и максимальный элемент этого списка.</a:t>
            </a:r>
          </a:p>
        </p:txBody>
      </p:sp>
    </p:spTree>
    <p:extLst>
      <p:ext uri="{BB962C8B-B14F-4D97-AF65-F5344CB8AC3E}">
        <p14:creationId xmlns:p14="http://schemas.microsoft.com/office/powerpoint/2010/main" val="4198373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Выведите все четные элементы списка. При этом используйте цикл </a:t>
            </a:r>
            <a:r>
              <a:rPr lang="ru-RU" dirty="0" err="1"/>
              <a:t>for</a:t>
            </a:r>
            <a:r>
              <a:rPr lang="ru-RU" dirty="0"/>
              <a:t>, перебирающий элементы списка, а не их индексы!</a:t>
            </a:r>
          </a:p>
        </p:txBody>
      </p:sp>
    </p:spTree>
    <p:extLst>
      <p:ext uri="{BB962C8B-B14F-4D97-AF65-F5344CB8AC3E}">
        <p14:creationId xmlns:p14="http://schemas.microsoft.com/office/powerpoint/2010/main" val="4182306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Дан список чисел. Выведите все элементы списка, которые больше предыдущего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3630871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Вывести список случайных чисел </a:t>
            </a:r>
            <a:r>
              <a:rPr lang="ru-RU" dirty="0"/>
              <a:t>в обратном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131125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этом примере создается пустой список, далее считывается количество элементов в списке, затем по одному считываются элементы списка и добавляются в его конец.</a:t>
            </a:r>
          </a:p>
          <a:p>
            <a:pPr algn="just"/>
            <a:r>
              <a:rPr lang="ru-RU" dirty="0"/>
              <a:t>Для списков целиком определены следующие операции: конкатенация списков (добавление одного списка в конец другого) и повторение списков (умножение списка на число). Например:</a:t>
            </a:r>
          </a:p>
          <a:p>
            <a:pPr algn="just"/>
            <a:r>
              <a:rPr lang="ru-RU" dirty="0"/>
              <a:t>A = [1, 2, 3]</a:t>
            </a:r>
          </a:p>
          <a:p>
            <a:pPr algn="just"/>
            <a:r>
              <a:rPr lang="ru-RU" dirty="0"/>
              <a:t>B = [4, 5]</a:t>
            </a:r>
          </a:p>
          <a:p>
            <a:pPr algn="just"/>
            <a:r>
              <a:rPr lang="ru-RU" dirty="0"/>
              <a:t>C = A + B</a:t>
            </a:r>
          </a:p>
          <a:p>
            <a:pPr algn="just"/>
            <a:r>
              <a:rPr lang="ru-RU" dirty="0"/>
              <a:t>D = B * 3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61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результате список C будет равен [1, 2, 3, 4, 5], а список D будет равен [4, 5, 4, 5, 4, 5]. Это позволяет по-другому организовать процесс считывания списков: сначала считать размер списка и создать список из нужного числа элементов, затем организовать цикл по переменной i начиная с числа 0 и внутри цикла считывается i-й элемент списка:</a:t>
            </a:r>
          </a:p>
          <a:p>
            <a:pPr algn="just"/>
            <a:r>
              <a:rPr lang="ru-RU" dirty="0"/>
              <a:t>A = [0] * 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())</a:t>
            </a:r>
          </a:p>
          <a:p>
            <a:pPr algn="just"/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</a:t>
            </a:r>
            <a:r>
              <a:rPr lang="ru-RU" dirty="0" err="1"/>
              <a:t>len</a:t>
            </a:r>
            <a:r>
              <a:rPr lang="ru-RU" dirty="0"/>
              <a:t>(A)):</a:t>
            </a:r>
          </a:p>
          <a:p>
            <a:pPr algn="just"/>
            <a:r>
              <a:rPr lang="ru-RU" dirty="0"/>
              <a:t>   A[i] = 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ru-RU" dirty="0" err="1"/>
              <a:t>input</a:t>
            </a:r>
            <a:r>
              <a:rPr lang="ru-RU" dirty="0"/>
              <a:t>())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21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Вывести элементы списка A можно одной инструкцией </a:t>
            </a:r>
            <a:r>
              <a:rPr lang="ru-RU" dirty="0" err="1"/>
              <a:t>print</a:t>
            </a:r>
            <a:r>
              <a:rPr lang="ru-RU" dirty="0"/>
              <a:t>(A), при этом будут выведены квадратные скобки вокруг элементов списка и запятые между элементами списка. Такой вывод неудобен, чаще требуется просто вывести все элементы списка в одну строку или по одному элементу в строке. Приведем два примера, также отличающиеся организацией цикла:</a:t>
            </a:r>
          </a:p>
          <a:p>
            <a:pPr algn="just"/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</a:t>
            </a:r>
            <a:r>
              <a:rPr lang="ru-RU" dirty="0" err="1"/>
              <a:t>len</a:t>
            </a:r>
            <a:r>
              <a:rPr lang="ru-RU" dirty="0"/>
              <a:t>(A)):</a:t>
            </a:r>
          </a:p>
          <a:p>
            <a:pPr algn="just"/>
            <a:r>
              <a:rPr lang="ru-RU" dirty="0"/>
              <a:t>   </a:t>
            </a:r>
            <a:r>
              <a:rPr lang="ru-RU" dirty="0" err="1"/>
              <a:t>print</a:t>
            </a:r>
            <a:r>
              <a:rPr lang="ru-RU" dirty="0"/>
              <a:t>(A[i])</a:t>
            </a:r>
          </a:p>
          <a:p>
            <a:pPr algn="just"/>
            <a:r>
              <a:rPr lang="ru-RU" dirty="0"/>
              <a:t>Здесь в цикле меняется индекс элемента i, затем выводится элемент списка с индексом i.</a:t>
            </a:r>
          </a:p>
          <a:p>
            <a:pPr algn="just"/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elem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A:</a:t>
            </a:r>
          </a:p>
          <a:p>
            <a:pPr algn="just"/>
            <a:r>
              <a:rPr lang="ru-RU" dirty="0"/>
              <a:t>   </a:t>
            </a:r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elem</a:t>
            </a:r>
            <a:r>
              <a:rPr lang="ru-RU" dirty="0"/>
              <a:t>, </a:t>
            </a:r>
            <a:r>
              <a:rPr lang="ru-RU" dirty="0" err="1"/>
              <a:t>end</a:t>
            </a:r>
            <a:r>
              <a:rPr lang="ru-RU" dirty="0"/>
              <a:t> = ' ')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89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этом примере элементы списка выводятся в одну строку, разделенные пробелом, при этом в цикле меняется не индекс элемента списка, а само значение переменной (например, в цикле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elem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[‘</a:t>
            </a:r>
            <a:r>
              <a:rPr lang="ru-RU" dirty="0" err="1"/>
              <a:t>red</a:t>
            </a:r>
            <a:r>
              <a:rPr lang="ru-RU" dirty="0"/>
              <a:t>’, ‘</a:t>
            </a:r>
            <a:r>
              <a:rPr lang="ru-RU" dirty="0" err="1"/>
              <a:t>green</a:t>
            </a:r>
            <a:r>
              <a:rPr lang="ru-RU" dirty="0"/>
              <a:t>’, ‘</a:t>
            </a:r>
            <a:r>
              <a:rPr lang="ru-RU" dirty="0" err="1"/>
              <a:t>blue</a:t>
            </a:r>
            <a:r>
              <a:rPr lang="ru-RU" dirty="0"/>
              <a:t>’] переменная </a:t>
            </a:r>
            <a:r>
              <a:rPr lang="ru-RU" dirty="0" err="1"/>
              <a:t>elem</a:t>
            </a:r>
            <a:r>
              <a:rPr lang="ru-RU" dirty="0"/>
              <a:t> будет последовательно принимать значения ‘</a:t>
            </a:r>
            <a:r>
              <a:rPr lang="ru-RU" dirty="0" err="1"/>
              <a:t>red</a:t>
            </a:r>
            <a:r>
              <a:rPr lang="ru-RU" dirty="0"/>
              <a:t>’, ‘</a:t>
            </a:r>
            <a:r>
              <a:rPr lang="ru-RU" dirty="0" err="1"/>
              <a:t>green</a:t>
            </a:r>
            <a:r>
              <a:rPr lang="ru-RU" dirty="0"/>
              <a:t>’, ‘</a:t>
            </a:r>
            <a:r>
              <a:rPr lang="ru-RU" dirty="0" err="1"/>
              <a:t>blue</a:t>
            </a:r>
            <a:r>
              <a:rPr lang="ru-RU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778133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507</TotalTime>
  <Words>3165</Words>
  <Application>Microsoft Office PowerPoint</Application>
  <PresentationFormat>Широкоэкранный</PresentationFormat>
  <Paragraphs>239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Calibri</vt:lpstr>
      <vt:lpstr>Times New Roman</vt:lpstr>
      <vt:lpstr>Tw Cen MT</vt:lpstr>
      <vt:lpstr>Tw Cen MT Condensed</vt:lpstr>
      <vt:lpstr>Wingdings 3</vt:lpstr>
      <vt:lpstr>Интеграл</vt:lpstr>
      <vt:lpstr>Списки  одномерный массив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Операции со списками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методы списков</vt:lpstr>
      <vt:lpstr>Презентация PowerPoint</vt:lpstr>
      <vt:lpstr>Презентация PowerPoint</vt:lpstr>
      <vt:lpstr>Презентация PowerPoint</vt:lpstr>
      <vt:lpstr>Генераторы списков</vt:lpstr>
      <vt:lpstr>Презентация PowerPoint</vt:lpstr>
      <vt:lpstr>Презентация PowerPoint</vt:lpstr>
      <vt:lpstr>Презентация PowerPoint</vt:lpstr>
      <vt:lpstr>Срезы списков</vt:lpstr>
      <vt:lpstr>Презентация PowerPoint</vt:lpstr>
      <vt:lpstr>Презентация PowerPoint</vt:lpstr>
      <vt:lpstr>Презентация PowerPoint</vt:lpstr>
      <vt:lpstr>Обращение массива</vt:lpstr>
      <vt:lpstr>Циклический сдвиг в массиве</vt:lpstr>
      <vt:lpstr>Презентация PowerPoint</vt:lpstr>
      <vt:lpstr>Презентация PowerPoint</vt:lpstr>
      <vt:lpstr>Функция map()</vt:lpstr>
      <vt:lpstr>Презентация PowerPoint</vt:lpstr>
      <vt:lpstr>Презентация PowerPoint</vt:lpstr>
      <vt:lpstr>Генерация случайных чисел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Выбор случайного элемента из списка</vt:lpstr>
      <vt:lpstr>Генерация случайных чисел  в списке</vt:lpstr>
      <vt:lpstr>Презентация PowerPoint</vt:lpstr>
      <vt:lpstr>Презентация PowerPoint</vt:lpstr>
      <vt:lpstr>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South Ural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Исаев Андрей Николаевич</dc:creator>
  <cp:lastModifiedBy>Исаев Андрей Николаевич</cp:lastModifiedBy>
  <cp:revision>35</cp:revision>
  <dcterms:created xsi:type="dcterms:W3CDTF">2021-02-11T09:23:36Z</dcterms:created>
  <dcterms:modified xsi:type="dcterms:W3CDTF">2021-04-12T07:33:42Z</dcterms:modified>
</cp:coreProperties>
</file>