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 id="280" r:id="rId24"/>
    <p:sldId id="285" r:id="rId25"/>
    <p:sldId id="281" r:id="rId26"/>
    <p:sldId id="282" r:id="rId27"/>
    <p:sldId id="273" r:id="rId28"/>
    <p:sldId id="284" r:id="rId29"/>
    <p:sldId id="286" r:id="rId30"/>
    <p:sldId id="287" r:id="rId31"/>
    <p:sldId id="288" r:id="rId32"/>
    <p:sldId id="289" r:id="rId33"/>
    <p:sldId id="290"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2CF4F-EC02-4615-AC5F-549F34855705}" type="datetimeFigureOut">
              <a:rPr lang="ru-RU" smtClean="0"/>
              <a:t>18.03.2021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2D7B0-4B5F-4E1A-8229-A11839C0B9D9}" type="slidenum">
              <a:rPr lang="ru-RU" smtClean="0"/>
              <a:t>‹#›</a:t>
            </a:fld>
            <a:endParaRPr lang="ru-RU"/>
          </a:p>
        </p:txBody>
      </p:sp>
    </p:spTree>
    <p:extLst>
      <p:ext uri="{BB962C8B-B14F-4D97-AF65-F5344CB8AC3E}">
        <p14:creationId xmlns:p14="http://schemas.microsoft.com/office/powerpoint/2010/main" val="190029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FA2D7B0-4B5F-4E1A-8229-A11839C0B9D9}" type="slidenum">
              <a:rPr lang="ru-RU" smtClean="0"/>
              <a:t>6</a:t>
            </a:fld>
            <a:endParaRPr lang="ru-RU"/>
          </a:p>
        </p:txBody>
      </p:sp>
    </p:spTree>
    <p:extLst>
      <p:ext uri="{BB962C8B-B14F-4D97-AF65-F5344CB8AC3E}">
        <p14:creationId xmlns:p14="http://schemas.microsoft.com/office/powerpoint/2010/main" val="3534927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smtClean="0"/>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CAA56941-F609-4D3E-9D2B-11018663DC7D}" type="datetimeFigureOut">
              <a:rPr lang="ru-RU" smtClean="0"/>
              <a:t>18.03.2021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9E3F03-59A0-48CD-9121-0B629EBE6E07}"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56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AA56941-F609-4D3E-9D2B-11018663DC7D}" type="datetimeFigureOut">
              <a:rPr lang="ru-RU" smtClean="0"/>
              <a:t>18.03.2021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9E3F03-59A0-48CD-9121-0B629EBE6E07}" type="slidenum">
              <a:rPr lang="ru-RU" smtClean="0"/>
              <a:t>‹#›</a:t>
            </a:fld>
            <a:endParaRPr lang="ru-RU"/>
          </a:p>
        </p:txBody>
      </p:sp>
    </p:spTree>
    <p:extLst>
      <p:ext uri="{BB962C8B-B14F-4D97-AF65-F5344CB8AC3E}">
        <p14:creationId xmlns:p14="http://schemas.microsoft.com/office/powerpoint/2010/main" val="440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AA56941-F609-4D3E-9D2B-11018663DC7D}" type="datetimeFigureOut">
              <a:rPr lang="ru-RU" smtClean="0"/>
              <a:t>18.03.2021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9E3F03-59A0-48CD-9121-0B629EBE6E07}" type="slidenum">
              <a:rPr lang="ru-RU" smtClean="0"/>
              <a:t>‹#›</a:t>
            </a:fld>
            <a:endParaRPr lang="ru-R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24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AA56941-F609-4D3E-9D2B-11018663DC7D}" type="datetimeFigureOut">
              <a:rPr lang="ru-RU" smtClean="0"/>
              <a:t>18.03.2021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9E3F03-59A0-48CD-9121-0B629EBE6E07}" type="slidenum">
              <a:rPr lang="ru-RU" smtClean="0"/>
              <a:t>‹#›</a:t>
            </a:fld>
            <a:endParaRPr lang="ru-RU"/>
          </a:p>
        </p:txBody>
      </p:sp>
    </p:spTree>
    <p:extLst>
      <p:ext uri="{BB962C8B-B14F-4D97-AF65-F5344CB8AC3E}">
        <p14:creationId xmlns:p14="http://schemas.microsoft.com/office/powerpoint/2010/main" val="245502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AA56941-F609-4D3E-9D2B-11018663DC7D}" type="datetimeFigureOut">
              <a:rPr lang="ru-RU" smtClean="0"/>
              <a:t>18.03.2021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9E3F03-59A0-48CD-9121-0B629EBE6E07}"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09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CAA56941-F609-4D3E-9D2B-11018663DC7D}" type="datetimeFigureOut">
              <a:rPr lang="ru-RU" smtClean="0"/>
              <a:t>18.03.2021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99E3F03-59A0-48CD-9121-0B629EBE6E07}" type="slidenum">
              <a:rPr lang="ru-RU" smtClean="0"/>
              <a:t>‹#›</a:t>
            </a:fld>
            <a:endParaRPr lang="ru-RU"/>
          </a:p>
        </p:txBody>
      </p:sp>
    </p:spTree>
    <p:extLst>
      <p:ext uri="{BB962C8B-B14F-4D97-AF65-F5344CB8AC3E}">
        <p14:creationId xmlns:p14="http://schemas.microsoft.com/office/powerpoint/2010/main" val="26602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smtClean="0"/>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AA56941-F609-4D3E-9D2B-11018663DC7D}" type="datetimeFigureOut">
              <a:rPr lang="ru-RU" smtClean="0"/>
              <a:t>18.03.2021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99E3F03-59A0-48CD-9121-0B629EBE6E07}" type="slidenum">
              <a:rPr lang="ru-RU" smtClean="0"/>
              <a:t>‹#›</a:t>
            </a:fld>
            <a:endParaRPr lang="ru-RU"/>
          </a:p>
        </p:txBody>
      </p:sp>
    </p:spTree>
    <p:extLst>
      <p:ext uri="{BB962C8B-B14F-4D97-AF65-F5344CB8AC3E}">
        <p14:creationId xmlns:p14="http://schemas.microsoft.com/office/powerpoint/2010/main" val="163949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AA56941-F609-4D3E-9D2B-11018663DC7D}" type="datetimeFigureOut">
              <a:rPr lang="ru-RU" smtClean="0"/>
              <a:t>18.03.2021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99E3F03-59A0-48CD-9121-0B629EBE6E07}" type="slidenum">
              <a:rPr lang="ru-RU" smtClean="0"/>
              <a:t>‹#›</a:t>
            </a:fld>
            <a:endParaRPr lang="ru-RU"/>
          </a:p>
        </p:txBody>
      </p:sp>
    </p:spTree>
    <p:extLst>
      <p:ext uri="{BB962C8B-B14F-4D97-AF65-F5344CB8AC3E}">
        <p14:creationId xmlns:p14="http://schemas.microsoft.com/office/powerpoint/2010/main" val="3028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56941-F609-4D3E-9D2B-11018663DC7D}" type="datetimeFigureOut">
              <a:rPr lang="ru-RU" smtClean="0"/>
              <a:t>18.03.2021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99E3F03-59A0-48CD-9121-0B629EBE6E07}" type="slidenum">
              <a:rPr lang="ru-RU" smtClean="0"/>
              <a:t>‹#›</a:t>
            </a:fld>
            <a:endParaRPr lang="ru-RU"/>
          </a:p>
        </p:txBody>
      </p:sp>
    </p:spTree>
    <p:extLst>
      <p:ext uri="{BB962C8B-B14F-4D97-AF65-F5344CB8AC3E}">
        <p14:creationId xmlns:p14="http://schemas.microsoft.com/office/powerpoint/2010/main" val="71642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smtClean="0"/>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A56941-F609-4D3E-9D2B-11018663DC7D}" type="datetimeFigureOut">
              <a:rPr lang="ru-RU" smtClean="0"/>
              <a:t>18.03.2021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99E3F03-59A0-48CD-9121-0B629EBE6E07}" type="slidenum">
              <a:rPr lang="ru-RU" smtClean="0"/>
              <a:t>‹#›</a:t>
            </a:fld>
            <a:endParaRPr lang="ru-RU"/>
          </a:p>
        </p:txBody>
      </p:sp>
    </p:spTree>
    <p:extLst>
      <p:ext uri="{BB962C8B-B14F-4D97-AF65-F5344CB8AC3E}">
        <p14:creationId xmlns:p14="http://schemas.microsoft.com/office/powerpoint/2010/main" val="406720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A56941-F609-4D3E-9D2B-11018663DC7D}" type="datetimeFigureOut">
              <a:rPr lang="ru-RU" smtClean="0"/>
              <a:t>18.03.2021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99E3F03-59A0-48CD-9121-0B629EBE6E07}"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30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AA56941-F609-4D3E-9D2B-11018663DC7D}" type="datetimeFigureOut">
              <a:rPr lang="ru-RU" smtClean="0"/>
              <a:t>18.03.2021</a:t>
            </a:fld>
            <a:endParaRPr lang="ru-R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99E3F03-59A0-48CD-9121-0B629EBE6E07}" type="slidenum">
              <a:rPr lang="ru-RU" smtClean="0"/>
              <a:t>‹#›</a:t>
            </a:fld>
            <a:endParaRPr lang="ru-R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798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Двумерные массивы </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528227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двумерного списка</a:t>
            </a:r>
            <a:endParaRPr lang="ru-RU" dirty="0"/>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Первый способ: сначала создадим список из n элементов (для начала просто из n нулей). Затем сделаем каждый элемент списка ссылкой на другой одномерный список из m элементов:</a:t>
            </a:r>
          </a:p>
          <a:p>
            <a:pPr algn="just">
              <a:lnSpc>
                <a:spcPct val="100000"/>
              </a:lnSpc>
              <a:spcBef>
                <a:spcPts val="0"/>
              </a:spcBef>
              <a:spcAft>
                <a:spcPts val="0"/>
              </a:spcAft>
            </a:pPr>
            <a:endParaRPr lang="ru-RU" i="1" dirty="0" smtClean="0"/>
          </a:p>
          <a:p>
            <a:pPr algn="just">
              <a:lnSpc>
                <a:spcPct val="100000"/>
              </a:lnSpc>
              <a:spcBef>
                <a:spcPts val="0"/>
              </a:spcBef>
              <a:spcAft>
                <a:spcPts val="0"/>
              </a:spcAft>
            </a:pPr>
            <a:r>
              <a:rPr lang="ru-RU" i="1" dirty="0" smtClean="0"/>
              <a:t>A </a:t>
            </a:r>
            <a:r>
              <a:rPr lang="ru-RU" i="1" dirty="0"/>
              <a:t>= [0] * n </a:t>
            </a:r>
          </a:p>
          <a:p>
            <a:pPr algn="just">
              <a:lnSpc>
                <a:spcPct val="100000"/>
              </a:lnSpc>
              <a:spcBef>
                <a:spcPts val="0"/>
              </a:spcBef>
              <a:spcAft>
                <a:spcPts val="0"/>
              </a:spcAft>
            </a:pPr>
            <a:r>
              <a:rPr lang="ru-RU" i="1" dirty="0" err="1"/>
              <a:t>for</a:t>
            </a:r>
            <a:r>
              <a:rPr lang="ru-RU" i="1" dirty="0"/>
              <a:t> i </a:t>
            </a:r>
            <a:r>
              <a:rPr lang="ru-RU" i="1" dirty="0" err="1"/>
              <a:t>in</a:t>
            </a:r>
            <a:r>
              <a:rPr lang="ru-RU" i="1" dirty="0"/>
              <a:t> </a:t>
            </a:r>
            <a:r>
              <a:rPr lang="ru-RU" i="1" dirty="0" err="1"/>
              <a:t>range</a:t>
            </a:r>
            <a:r>
              <a:rPr lang="ru-RU" i="1" dirty="0"/>
              <a:t>(n): </a:t>
            </a:r>
          </a:p>
          <a:p>
            <a:pPr algn="just">
              <a:lnSpc>
                <a:spcPct val="100000"/>
              </a:lnSpc>
              <a:spcBef>
                <a:spcPts val="0"/>
              </a:spcBef>
              <a:spcAft>
                <a:spcPts val="0"/>
              </a:spcAft>
            </a:pPr>
            <a:r>
              <a:rPr lang="ru-RU" i="1" dirty="0"/>
              <a:t>    A[i] = [0] * m</a:t>
            </a:r>
          </a:p>
          <a:p>
            <a:pPr algn="just">
              <a:lnSpc>
                <a:spcPct val="100000"/>
              </a:lnSpc>
              <a:spcBef>
                <a:spcPts val="0"/>
              </a:spcBef>
              <a:spcAft>
                <a:spcPts val="0"/>
              </a:spcAft>
            </a:pPr>
            <a:endParaRPr lang="ru-RU" dirty="0"/>
          </a:p>
        </p:txBody>
      </p:sp>
    </p:spTree>
    <p:extLst>
      <p:ext uri="{BB962C8B-B14F-4D97-AF65-F5344CB8AC3E}">
        <p14:creationId xmlns:p14="http://schemas.microsoft.com/office/powerpoint/2010/main" val="428747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Другой (но похожий) способ: создать пустой список, потом n раз добавить в него новый элемент, являющийся списком-строкой:</a:t>
            </a:r>
          </a:p>
          <a:p>
            <a:pPr algn="just">
              <a:lnSpc>
                <a:spcPct val="100000"/>
              </a:lnSpc>
              <a:spcBef>
                <a:spcPts val="0"/>
              </a:spcBef>
              <a:spcAft>
                <a:spcPts val="0"/>
              </a:spcAft>
            </a:pPr>
            <a:endParaRPr lang="ru-RU" dirty="0" smtClean="0"/>
          </a:p>
          <a:p>
            <a:pPr algn="just">
              <a:lnSpc>
                <a:spcPct val="100000"/>
              </a:lnSpc>
              <a:spcBef>
                <a:spcPts val="0"/>
              </a:spcBef>
              <a:spcAft>
                <a:spcPts val="0"/>
              </a:spcAft>
            </a:pPr>
            <a:r>
              <a:rPr lang="ru-RU" i="1" dirty="0" smtClean="0"/>
              <a:t>A </a:t>
            </a:r>
            <a:r>
              <a:rPr lang="ru-RU" i="1" dirty="0"/>
              <a:t>= [] </a:t>
            </a:r>
          </a:p>
          <a:p>
            <a:pPr algn="just">
              <a:lnSpc>
                <a:spcPct val="100000"/>
              </a:lnSpc>
              <a:spcBef>
                <a:spcPts val="0"/>
              </a:spcBef>
              <a:spcAft>
                <a:spcPts val="0"/>
              </a:spcAft>
            </a:pPr>
            <a:r>
              <a:rPr lang="ru-RU" i="1" dirty="0" err="1"/>
              <a:t>for</a:t>
            </a:r>
            <a:r>
              <a:rPr lang="ru-RU" i="1" dirty="0"/>
              <a:t> i </a:t>
            </a:r>
            <a:r>
              <a:rPr lang="ru-RU" i="1" dirty="0" err="1"/>
              <a:t>in</a:t>
            </a:r>
            <a:r>
              <a:rPr lang="ru-RU" i="1" dirty="0"/>
              <a:t> </a:t>
            </a:r>
            <a:r>
              <a:rPr lang="ru-RU" i="1" dirty="0" err="1"/>
              <a:t>range</a:t>
            </a:r>
            <a:r>
              <a:rPr lang="ru-RU" i="1" dirty="0"/>
              <a:t>(n): </a:t>
            </a:r>
          </a:p>
          <a:p>
            <a:pPr algn="just">
              <a:lnSpc>
                <a:spcPct val="100000"/>
              </a:lnSpc>
              <a:spcBef>
                <a:spcPts val="0"/>
              </a:spcBef>
              <a:spcAft>
                <a:spcPts val="0"/>
              </a:spcAft>
            </a:pPr>
            <a:r>
              <a:rPr lang="ru-RU" i="1" dirty="0"/>
              <a:t>    </a:t>
            </a:r>
            <a:r>
              <a:rPr lang="ru-RU" i="1" dirty="0" err="1"/>
              <a:t>A.append</a:t>
            </a:r>
            <a:r>
              <a:rPr lang="ru-RU" i="1" dirty="0"/>
              <a:t>([0] * m)</a:t>
            </a:r>
          </a:p>
          <a:p>
            <a:pPr algn="just">
              <a:lnSpc>
                <a:spcPct val="100000"/>
              </a:lnSpc>
              <a:spcBef>
                <a:spcPts val="0"/>
              </a:spcBef>
              <a:spcAft>
                <a:spcPts val="0"/>
              </a:spcAft>
            </a:pPr>
            <a:endParaRPr lang="ru-RU" dirty="0"/>
          </a:p>
        </p:txBody>
      </p:sp>
    </p:spTree>
    <p:extLst>
      <p:ext uri="{BB962C8B-B14F-4D97-AF65-F5344CB8AC3E}">
        <p14:creationId xmlns:p14="http://schemas.microsoft.com/office/powerpoint/2010/main" val="247826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Но еще проще воспользоваться генератором: создать список из n элементов, каждый из которых будет списком, состоящих из m нулей:</a:t>
            </a:r>
          </a:p>
          <a:p>
            <a:pPr algn="just">
              <a:lnSpc>
                <a:spcPct val="100000"/>
              </a:lnSpc>
              <a:spcBef>
                <a:spcPts val="0"/>
              </a:spcBef>
              <a:spcAft>
                <a:spcPts val="0"/>
              </a:spcAft>
            </a:pPr>
            <a:endParaRPr lang="ru-RU" dirty="0" smtClean="0"/>
          </a:p>
          <a:p>
            <a:pPr algn="just">
              <a:lnSpc>
                <a:spcPct val="100000"/>
              </a:lnSpc>
              <a:spcBef>
                <a:spcPts val="0"/>
              </a:spcBef>
              <a:spcAft>
                <a:spcPts val="0"/>
              </a:spcAft>
            </a:pPr>
            <a:r>
              <a:rPr lang="ru-RU" i="1" dirty="0" smtClean="0"/>
              <a:t>A </a:t>
            </a:r>
            <a:r>
              <a:rPr lang="ru-RU" i="1" dirty="0"/>
              <a:t>= [[0] * m </a:t>
            </a:r>
            <a:r>
              <a:rPr lang="ru-RU" i="1" dirty="0" err="1"/>
              <a:t>for</a:t>
            </a:r>
            <a:r>
              <a:rPr lang="ru-RU" i="1" dirty="0"/>
              <a:t> i </a:t>
            </a:r>
            <a:r>
              <a:rPr lang="ru-RU" i="1" dirty="0" err="1"/>
              <a:t>in</a:t>
            </a:r>
            <a:r>
              <a:rPr lang="ru-RU" i="1" dirty="0"/>
              <a:t> </a:t>
            </a:r>
            <a:r>
              <a:rPr lang="ru-RU" i="1" dirty="0" err="1"/>
              <a:t>range</a:t>
            </a:r>
            <a:r>
              <a:rPr lang="ru-RU" i="1" dirty="0"/>
              <a:t>(n</a:t>
            </a:r>
            <a:r>
              <a:rPr lang="ru-RU" i="1" dirty="0" smtClean="0"/>
              <a:t>)]</a:t>
            </a:r>
          </a:p>
          <a:p>
            <a:pPr algn="just">
              <a:lnSpc>
                <a:spcPct val="100000"/>
              </a:lnSpc>
              <a:spcBef>
                <a:spcPts val="0"/>
              </a:spcBef>
              <a:spcAft>
                <a:spcPts val="0"/>
              </a:spcAft>
            </a:pPr>
            <a:endParaRPr lang="ru-RU" i="1" dirty="0"/>
          </a:p>
          <a:p>
            <a:pPr algn="just">
              <a:lnSpc>
                <a:spcPct val="100000"/>
              </a:lnSpc>
              <a:spcBef>
                <a:spcPts val="0"/>
              </a:spcBef>
              <a:spcAft>
                <a:spcPts val="0"/>
              </a:spcAft>
            </a:pPr>
            <a:r>
              <a:rPr lang="ru-RU" dirty="0"/>
              <a:t>В этом случае каждый элемент создается независимо от остальных (заново конструируется список [0] * m для заполнения очередного элемента списка), а не копируются ссылки на один и тот же список.</a:t>
            </a:r>
          </a:p>
          <a:p>
            <a:pPr algn="just">
              <a:lnSpc>
                <a:spcPct val="100000"/>
              </a:lnSpc>
              <a:spcBef>
                <a:spcPts val="0"/>
              </a:spcBef>
              <a:spcAft>
                <a:spcPts val="0"/>
              </a:spcAft>
            </a:pPr>
            <a:endParaRPr lang="ru-RU" dirty="0"/>
          </a:p>
        </p:txBody>
      </p:sp>
    </p:spTree>
    <p:extLst>
      <p:ext uri="{BB962C8B-B14F-4D97-AF65-F5344CB8AC3E}">
        <p14:creationId xmlns:p14="http://schemas.microsoft.com/office/powerpoint/2010/main" val="3256209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ВВОД ДВУМЕРНОГО МАССИВА</a:t>
            </a:r>
          </a:p>
        </p:txBody>
      </p:sp>
      <p:sp>
        <p:nvSpPr>
          <p:cNvPr id="3" name="Объект 2"/>
          <p:cNvSpPr>
            <a:spLocks noGrp="1"/>
          </p:cNvSpPr>
          <p:nvPr>
            <p:ph idx="1"/>
          </p:nvPr>
        </p:nvSpPr>
        <p:spPr>
          <a:xfrm>
            <a:off x="1024128" y="2286000"/>
            <a:ext cx="9720073" cy="4023360"/>
          </a:xfrm>
        </p:spPr>
        <p:txBody>
          <a:bodyPr/>
          <a:lstStyle/>
          <a:p>
            <a:pPr algn="just">
              <a:lnSpc>
                <a:spcPct val="100000"/>
              </a:lnSpc>
              <a:spcBef>
                <a:spcPts val="0"/>
              </a:spcBef>
              <a:spcAft>
                <a:spcPts val="0"/>
              </a:spcAft>
            </a:pPr>
            <a:r>
              <a:rPr lang="ru-RU" dirty="0"/>
              <a:t>Пусть программа получает на вход двумерный массив, в виде n строк, каждая из которых содержит m чисел, разделенных пробелами. Как их считать? Например, так:</a:t>
            </a:r>
          </a:p>
          <a:p>
            <a:pPr marL="0" indent="0" algn="just">
              <a:lnSpc>
                <a:spcPct val="100000"/>
              </a:lnSpc>
              <a:spcBef>
                <a:spcPts val="0"/>
              </a:spcBef>
              <a:spcAft>
                <a:spcPts val="0"/>
              </a:spcAft>
              <a:buNone/>
            </a:pPr>
            <a:endParaRPr lang="ru-RU" i="1" dirty="0"/>
          </a:p>
          <a:p>
            <a:pPr algn="just">
              <a:lnSpc>
                <a:spcPct val="100000"/>
              </a:lnSpc>
              <a:spcBef>
                <a:spcPts val="0"/>
              </a:spcBef>
              <a:spcAft>
                <a:spcPts val="0"/>
              </a:spcAft>
            </a:pPr>
            <a:r>
              <a:rPr lang="ru-RU" i="1" dirty="0" smtClean="0"/>
              <a:t>A </a:t>
            </a:r>
            <a:r>
              <a:rPr lang="ru-RU" i="1" dirty="0"/>
              <a:t>= [] </a:t>
            </a:r>
          </a:p>
          <a:p>
            <a:pPr algn="just">
              <a:lnSpc>
                <a:spcPct val="100000"/>
              </a:lnSpc>
              <a:spcBef>
                <a:spcPts val="0"/>
              </a:spcBef>
              <a:spcAft>
                <a:spcPts val="0"/>
              </a:spcAft>
            </a:pPr>
            <a:r>
              <a:rPr lang="ru-RU" i="1" dirty="0" err="1"/>
              <a:t>for</a:t>
            </a:r>
            <a:r>
              <a:rPr lang="ru-RU" i="1" dirty="0"/>
              <a:t> i </a:t>
            </a:r>
            <a:r>
              <a:rPr lang="ru-RU" i="1" dirty="0" err="1"/>
              <a:t>in</a:t>
            </a:r>
            <a:r>
              <a:rPr lang="ru-RU" i="1" dirty="0"/>
              <a:t> </a:t>
            </a:r>
            <a:r>
              <a:rPr lang="ru-RU" i="1" dirty="0" err="1"/>
              <a:t>range</a:t>
            </a:r>
            <a:r>
              <a:rPr lang="ru-RU" i="1" dirty="0"/>
              <a:t>(n): </a:t>
            </a:r>
          </a:p>
          <a:p>
            <a:pPr algn="just">
              <a:lnSpc>
                <a:spcPct val="100000"/>
              </a:lnSpc>
              <a:spcBef>
                <a:spcPts val="0"/>
              </a:spcBef>
              <a:spcAft>
                <a:spcPts val="0"/>
              </a:spcAft>
            </a:pPr>
            <a:r>
              <a:rPr lang="ru-RU" i="1" dirty="0"/>
              <a:t>    </a:t>
            </a:r>
            <a:r>
              <a:rPr lang="ru-RU" i="1" dirty="0" err="1"/>
              <a:t>A.append</a:t>
            </a:r>
            <a:r>
              <a:rPr lang="ru-RU" i="1" dirty="0"/>
              <a:t>(</a:t>
            </a:r>
            <a:r>
              <a:rPr lang="ru-RU" i="1" dirty="0" err="1"/>
              <a:t>list</a:t>
            </a:r>
            <a:r>
              <a:rPr lang="ru-RU" i="1" dirty="0"/>
              <a:t>(</a:t>
            </a:r>
            <a:r>
              <a:rPr lang="ru-RU" i="1" dirty="0" err="1"/>
              <a:t>map</a:t>
            </a:r>
            <a:r>
              <a:rPr lang="ru-RU" i="1" dirty="0"/>
              <a:t>(</a:t>
            </a:r>
            <a:r>
              <a:rPr lang="ru-RU" i="1" dirty="0" err="1"/>
              <a:t>int</a:t>
            </a:r>
            <a:r>
              <a:rPr lang="ru-RU" i="1" dirty="0"/>
              <a:t>, </a:t>
            </a:r>
            <a:r>
              <a:rPr lang="ru-RU" i="1" dirty="0" err="1"/>
              <a:t>input</a:t>
            </a:r>
            <a:r>
              <a:rPr lang="ru-RU" i="1" dirty="0"/>
              <a:t>().</a:t>
            </a:r>
            <a:r>
              <a:rPr lang="ru-RU" i="1" dirty="0" err="1"/>
              <a:t>split</a:t>
            </a:r>
            <a:r>
              <a:rPr lang="ru-RU" i="1" dirty="0"/>
              <a:t>())))</a:t>
            </a:r>
          </a:p>
        </p:txBody>
      </p:sp>
    </p:spTree>
    <p:extLst>
      <p:ext uri="{BB962C8B-B14F-4D97-AF65-F5344CB8AC3E}">
        <p14:creationId xmlns:p14="http://schemas.microsoft.com/office/powerpoint/2010/main" val="316179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Или без использования сложных вложенных вызовов функций:</a:t>
            </a:r>
          </a:p>
          <a:p>
            <a:pPr algn="just">
              <a:lnSpc>
                <a:spcPct val="100000"/>
              </a:lnSpc>
              <a:spcBef>
                <a:spcPts val="0"/>
              </a:spcBef>
              <a:spcAft>
                <a:spcPts val="0"/>
              </a:spcAft>
            </a:pPr>
            <a:endParaRPr lang="ru-RU" dirty="0" smtClean="0"/>
          </a:p>
          <a:p>
            <a:pPr algn="just">
              <a:lnSpc>
                <a:spcPct val="100000"/>
              </a:lnSpc>
              <a:spcBef>
                <a:spcPts val="0"/>
              </a:spcBef>
              <a:spcAft>
                <a:spcPts val="0"/>
              </a:spcAft>
            </a:pPr>
            <a:r>
              <a:rPr lang="en-US" i="1" dirty="0" smtClean="0">
                <a:latin typeface="Calibri" panose="020F0502020204030204" pitchFamily="34" charset="0"/>
                <a:cs typeface="Calibri" panose="020F0502020204030204" pitchFamily="34" charset="0"/>
              </a:rPr>
              <a:t>A </a:t>
            </a:r>
            <a:r>
              <a:rPr lang="en-US" i="1" dirty="0">
                <a:latin typeface="Calibri" panose="020F0502020204030204" pitchFamily="34" charset="0"/>
                <a:cs typeface="Calibri" panose="020F0502020204030204" pitchFamily="34" charset="0"/>
              </a:rPr>
              <a:t>= []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for </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in range(n):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    row = input().split()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    for </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in range(</a:t>
            </a:r>
            <a:r>
              <a:rPr lang="en-US" i="1" dirty="0" err="1">
                <a:latin typeface="Calibri" panose="020F0502020204030204" pitchFamily="34" charset="0"/>
                <a:cs typeface="Calibri" panose="020F0502020204030204" pitchFamily="34" charset="0"/>
              </a:rPr>
              <a:t>len</a:t>
            </a:r>
            <a:r>
              <a:rPr lang="en-US" i="1" dirty="0">
                <a:latin typeface="Calibri" panose="020F0502020204030204" pitchFamily="34" charset="0"/>
                <a:cs typeface="Calibri" panose="020F0502020204030204" pitchFamily="34" charset="0"/>
              </a:rPr>
              <a:t>(row)):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        row[</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 </a:t>
            </a:r>
            <a:r>
              <a:rPr lang="en-US" i="1" dirty="0" err="1">
                <a:latin typeface="Calibri" panose="020F0502020204030204" pitchFamily="34" charset="0"/>
                <a:cs typeface="Calibri" panose="020F0502020204030204" pitchFamily="34" charset="0"/>
              </a:rPr>
              <a:t>int</a:t>
            </a:r>
            <a:r>
              <a:rPr lang="en-US" i="1" dirty="0">
                <a:latin typeface="Calibri" panose="020F0502020204030204" pitchFamily="34" charset="0"/>
                <a:cs typeface="Calibri" panose="020F0502020204030204" pitchFamily="34" charset="0"/>
              </a:rPr>
              <a:t>(row[</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A.append</a:t>
            </a:r>
            <a:r>
              <a:rPr lang="en-US" i="1" dirty="0">
                <a:latin typeface="Calibri" panose="020F0502020204030204" pitchFamily="34" charset="0"/>
                <a:cs typeface="Calibri" panose="020F0502020204030204" pitchFamily="34" charset="0"/>
              </a:rPr>
              <a:t>(row)</a:t>
            </a:r>
          </a:p>
          <a:p>
            <a:pPr algn="just">
              <a:lnSpc>
                <a:spcPct val="100000"/>
              </a:lnSpc>
              <a:spcBef>
                <a:spcPts val="0"/>
              </a:spcBef>
              <a:spcAft>
                <a:spcPts val="0"/>
              </a:spcAft>
            </a:pPr>
            <a:endParaRPr lang="ru-RU" dirty="0"/>
          </a:p>
        </p:txBody>
      </p:sp>
    </p:spTree>
    <p:extLst>
      <p:ext uri="{BB962C8B-B14F-4D97-AF65-F5344CB8AC3E}">
        <p14:creationId xmlns:p14="http://schemas.microsoft.com/office/powerpoint/2010/main" val="3791086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1024128" y="2286000"/>
            <a:ext cx="9720073" cy="4023360"/>
          </a:xfrm>
        </p:spPr>
        <p:txBody>
          <a:bodyPr/>
          <a:lstStyle/>
          <a:p>
            <a:pPr algn="just">
              <a:lnSpc>
                <a:spcPct val="100000"/>
              </a:lnSpc>
              <a:spcBef>
                <a:spcPts val="0"/>
              </a:spcBef>
              <a:spcAft>
                <a:spcPts val="0"/>
              </a:spcAft>
            </a:pPr>
            <a:r>
              <a:rPr lang="ru-RU" dirty="0"/>
              <a:t>Можно сделать то же самое и при помощи генератора:</a:t>
            </a:r>
          </a:p>
          <a:p>
            <a:pPr algn="just">
              <a:lnSpc>
                <a:spcPct val="100000"/>
              </a:lnSpc>
              <a:spcBef>
                <a:spcPts val="0"/>
              </a:spcBef>
              <a:spcAft>
                <a:spcPts val="0"/>
              </a:spcAft>
            </a:pPr>
            <a:endParaRPr lang="ru-RU" dirty="0" smtClean="0"/>
          </a:p>
          <a:p>
            <a:pPr algn="just">
              <a:lnSpc>
                <a:spcPct val="100000"/>
              </a:lnSpc>
              <a:spcBef>
                <a:spcPts val="0"/>
              </a:spcBef>
              <a:spcAft>
                <a:spcPts val="0"/>
              </a:spcAft>
            </a:pPr>
            <a:r>
              <a:rPr lang="ru-RU" i="1" dirty="0" smtClean="0"/>
              <a:t>A </a:t>
            </a:r>
            <a:r>
              <a:rPr lang="ru-RU" i="1" dirty="0"/>
              <a:t>= [</a:t>
            </a:r>
            <a:r>
              <a:rPr lang="ru-RU" i="1" dirty="0" err="1"/>
              <a:t>list</a:t>
            </a:r>
            <a:r>
              <a:rPr lang="ru-RU" i="1" dirty="0"/>
              <a:t>(</a:t>
            </a:r>
            <a:r>
              <a:rPr lang="ru-RU" i="1" dirty="0" err="1"/>
              <a:t>map</a:t>
            </a:r>
            <a:r>
              <a:rPr lang="ru-RU" i="1" dirty="0"/>
              <a:t>(</a:t>
            </a:r>
            <a:r>
              <a:rPr lang="ru-RU" i="1" dirty="0" err="1"/>
              <a:t>int</a:t>
            </a:r>
            <a:r>
              <a:rPr lang="ru-RU" i="1" dirty="0"/>
              <a:t>, </a:t>
            </a:r>
            <a:r>
              <a:rPr lang="ru-RU" i="1" dirty="0" err="1"/>
              <a:t>input</a:t>
            </a:r>
            <a:r>
              <a:rPr lang="ru-RU" i="1" dirty="0"/>
              <a:t>().</a:t>
            </a:r>
            <a:r>
              <a:rPr lang="ru-RU" i="1" dirty="0" err="1"/>
              <a:t>split</a:t>
            </a:r>
            <a:r>
              <a:rPr lang="ru-RU" i="1" dirty="0"/>
              <a:t>())) </a:t>
            </a:r>
            <a:r>
              <a:rPr lang="ru-RU" i="1" dirty="0" err="1"/>
              <a:t>for</a:t>
            </a:r>
            <a:r>
              <a:rPr lang="ru-RU" i="1" dirty="0"/>
              <a:t> i </a:t>
            </a:r>
            <a:r>
              <a:rPr lang="ru-RU" i="1" dirty="0" err="1"/>
              <a:t>in</a:t>
            </a:r>
            <a:r>
              <a:rPr lang="ru-RU" i="1" dirty="0"/>
              <a:t> </a:t>
            </a:r>
            <a:r>
              <a:rPr lang="ru-RU" i="1" dirty="0" err="1"/>
              <a:t>range</a:t>
            </a:r>
            <a:r>
              <a:rPr lang="ru-RU" i="1" dirty="0"/>
              <a:t>(n)]</a:t>
            </a:r>
          </a:p>
          <a:p>
            <a:pPr algn="just">
              <a:lnSpc>
                <a:spcPct val="100000"/>
              </a:lnSpc>
              <a:spcBef>
                <a:spcPts val="0"/>
              </a:spcBef>
              <a:spcAft>
                <a:spcPts val="0"/>
              </a:spcAft>
            </a:pPr>
            <a:endParaRPr lang="ru-RU" dirty="0"/>
          </a:p>
        </p:txBody>
      </p:sp>
    </p:spTree>
    <p:extLst>
      <p:ext uri="{BB962C8B-B14F-4D97-AF65-F5344CB8AC3E}">
        <p14:creationId xmlns:p14="http://schemas.microsoft.com/office/powerpoint/2010/main" val="395429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ОБРАБОТКИ ДВУМЕРНОГО МАССИВА</a:t>
            </a:r>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Пусть дан квадратный массив из n строк и n столбцов. </a:t>
            </a:r>
            <a:endParaRPr lang="ru-RU" dirty="0" smtClean="0"/>
          </a:p>
          <a:p>
            <a:pPr algn="just">
              <a:lnSpc>
                <a:spcPct val="100000"/>
              </a:lnSpc>
              <a:spcBef>
                <a:spcPts val="0"/>
              </a:spcBef>
              <a:spcAft>
                <a:spcPts val="0"/>
              </a:spcAft>
            </a:pPr>
            <a:r>
              <a:rPr lang="ru-RU" dirty="0" smtClean="0"/>
              <a:t>Необходимо </a:t>
            </a:r>
            <a:r>
              <a:rPr lang="ru-RU" dirty="0"/>
              <a:t>элементам, находящимся на главной диагонали, проходящей из левого верхнего угла в правый нижний (то есть тем элементам A[i][j], для которых </a:t>
            </a:r>
            <a:r>
              <a:rPr lang="ru-RU" dirty="0" err="1"/>
              <a:t>ij</a:t>
            </a:r>
            <a:r>
              <a:rPr lang="ru-RU" dirty="0"/>
              <a:t>) присвоить значение 1, элементам, находящимся выше главной диагонали – значение 0, элементам, находящимся ниже главной диагонали – значение 2. </a:t>
            </a:r>
          </a:p>
        </p:txBody>
      </p:sp>
    </p:spTree>
    <p:extLst>
      <p:ext uri="{BB962C8B-B14F-4D97-AF65-F5344CB8AC3E}">
        <p14:creationId xmlns:p14="http://schemas.microsoft.com/office/powerpoint/2010/main" val="3433638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То есть получить такой массив (пример для n = 4):</a:t>
            </a:r>
          </a:p>
          <a:p>
            <a:r>
              <a:rPr lang="ru-RU" dirty="0"/>
              <a:t>1 0 0 0</a:t>
            </a:r>
          </a:p>
          <a:p>
            <a:r>
              <a:rPr lang="ru-RU" dirty="0"/>
              <a:t>2 1 0 0</a:t>
            </a:r>
          </a:p>
          <a:p>
            <a:r>
              <a:rPr lang="ru-RU" dirty="0"/>
              <a:t>2 2 1 0</a:t>
            </a:r>
          </a:p>
          <a:p>
            <a:r>
              <a:rPr lang="ru-RU" dirty="0"/>
              <a:t>2 2 2 1</a:t>
            </a:r>
          </a:p>
        </p:txBody>
      </p:sp>
    </p:spTree>
    <p:extLst>
      <p:ext uri="{BB962C8B-B14F-4D97-AF65-F5344CB8AC3E}">
        <p14:creationId xmlns:p14="http://schemas.microsoft.com/office/powerpoint/2010/main" val="392332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Рассмотрим несколько способов решения этой задачи. Элементы, которые лежат выше главной диагонали – это элементы A[i][j], для которых i&lt;j, а для элементов ниже главной диагонали i&gt;j. </a:t>
            </a:r>
            <a:endParaRPr lang="ru-RU" dirty="0" smtClean="0"/>
          </a:p>
          <a:p>
            <a:pPr algn="just">
              <a:lnSpc>
                <a:spcPct val="100000"/>
              </a:lnSpc>
              <a:spcBef>
                <a:spcPts val="0"/>
              </a:spcBef>
              <a:spcAft>
                <a:spcPts val="0"/>
              </a:spcAft>
            </a:pPr>
            <a:r>
              <a:rPr lang="ru-RU" dirty="0" smtClean="0"/>
              <a:t>Таким </a:t>
            </a:r>
            <a:r>
              <a:rPr lang="ru-RU" dirty="0"/>
              <a:t>образом, мы можем сравнивать значения i и j и по ним определять значение A[i][j]. </a:t>
            </a:r>
          </a:p>
        </p:txBody>
      </p:sp>
    </p:spTree>
    <p:extLst>
      <p:ext uri="{BB962C8B-B14F-4D97-AF65-F5344CB8AC3E}">
        <p14:creationId xmlns:p14="http://schemas.microsoft.com/office/powerpoint/2010/main" val="2433558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pPr algn="just">
              <a:lnSpc>
                <a:spcPct val="100000"/>
              </a:lnSpc>
              <a:spcBef>
                <a:spcPts val="0"/>
              </a:spcBef>
              <a:spcAft>
                <a:spcPts val="0"/>
              </a:spcAft>
            </a:pPr>
            <a:r>
              <a:rPr lang="ru-RU" dirty="0">
                <a:latin typeface="Calibri" panose="020F0502020204030204" pitchFamily="34" charset="0"/>
                <a:cs typeface="Calibri" panose="020F0502020204030204" pitchFamily="34" charset="0"/>
              </a:rPr>
              <a:t>Получаем следующий алгоритм</a:t>
            </a:r>
            <a:r>
              <a:rPr lang="ru-RU" dirty="0" smtClean="0">
                <a:latin typeface="Calibri" panose="020F0502020204030204" pitchFamily="34" charset="0"/>
                <a:cs typeface="Calibri" panose="020F0502020204030204" pitchFamily="34" charset="0"/>
              </a:rPr>
              <a:t>:</a:t>
            </a:r>
            <a:endParaRPr lang="ru-RU" i="1" dirty="0" smtClean="0">
              <a:latin typeface="Calibri" panose="020F0502020204030204" pitchFamily="34" charset="0"/>
              <a:cs typeface="Calibri" panose="020F0502020204030204" pitchFamily="34" charset="0"/>
            </a:endParaRPr>
          </a:p>
          <a:p>
            <a:pPr algn="just">
              <a:lnSpc>
                <a:spcPct val="100000"/>
              </a:lnSpc>
              <a:spcBef>
                <a:spcPts val="0"/>
              </a:spcBef>
              <a:spcAft>
                <a:spcPts val="0"/>
              </a:spcAft>
            </a:pPr>
            <a:r>
              <a:rPr lang="en-US" sz="2400" i="1" dirty="0" smtClean="0">
                <a:latin typeface="Calibri" panose="020F0502020204030204" pitchFamily="34" charset="0"/>
                <a:cs typeface="Calibri" panose="020F0502020204030204" pitchFamily="34" charset="0"/>
              </a:rPr>
              <a:t>n=</a:t>
            </a:r>
            <a:r>
              <a:rPr lang="en-US" sz="2400" i="1" dirty="0" err="1" smtClean="0">
                <a:latin typeface="Calibri" panose="020F0502020204030204" pitchFamily="34" charset="0"/>
                <a:cs typeface="Calibri" panose="020F0502020204030204" pitchFamily="34" charset="0"/>
              </a:rPr>
              <a:t>int</a:t>
            </a:r>
            <a:r>
              <a:rPr lang="en-US" sz="2400" i="1" dirty="0" smtClean="0">
                <a:latin typeface="Calibri" panose="020F0502020204030204" pitchFamily="34" charset="0"/>
                <a:cs typeface="Calibri" panose="020F0502020204030204" pitchFamily="34" charset="0"/>
              </a:rPr>
              <a:t>(input</a:t>
            </a:r>
            <a:r>
              <a:rPr lang="en-US" sz="2400" i="1" dirty="0">
                <a:latin typeface="Calibri" panose="020F0502020204030204" pitchFamily="34" charset="0"/>
                <a:cs typeface="Calibri" panose="020F0502020204030204" pitchFamily="34" charset="0"/>
              </a:rPr>
              <a:t>())</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A=[[0] * n for </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 in range(n)]</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for </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 in range(n):</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for j in range(n):</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if </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 &lt; j:</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A[</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][j] = 0</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elif</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 &gt; j:</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A[</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][j] = 2</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else:</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A[</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][j] = 1</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print(A)</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730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r>
              <a:rPr lang="ru-RU" dirty="0"/>
              <a:t>Часто в задачах приходится хранить прямоугольные таблицы с данными. Такие таблицы называются матрицами или двумерными массивами. В языке программирования </a:t>
            </a:r>
            <a:r>
              <a:rPr lang="en-US" dirty="0" smtClean="0">
                <a:latin typeface="Calibri" panose="020F0502020204030204" pitchFamily="34" charset="0"/>
                <a:cs typeface="Calibri" panose="020F0502020204030204" pitchFamily="34" charset="0"/>
              </a:rPr>
              <a:t>Python</a:t>
            </a:r>
            <a:r>
              <a:rPr lang="ru-RU" dirty="0" smtClean="0"/>
              <a:t> </a:t>
            </a:r>
            <a:r>
              <a:rPr lang="ru-RU" dirty="0"/>
              <a:t>таблицу можно представить в виде списка строк, каждый элемент которого является в свою очередь списком, например, чисел. Например, создать числовую таблицу из двух строк и трех столбцов можно так:</a:t>
            </a:r>
          </a:p>
          <a:p>
            <a:pPr algn="just"/>
            <a:r>
              <a:rPr lang="ru-RU" dirty="0"/>
              <a:t>A = [[1, 2, 3], [4, 5, 6]]</a:t>
            </a:r>
          </a:p>
        </p:txBody>
      </p:sp>
    </p:spTree>
    <p:extLst>
      <p:ext uri="{BB962C8B-B14F-4D97-AF65-F5344CB8AC3E}">
        <p14:creationId xmlns:p14="http://schemas.microsoft.com/office/powerpoint/2010/main" val="8445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Данный алгоритм плох, поскольку выполняет одну или две инструкции </a:t>
            </a:r>
            <a:r>
              <a:rPr lang="ru-RU" dirty="0" err="1"/>
              <a:t>if</a:t>
            </a:r>
            <a:r>
              <a:rPr lang="ru-RU" dirty="0"/>
              <a:t> для обработки каждого элемента. Если мы усложним алгоритм, то мы сможем обойтись вообще без условных инструкций.</a:t>
            </a:r>
          </a:p>
          <a:p>
            <a:pPr algn="just">
              <a:lnSpc>
                <a:spcPct val="100000"/>
              </a:lnSpc>
              <a:spcBef>
                <a:spcPts val="0"/>
              </a:spcBef>
              <a:spcAft>
                <a:spcPts val="0"/>
              </a:spcAft>
            </a:pPr>
            <a:r>
              <a:rPr lang="ru-RU" dirty="0"/>
              <a:t>Сначала заполним главную диагональ, для чего нам понадобится один цикл:</a:t>
            </a:r>
          </a:p>
          <a:p>
            <a:pPr algn="just">
              <a:lnSpc>
                <a:spcPct val="100000"/>
              </a:lnSpc>
              <a:spcBef>
                <a:spcPts val="0"/>
              </a:spcBef>
              <a:spcAft>
                <a:spcPts val="0"/>
              </a:spcAft>
            </a:pPr>
            <a:endParaRPr lang="ru-RU" dirty="0" smtClean="0"/>
          </a:p>
          <a:p>
            <a:pPr algn="just">
              <a:lnSpc>
                <a:spcPct val="100000"/>
              </a:lnSpc>
              <a:spcBef>
                <a:spcPts val="0"/>
              </a:spcBef>
              <a:spcAft>
                <a:spcPts val="0"/>
              </a:spcAft>
            </a:pPr>
            <a:r>
              <a:rPr lang="ru-RU" i="1" dirty="0" err="1" smtClean="0"/>
              <a:t>for</a:t>
            </a:r>
            <a:r>
              <a:rPr lang="ru-RU" i="1" dirty="0" smtClean="0"/>
              <a:t> </a:t>
            </a:r>
            <a:r>
              <a:rPr lang="ru-RU" i="1" dirty="0"/>
              <a:t>i </a:t>
            </a:r>
            <a:r>
              <a:rPr lang="ru-RU" i="1" dirty="0" err="1"/>
              <a:t>in</a:t>
            </a:r>
            <a:r>
              <a:rPr lang="ru-RU" i="1" dirty="0"/>
              <a:t> </a:t>
            </a:r>
            <a:r>
              <a:rPr lang="ru-RU" i="1" dirty="0" err="1"/>
              <a:t>range</a:t>
            </a:r>
            <a:r>
              <a:rPr lang="ru-RU" i="1" dirty="0"/>
              <a:t>(n): </a:t>
            </a:r>
          </a:p>
          <a:p>
            <a:pPr algn="just">
              <a:lnSpc>
                <a:spcPct val="100000"/>
              </a:lnSpc>
              <a:spcBef>
                <a:spcPts val="0"/>
              </a:spcBef>
              <a:spcAft>
                <a:spcPts val="0"/>
              </a:spcAft>
            </a:pPr>
            <a:r>
              <a:rPr lang="ru-RU" i="1" dirty="0"/>
              <a:t>    A[i][i] = 1</a:t>
            </a:r>
          </a:p>
          <a:p>
            <a:pPr algn="just">
              <a:lnSpc>
                <a:spcPct val="100000"/>
              </a:lnSpc>
              <a:spcBef>
                <a:spcPts val="0"/>
              </a:spcBef>
              <a:spcAft>
                <a:spcPts val="0"/>
              </a:spcAft>
            </a:pPr>
            <a:endParaRPr lang="ru-RU" dirty="0"/>
          </a:p>
        </p:txBody>
      </p:sp>
    </p:spTree>
    <p:extLst>
      <p:ext uri="{BB962C8B-B14F-4D97-AF65-F5344CB8AC3E}">
        <p14:creationId xmlns:p14="http://schemas.microsoft.com/office/powerpoint/2010/main" val="1920057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Затем заполним значением 0 все элементы выше главной диагонали, для чего нам понадобится в каждой из строк с номером i присвоить значение элементам A[i][j] для j=i+1, …, n-1. Здесь нам понадобятся вложенные циклы:</a:t>
            </a:r>
          </a:p>
          <a:p>
            <a:pPr algn="just">
              <a:lnSpc>
                <a:spcPct val="100000"/>
              </a:lnSpc>
              <a:spcBef>
                <a:spcPts val="0"/>
              </a:spcBef>
              <a:spcAft>
                <a:spcPts val="0"/>
              </a:spcAft>
            </a:pPr>
            <a:endParaRPr lang="ru-RU" dirty="0" smtClean="0"/>
          </a:p>
          <a:p>
            <a:pPr algn="just">
              <a:lnSpc>
                <a:spcPct val="100000"/>
              </a:lnSpc>
              <a:spcBef>
                <a:spcPts val="0"/>
              </a:spcBef>
              <a:spcAft>
                <a:spcPts val="0"/>
              </a:spcAft>
            </a:pPr>
            <a:r>
              <a:rPr lang="ru-RU" i="1" dirty="0" err="1" smtClean="0"/>
              <a:t>for</a:t>
            </a:r>
            <a:r>
              <a:rPr lang="ru-RU" i="1" dirty="0" smtClean="0"/>
              <a:t> </a:t>
            </a:r>
            <a:r>
              <a:rPr lang="ru-RU" i="1" dirty="0"/>
              <a:t>i </a:t>
            </a:r>
            <a:r>
              <a:rPr lang="ru-RU" i="1" dirty="0" err="1"/>
              <a:t>in</a:t>
            </a:r>
            <a:r>
              <a:rPr lang="ru-RU" i="1" dirty="0"/>
              <a:t> </a:t>
            </a:r>
            <a:r>
              <a:rPr lang="ru-RU" i="1" dirty="0" err="1"/>
              <a:t>range</a:t>
            </a:r>
            <a:r>
              <a:rPr lang="ru-RU" i="1" dirty="0"/>
              <a:t>(n): </a:t>
            </a:r>
          </a:p>
          <a:p>
            <a:pPr algn="just">
              <a:lnSpc>
                <a:spcPct val="100000"/>
              </a:lnSpc>
              <a:spcBef>
                <a:spcPts val="0"/>
              </a:spcBef>
              <a:spcAft>
                <a:spcPts val="0"/>
              </a:spcAft>
            </a:pPr>
            <a:r>
              <a:rPr lang="ru-RU" i="1" dirty="0"/>
              <a:t>    </a:t>
            </a:r>
            <a:r>
              <a:rPr lang="ru-RU" i="1" dirty="0" err="1"/>
              <a:t>for</a:t>
            </a:r>
            <a:r>
              <a:rPr lang="ru-RU" i="1" dirty="0"/>
              <a:t> j </a:t>
            </a:r>
            <a:r>
              <a:rPr lang="ru-RU" i="1" dirty="0" err="1"/>
              <a:t>in</a:t>
            </a:r>
            <a:r>
              <a:rPr lang="ru-RU" i="1" dirty="0"/>
              <a:t> </a:t>
            </a:r>
            <a:r>
              <a:rPr lang="ru-RU" i="1" dirty="0" err="1"/>
              <a:t>range</a:t>
            </a:r>
            <a:r>
              <a:rPr lang="ru-RU" i="1" dirty="0"/>
              <a:t>(i + 1, n): </a:t>
            </a:r>
          </a:p>
          <a:p>
            <a:pPr algn="just">
              <a:lnSpc>
                <a:spcPct val="100000"/>
              </a:lnSpc>
              <a:spcBef>
                <a:spcPts val="0"/>
              </a:spcBef>
              <a:spcAft>
                <a:spcPts val="0"/>
              </a:spcAft>
            </a:pPr>
            <a:r>
              <a:rPr lang="ru-RU" i="1" dirty="0"/>
              <a:t>        A[i][j] = 0</a:t>
            </a:r>
          </a:p>
          <a:p>
            <a:pPr algn="just">
              <a:lnSpc>
                <a:spcPct val="100000"/>
              </a:lnSpc>
              <a:spcBef>
                <a:spcPts val="0"/>
              </a:spcBef>
              <a:spcAft>
                <a:spcPts val="0"/>
              </a:spcAft>
            </a:pPr>
            <a:endParaRPr lang="ru-RU" dirty="0"/>
          </a:p>
        </p:txBody>
      </p:sp>
    </p:spTree>
    <p:extLst>
      <p:ext uri="{BB962C8B-B14F-4D97-AF65-F5344CB8AC3E}">
        <p14:creationId xmlns:p14="http://schemas.microsoft.com/office/powerpoint/2010/main" val="236114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Аналогично присваиваем значение 2 элементам </a:t>
            </a:r>
            <a:r>
              <a:rPr lang="en-US" dirty="0"/>
              <a:t>A[</a:t>
            </a:r>
            <a:r>
              <a:rPr lang="en-US" dirty="0" err="1"/>
              <a:t>i</a:t>
            </a:r>
            <a:r>
              <a:rPr lang="en-US" dirty="0"/>
              <a:t>][j] </a:t>
            </a:r>
            <a:r>
              <a:rPr lang="ru-RU" dirty="0"/>
              <a:t>для </a:t>
            </a:r>
            <a:r>
              <a:rPr lang="en-US" dirty="0"/>
              <a:t>j=0, …, i-1:</a:t>
            </a:r>
          </a:p>
          <a:p>
            <a:pPr algn="just">
              <a:lnSpc>
                <a:spcPct val="100000"/>
              </a:lnSpc>
              <a:spcBef>
                <a:spcPts val="0"/>
              </a:spcBef>
              <a:spcAft>
                <a:spcPts val="0"/>
              </a:spcAft>
            </a:pPr>
            <a:endParaRPr lang="ru-RU" i="1" dirty="0" smtClean="0">
              <a:latin typeface="Calibri" panose="020F0502020204030204" pitchFamily="34" charset="0"/>
              <a:cs typeface="Calibri" panose="020F0502020204030204" pitchFamily="34" charset="0"/>
            </a:endParaRPr>
          </a:p>
          <a:p>
            <a:pPr algn="just">
              <a:lnSpc>
                <a:spcPct val="100000"/>
              </a:lnSpc>
              <a:spcBef>
                <a:spcPts val="0"/>
              </a:spcBef>
              <a:spcAft>
                <a:spcPts val="0"/>
              </a:spcAft>
            </a:pPr>
            <a:r>
              <a:rPr lang="en-US" i="1" dirty="0" smtClean="0">
                <a:latin typeface="Calibri" panose="020F0502020204030204" pitchFamily="34" charset="0"/>
                <a:cs typeface="Calibri" panose="020F0502020204030204" pitchFamily="34" charset="0"/>
              </a:rPr>
              <a:t>for </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in range(n):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    for j in range(0, </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        A[</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][j] = 2</a:t>
            </a:r>
          </a:p>
          <a:p>
            <a:pPr algn="just">
              <a:lnSpc>
                <a:spcPct val="100000"/>
              </a:lnSpc>
              <a:spcBef>
                <a:spcPts val="0"/>
              </a:spcBef>
              <a:spcAft>
                <a:spcPts val="0"/>
              </a:spcAft>
            </a:pPr>
            <a:endParaRPr lang="ru-RU" dirty="0"/>
          </a:p>
        </p:txBody>
      </p:sp>
    </p:spTree>
    <p:extLst>
      <p:ext uri="{BB962C8B-B14F-4D97-AF65-F5344CB8AC3E}">
        <p14:creationId xmlns:p14="http://schemas.microsoft.com/office/powerpoint/2010/main" val="4033390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latin typeface="Calibri" panose="020F0502020204030204" pitchFamily="34" charset="0"/>
                <a:cs typeface="Calibri" panose="020F0502020204030204" pitchFamily="34" charset="0"/>
              </a:rPr>
              <a:t>Можно также внешние циклы объединить в один и получить еще одно, более компактное решение:</a:t>
            </a:r>
          </a:p>
          <a:p>
            <a:pPr algn="just">
              <a:lnSpc>
                <a:spcPct val="100000"/>
              </a:lnSpc>
              <a:spcBef>
                <a:spcPts val="0"/>
              </a:spcBef>
              <a:spcAft>
                <a:spcPts val="0"/>
              </a:spcAft>
            </a:pPr>
            <a:endParaRPr lang="ru-RU" dirty="0" smtClean="0">
              <a:latin typeface="Calibri" panose="020F0502020204030204" pitchFamily="34" charset="0"/>
              <a:cs typeface="Calibri" panose="020F0502020204030204" pitchFamily="34" charset="0"/>
            </a:endParaRPr>
          </a:p>
          <a:p>
            <a:pPr algn="just">
              <a:lnSpc>
                <a:spcPct val="100000"/>
              </a:lnSpc>
              <a:spcBef>
                <a:spcPts val="0"/>
              </a:spcBef>
              <a:spcAft>
                <a:spcPts val="0"/>
              </a:spcAft>
            </a:pPr>
            <a:r>
              <a:rPr lang="en-US" i="1" dirty="0" smtClean="0">
                <a:latin typeface="Calibri" panose="020F0502020204030204" pitchFamily="34" charset="0"/>
                <a:cs typeface="Calibri" panose="020F0502020204030204" pitchFamily="34" charset="0"/>
              </a:rPr>
              <a:t>for </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in range(n):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    for j in range(0, </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        A[</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][j] = 2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    A[</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 1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    for j in range(</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+ 1, n): </a:t>
            </a:r>
          </a:p>
          <a:p>
            <a:pPr algn="just">
              <a:lnSpc>
                <a:spcPct val="100000"/>
              </a:lnSpc>
              <a:spcBef>
                <a:spcPts val="0"/>
              </a:spcBef>
              <a:spcAft>
                <a:spcPts val="0"/>
              </a:spcAft>
            </a:pPr>
            <a:r>
              <a:rPr lang="en-US" i="1" dirty="0">
                <a:latin typeface="Calibri" panose="020F0502020204030204" pitchFamily="34" charset="0"/>
                <a:cs typeface="Calibri" panose="020F0502020204030204" pitchFamily="34" charset="0"/>
              </a:rPr>
              <a:t>        A[</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][j] = 0</a:t>
            </a:r>
          </a:p>
          <a:p>
            <a:pPr algn="just">
              <a:lnSpc>
                <a:spcPct val="100000"/>
              </a:lnSpc>
              <a:spcBef>
                <a:spcPts val="0"/>
              </a:spcBef>
              <a:spcAft>
                <a:spcPts val="0"/>
              </a:spcAft>
            </a:pP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3036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1024128" y="2084832"/>
            <a:ext cx="9720073" cy="4023360"/>
          </a:xfrm>
        </p:spPr>
        <p:txBody>
          <a:bodyPr>
            <a:noAutofit/>
          </a:bodyPr>
          <a:lstStyle/>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n=</a:t>
            </a:r>
            <a:r>
              <a:rPr lang="en-US" sz="2400" i="1" dirty="0" err="1">
                <a:latin typeface="Calibri" panose="020F0502020204030204" pitchFamily="34" charset="0"/>
                <a:cs typeface="Calibri" panose="020F0502020204030204" pitchFamily="34" charset="0"/>
              </a:rPr>
              <a:t>int</a:t>
            </a:r>
            <a:r>
              <a:rPr lang="en-US" sz="2400" i="1" dirty="0">
                <a:latin typeface="Calibri" panose="020F0502020204030204" pitchFamily="34" charset="0"/>
                <a:cs typeface="Calibri" panose="020F0502020204030204" pitchFamily="34" charset="0"/>
              </a:rPr>
              <a:t>(input())</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A=[[0] * n for </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 in range(n)]</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for </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 in range(n): </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for j in range(0, </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 </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A[</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][j] = 2 </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A[</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 = 1 </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for j in range(</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 + 1, n): </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A[</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][j] = 0</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for </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 in range(</a:t>
            </a:r>
            <a:r>
              <a:rPr lang="en-US" sz="2400" i="1" dirty="0" err="1">
                <a:latin typeface="Calibri" panose="020F0502020204030204" pitchFamily="34" charset="0"/>
                <a:cs typeface="Calibri" panose="020F0502020204030204" pitchFamily="34" charset="0"/>
              </a:rPr>
              <a:t>len</a:t>
            </a:r>
            <a:r>
              <a:rPr lang="en-US" sz="2400" i="1" dirty="0">
                <a:latin typeface="Calibri" panose="020F0502020204030204" pitchFamily="34" charset="0"/>
                <a:cs typeface="Calibri" panose="020F0502020204030204" pitchFamily="34" charset="0"/>
              </a:rPr>
              <a:t>(A)):</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for j in range (</a:t>
            </a:r>
            <a:r>
              <a:rPr lang="en-US" sz="2400" i="1" dirty="0" err="1">
                <a:latin typeface="Calibri" panose="020F0502020204030204" pitchFamily="34" charset="0"/>
                <a:cs typeface="Calibri" panose="020F0502020204030204" pitchFamily="34" charset="0"/>
              </a:rPr>
              <a:t>len</a:t>
            </a:r>
            <a:r>
              <a:rPr lang="en-US" sz="2400" i="1" dirty="0">
                <a:latin typeface="Calibri" panose="020F0502020204030204" pitchFamily="34" charset="0"/>
                <a:cs typeface="Calibri" panose="020F0502020204030204" pitchFamily="34" charset="0"/>
              </a:rPr>
              <a:t>(A)):</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print(A[</a:t>
            </a:r>
            <a:r>
              <a:rPr lang="en-US" sz="2400" i="1" dirty="0" err="1">
                <a:latin typeface="Calibri" panose="020F0502020204030204" pitchFamily="34" charset="0"/>
                <a:cs typeface="Calibri" panose="020F0502020204030204" pitchFamily="34" charset="0"/>
              </a:rPr>
              <a:t>i</a:t>
            </a:r>
            <a:r>
              <a:rPr lang="en-US" sz="2400" i="1" dirty="0">
                <a:latin typeface="Calibri" panose="020F0502020204030204" pitchFamily="34" charset="0"/>
                <a:cs typeface="Calibri" panose="020F0502020204030204" pitchFamily="34" charset="0"/>
              </a:rPr>
              <a:t>][j],end=' ')</a:t>
            </a:r>
          </a:p>
          <a:p>
            <a:pPr algn="just">
              <a:lnSpc>
                <a:spcPct val="100000"/>
              </a:lnSpc>
              <a:spcBef>
                <a:spcPts val="0"/>
              </a:spcBef>
              <a:spcAft>
                <a:spcPts val="0"/>
              </a:spcAft>
            </a:pPr>
            <a:r>
              <a:rPr lang="en-US" sz="2400" i="1" dirty="0">
                <a:latin typeface="Calibri" panose="020F0502020204030204" pitchFamily="34" charset="0"/>
                <a:cs typeface="Calibri" panose="020F0502020204030204" pitchFamily="34" charset="0"/>
              </a:rPr>
              <a:t>    print()</a:t>
            </a:r>
            <a:endParaRPr lang="ru-RU"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2399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А вот такое решение использует операцию повторения списков для построения очередной строки списка. i-я строка списка состоит из i чисел 2, затем идет одно число 1, затем идет n-i-1 число 0:</a:t>
            </a:r>
          </a:p>
          <a:p>
            <a:pPr algn="just">
              <a:lnSpc>
                <a:spcPct val="100000"/>
              </a:lnSpc>
              <a:spcBef>
                <a:spcPts val="0"/>
              </a:spcBef>
              <a:spcAft>
                <a:spcPts val="0"/>
              </a:spcAft>
            </a:pPr>
            <a:endParaRPr lang="ru-RU" dirty="0" smtClean="0"/>
          </a:p>
          <a:p>
            <a:pPr algn="just">
              <a:lnSpc>
                <a:spcPct val="100000"/>
              </a:lnSpc>
              <a:spcBef>
                <a:spcPts val="0"/>
              </a:spcBef>
              <a:spcAft>
                <a:spcPts val="0"/>
              </a:spcAft>
            </a:pPr>
            <a:r>
              <a:rPr lang="ru-RU" i="1" dirty="0" err="1" smtClean="0"/>
              <a:t>for</a:t>
            </a:r>
            <a:r>
              <a:rPr lang="ru-RU" i="1" dirty="0" smtClean="0"/>
              <a:t> </a:t>
            </a:r>
            <a:r>
              <a:rPr lang="ru-RU" i="1" dirty="0"/>
              <a:t>i </a:t>
            </a:r>
            <a:r>
              <a:rPr lang="ru-RU" i="1" dirty="0" err="1"/>
              <a:t>in</a:t>
            </a:r>
            <a:r>
              <a:rPr lang="ru-RU" i="1" dirty="0"/>
              <a:t> </a:t>
            </a:r>
            <a:r>
              <a:rPr lang="ru-RU" i="1" dirty="0" err="1"/>
              <a:t>range</a:t>
            </a:r>
            <a:r>
              <a:rPr lang="ru-RU" i="1" dirty="0"/>
              <a:t>(n):</a:t>
            </a:r>
          </a:p>
          <a:p>
            <a:pPr algn="just">
              <a:lnSpc>
                <a:spcPct val="100000"/>
              </a:lnSpc>
              <a:spcBef>
                <a:spcPts val="0"/>
              </a:spcBef>
              <a:spcAft>
                <a:spcPts val="0"/>
              </a:spcAft>
            </a:pPr>
            <a:r>
              <a:rPr lang="ru-RU" i="1" dirty="0"/>
              <a:t>    A[i] = [2] * i + [1] + [0] * (n - i - 1)</a:t>
            </a:r>
          </a:p>
          <a:p>
            <a:pPr algn="just">
              <a:lnSpc>
                <a:spcPct val="100000"/>
              </a:lnSpc>
              <a:spcBef>
                <a:spcPts val="0"/>
              </a:spcBef>
              <a:spcAft>
                <a:spcPts val="0"/>
              </a:spcAft>
            </a:pPr>
            <a:r>
              <a:rPr lang="ru-RU" dirty="0" smtClean="0"/>
              <a:t/>
            </a:r>
            <a:br>
              <a:rPr lang="ru-RU" dirty="0" smtClean="0"/>
            </a:br>
            <a:r>
              <a:rPr lang="ru-RU" dirty="0" smtClean="0"/>
              <a:t>А </a:t>
            </a:r>
            <a:r>
              <a:rPr lang="ru-RU" dirty="0"/>
              <a:t>можно заменить цикл на генератор:</a:t>
            </a:r>
          </a:p>
          <a:p>
            <a:pPr algn="just">
              <a:lnSpc>
                <a:spcPct val="100000"/>
              </a:lnSpc>
              <a:spcBef>
                <a:spcPts val="0"/>
              </a:spcBef>
              <a:spcAft>
                <a:spcPts val="0"/>
              </a:spcAft>
            </a:pPr>
            <a:endParaRPr lang="ru-RU" i="1" dirty="0" smtClean="0"/>
          </a:p>
          <a:p>
            <a:pPr algn="just">
              <a:lnSpc>
                <a:spcPct val="100000"/>
              </a:lnSpc>
              <a:spcBef>
                <a:spcPts val="0"/>
              </a:spcBef>
              <a:spcAft>
                <a:spcPts val="0"/>
              </a:spcAft>
            </a:pPr>
            <a:r>
              <a:rPr lang="ru-RU" i="1" dirty="0" smtClean="0"/>
              <a:t>A </a:t>
            </a:r>
            <a:r>
              <a:rPr lang="ru-RU" i="1" dirty="0"/>
              <a:t>= [[2] * i + [1] + [0] * (n - i - 1) </a:t>
            </a:r>
            <a:r>
              <a:rPr lang="ru-RU" i="1" dirty="0" err="1"/>
              <a:t>for</a:t>
            </a:r>
            <a:r>
              <a:rPr lang="ru-RU" i="1" dirty="0"/>
              <a:t> i </a:t>
            </a:r>
            <a:r>
              <a:rPr lang="ru-RU" i="1" dirty="0" err="1"/>
              <a:t>in</a:t>
            </a:r>
            <a:r>
              <a:rPr lang="ru-RU" i="1" dirty="0"/>
              <a:t> </a:t>
            </a:r>
            <a:r>
              <a:rPr lang="ru-RU" i="1" dirty="0" err="1"/>
              <a:t>range</a:t>
            </a:r>
            <a:r>
              <a:rPr lang="ru-RU" i="1" dirty="0"/>
              <a:t>(n)]</a:t>
            </a:r>
          </a:p>
          <a:p>
            <a:pPr algn="just">
              <a:lnSpc>
                <a:spcPct val="100000"/>
              </a:lnSpc>
              <a:spcBef>
                <a:spcPts val="0"/>
              </a:spcBef>
              <a:spcAft>
                <a:spcPts val="0"/>
              </a:spcAft>
            </a:pPr>
            <a:endParaRPr lang="ru-RU" dirty="0"/>
          </a:p>
        </p:txBody>
      </p:sp>
    </p:spTree>
    <p:extLst>
      <p:ext uri="{BB962C8B-B14F-4D97-AF65-F5344CB8AC3E}">
        <p14:creationId xmlns:p14="http://schemas.microsoft.com/office/powerpoint/2010/main" val="745899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ВЛОЖЕННЫЕ ГЕНЕРАТОРЫ ДВУМЕРНЫХ МАССИВОВ</a:t>
            </a:r>
          </a:p>
        </p:txBody>
      </p:sp>
      <p:sp>
        <p:nvSpPr>
          <p:cNvPr id="3" name="Объект 2"/>
          <p:cNvSpPr>
            <a:spLocks noGrp="1"/>
          </p:cNvSpPr>
          <p:nvPr>
            <p:ph idx="1"/>
          </p:nvPr>
        </p:nvSpPr>
        <p:spPr/>
        <p:txBody>
          <a:bodyPr>
            <a:normAutofit lnSpcReduction="10000"/>
          </a:bodyPr>
          <a:lstStyle/>
          <a:p>
            <a:pPr algn="just">
              <a:lnSpc>
                <a:spcPct val="100000"/>
              </a:lnSpc>
              <a:spcBef>
                <a:spcPts val="0"/>
              </a:spcBef>
              <a:spcAft>
                <a:spcPts val="0"/>
              </a:spcAft>
            </a:pPr>
            <a:r>
              <a:rPr lang="ru-RU" dirty="0"/>
              <a:t>Для создания двумерных массивов можно использовать вложенные генераторы, разместив генератор списка, являющегося строкой, внутри генератора для строк. Например, сделать список из n строк и m столбцов при помощи генератора, создающего список из n элементов, каждый элемент которого является списком из m нулей:</a:t>
            </a:r>
          </a:p>
          <a:p>
            <a:pPr algn="just">
              <a:lnSpc>
                <a:spcPct val="100000"/>
              </a:lnSpc>
              <a:spcBef>
                <a:spcPts val="0"/>
              </a:spcBef>
              <a:spcAft>
                <a:spcPts val="0"/>
              </a:spcAft>
            </a:pPr>
            <a:endParaRPr lang="ru-RU" i="1" dirty="0" smtClean="0"/>
          </a:p>
          <a:p>
            <a:pPr algn="just">
              <a:lnSpc>
                <a:spcPct val="100000"/>
              </a:lnSpc>
              <a:spcBef>
                <a:spcPts val="0"/>
              </a:spcBef>
              <a:spcAft>
                <a:spcPts val="0"/>
              </a:spcAft>
            </a:pPr>
            <a:r>
              <a:rPr lang="ru-RU" i="1" dirty="0" smtClean="0"/>
              <a:t>[[</a:t>
            </a:r>
            <a:r>
              <a:rPr lang="ru-RU" i="1" dirty="0"/>
              <a:t>0] * m </a:t>
            </a:r>
            <a:r>
              <a:rPr lang="ru-RU" i="1" dirty="0" err="1"/>
              <a:t>for</a:t>
            </a:r>
            <a:r>
              <a:rPr lang="ru-RU" i="1" dirty="0"/>
              <a:t> i </a:t>
            </a:r>
            <a:r>
              <a:rPr lang="ru-RU" i="1" dirty="0" err="1"/>
              <a:t>in</a:t>
            </a:r>
            <a:r>
              <a:rPr lang="ru-RU" i="1" dirty="0"/>
              <a:t> </a:t>
            </a:r>
            <a:r>
              <a:rPr lang="ru-RU" i="1" dirty="0" err="1"/>
              <a:t>range</a:t>
            </a:r>
            <a:r>
              <a:rPr lang="ru-RU" i="1" dirty="0"/>
              <a:t>(n)]</a:t>
            </a:r>
          </a:p>
          <a:p>
            <a:pPr algn="just">
              <a:lnSpc>
                <a:spcPct val="100000"/>
              </a:lnSpc>
              <a:spcBef>
                <a:spcPts val="0"/>
              </a:spcBef>
              <a:spcAft>
                <a:spcPts val="0"/>
              </a:spcAft>
            </a:pPr>
            <a:endParaRPr lang="ru-RU" dirty="0" smtClean="0"/>
          </a:p>
          <a:p>
            <a:pPr algn="just">
              <a:lnSpc>
                <a:spcPct val="100000"/>
              </a:lnSpc>
              <a:spcBef>
                <a:spcPts val="0"/>
              </a:spcBef>
              <a:spcAft>
                <a:spcPts val="0"/>
              </a:spcAft>
            </a:pPr>
            <a:r>
              <a:rPr lang="ru-RU" dirty="0" smtClean="0"/>
              <a:t>Но </a:t>
            </a:r>
            <a:r>
              <a:rPr lang="ru-RU" dirty="0"/>
              <a:t>при этом внутренний список также можно создать при помощи, например, такого генератора: [0 </a:t>
            </a:r>
            <a:r>
              <a:rPr lang="ru-RU" dirty="0" err="1"/>
              <a:t>for</a:t>
            </a:r>
            <a:r>
              <a:rPr lang="ru-RU" dirty="0"/>
              <a:t> j </a:t>
            </a:r>
            <a:r>
              <a:rPr lang="ru-RU" dirty="0" err="1"/>
              <a:t>in</a:t>
            </a:r>
            <a:r>
              <a:rPr lang="ru-RU" dirty="0"/>
              <a:t> </a:t>
            </a:r>
            <a:r>
              <a:rPr lang="ru-RU" dirty="0" err="1"/>
              <a:t>range</a:t>
            </a:r>
            <a:r>
              <a:rPr lang="ru-RU" dirty="0"/>
              <a:t>(m)]. Вложив один генератор в другой получим вложенные генераторы:</a:t>
            </a:r>
          </a:p>
          <a:p>
            <a:pPr algn="just">
              <a:lnSpc>
                <a:spcPct val="100000"/>
              </a:lnSpc>
              <a:spcBef>
                <a:spcPts val="0"/>
              </a:spcBef>
              <a:spcAft>
                <a:spcPts val="0"/>
              </a:spcAft>
            </a:pPr>
            <a:endParaRPr lang="ru-RU" dirty="0" smtClean="0"/>
          </a:p>
          <a:p>
            <a:pPr algn="just">
              <a:lnSpc>
                <a:spcPct val="100000"/>
              </a:lnSpc>
              <a:spcBef>
                <a:spcPts val="0"/>
              </a:spcBef>
              <a:spcAft>
                <a:spcPts val="0"/>
              </a:spcAft>
            </a:pPr>
            <a:r>
              <a:rPr lang="ru-RU" i="1" dirty="0" smtClean="0"/>
              <a:t>[[</a:t>
            </a:r>
            <a:r>
              <a:rPr lang="ru-RU" i="1" dirty="0"/>
              <a:t>0 </a:t>
            </a:r>
            <a:r>
              <a:rPr lang="ru-RU" i="1" dirty="0" err="1"/>
              <a:t>for</a:t>
            </a:r>
            <a:r>
              <a:rPr lang="ru-RU" i="1" dirty="0"/>
              <a:t> j </a:t>
            </a:r>
            <a:r>
              <a:rPr lang="ru-RU" i="1" dirty="0" err="1"/>
              <a:t>in</a:t>
            </a:r>
            <a:r>
              <a:rPr lang="ru-RU" i="1" dirty="0"/>
              <a:t> </a:t>
            </a:r>
            <a:r>
              <a:rPr lang="ru-RU" i="1" dirty="0" err="1"/>
              <a:t>range</a:t>
            </a:r>
            <a:r>
              <a:rPr lang="ru-RU" i="1" dirty="0"/>
              <a:t>(m)] </a:t>
            </a:r>
            <a:r>
              <a:rPr lang="ru-RU" i="1" dirty="0" err="1"/>
              <a:t>for</a:t>
            </a:r>
            <a:r>
              <a:rPr lang="ru-RU" i="1" dirty="0"/>
              <a:t> i </a:t>
            </a:r>
            <a:r>
              <a:rPr lang="ru-RU" i="1" dirty="0" err="1"/>
              <a:t>in</a:t>
            </a:r>
            <a:r>
              <a:rPr lang="ru-RU" i="1" dirty="0"/>
              <a:t> </a:t>
            </a:r>
            <a:r>
              <a:rPr lang="ru-RU" i="1" dirty="0" err="1"/>
              <a:t>range</a:t>
            </a:r>
            <a:r>
              <a:rPr lang="ru-RU" i="1" dirty="0"/>
              <a:t>(n)]</a:t>
            </a:r>
          </a:p>
          <a:p>
            <a:pPr algn="just">
              <a:lnSpc>
                <a:spcPct val="100000"/>
              </a:lnSpc>
              <a:spcBef>
                <a:spcPts val="0"/>
              </a:spcBef>
              <a:spcAft>
                <a:spcPts val="0"/>
              </a:spcAft>
            </a:pPr>
            <a:endParaRPr lang="ru-RU" dirty="0"/>
          </a:p>
        </p:txBody>
      </p:sp>
    </p:spTree>
    <p:extLst>
      <p:ext uri="{BB962C8B-B14F-4D97-AF65-F5344CB8AC3E}">
        <p14:creationId xmlns:p14="http://schemas.microsoft.com/office/powerpoint/2010/main" val="2424365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Но если число 0 заменить на некоторое выражение, зависящее от i (номер строки) и j (номер столбца), то можно получить список, заполненный по некоторой формуле.</a:t>
            </a:r>
          </a:p>
        </p:txBody>
      </p:sp>
    </p:spTree>
    <p:extLst>
      <p:ext uri="{BB962C8B-B14F-4D97-AF65-F5344CB8AC3E}">
        <p14:creationId xmlns:p14="http://schemas.microsoft.com/office/powerpoint/2010/main" val="203640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algn="just">
              <a:lnSpc>
                <a:spcPct val="100000"/>
              </a:lnSpc>
              <a:spcBef>
                <a:spcPts val="0"/>
              </a:spcBef>
              <a:spcAft>
                <a:spcPts val="0"/>
              </a:spcAft>
            </a:pPr>
            <a:r>
              <a:rPr lang="ru-RU" dirty="0"/>
              <a:t>Пусть нужно задать следующий </a:t>
            </a:r>
            <a:r>
              <a:rPr lang="ru-RU" dirty="0" smtClean="0"/>
              <a:t>массив:</a:t>
            </a:r>
            <a:endParaRPr lang="ru-RU" dirty="0"/>
          </a:p>
          <a:p>
            <a:pPr algn="just">
              <a:lnSpc>
                <a:spcPct val="100000"/>
              </a:lnSpc>
              <a:spcBef>
                <a:spcPts val="0"/>
              </a:spcBef>
              <a:spcAft>
                <a:spcPts val="0"/>
              </a:spcAft>
            </a:pPr>
            <a:r>
              <a:rPr lang="ru-RU" dirty="0"/>
              <a:t>0 </a:t>
            </a:r>
            <a:r>
              <a:rPr lang="ru-RU" dirty="0" smtClean="0"/>
              <a:t>  0   0   0   0   0 </a:t>
            </a:r>
            <a:endParaRPr lang="ru-RU" dirty="0"/>
          </a:p>
          <a:p>
            <a:pPr algn="just">
              <a:lnSpc>
                <a:spcPct val="100000"/>
              </a:lnSpc>
              <a:spcBef>
                <a:spcPts val="0"/>
              </a:spcBef>
              <a:spcAft>
                <a:spcPts val="0"/>
              </a:spcAft>
            </a:pPr>
            <a:r>
              <a:rPr lang="ru-RU" dirty="0"/>
              <a:t>0 </a:t>
            </a:r>
            <a:r>
              <a:rPr lang="ru-RU" dirty="0" smtClean="0"/>
              <a:t>  1   2   3   4   5 </a:t>
            </a:r>
            <a:endParaRPr lang="ru-RU" dirty="0"/>
          </a:p>
          <a:p>
            <a:pPr algn="just">
              <a:lnSpc>
                <a:spcPct val="100000"/>
              </a:lnSpc>
              <a:spcBef>
                <a:spcPts val="0"/>
              </a:spcBef>
              <a:spcAft>
                <a:spcPts val="0"/>
              </a:spcAft>
            </a:pPr>
            <a:r>
              <a:rPr lang="ru-RU" dirty="0"/>
              <a:t>0 </a:t>
            </a:r>
            <a:r>
              <a:rPr lang="ru-RU" dirty="0" smtClean="0"/>
              <a:t>  2   4   6   8   10 </a:t>
            </a:r>
            <a:endParaRPr lang="ru-RU" dirty="0"/>
          </a:p>
          <a:p>
            <a:pPr algn="just">
              <a:lnSpc>
                <a:spcPct val="100000"/>
              </a:lnSpc>
              <a:spcBef>
                <a:spcPts val="0"/>
              </a:spcBef>
              <a:spcAft>
                <a:spcPts val="0"/>
              </a:spcAft>
            </a:pPr>
            <a:r>
              <a:rPr lang="ru-RU" dirty="0"/>
              <a:t>0 </a:t>
            </a:r>
            <a:r>
              <a:rPr lang="ru-RU" dirty="0" smtClean="0"/>
              <a:t>  3   6   9   12 </a:t>
            </a:r>
            <a:r>
              <a:rPr lang="ru-RU" dirty="0"/>
              <a:t>15 </a:t>
            </a:r>
          </a:p>
          <a:p>
            <a:pPr algn="just">
              <a:lnSpc>
                <a:spcPct val="100000"/>
              </a:lnSpc>
              <a:spcBef>
                <a:spcPts val="0"/>
              </a:spcBef>
              <a:spcAft>
                <a:spcPts val="0"/>
              </a:spcAft>
            </a:pPr>
            <a:r>
              <a:rPr lang="ru-RU" dirty="0"/>
              <a:t>0 </a:t>
            </a:r>
            <a:r>
              <a:rPr lang="ru-RU" dirty="0" smtClean="0"/>
              <a:t>  4   8   12 </a:t>
            </a:r>
            <a:r>
              <a:rPr lang="ru-RU" dirty="0"/>
              <a:t>16 20</a:t>
            </a:r>
          </a:p>
          <a:p>
            <a:pPr algn="just">
              <a:lnSpc>
                <a:spcPct val="100000"/>
              </a:lnSpc>
              <a:spcBef>
                <a:spcPts val="0"/>
              </a:spcBef>
              <a:spcAft>
                <a:spcPts val="0"/>
              </a:spcAft>
            </a:pPr>
            <a:r>
              <a:rPr lang="ru-RU" dirty="0"/>
              <a:t>В этом массиве n = 5 строк, m = 6 столбцов, и элемент в строке i и столбце j вычисляется по формуле: A[i][j] = i * j. </a:t>
            </a:r>
          </a:p>
          <a:p>
            <a:pPr algn="just">
              <a:lnSpc>
                <a:spcPct val="100000"/>
              </a:lnSpc>
              <a:spcBef>
                <a:spcPts val="0"/>
              </a:spcBef>
              <a:spcAft>
                <a:spcPts val="0"/>
              </a:spcAft>
            </a:pPr>
            <a:r>
              <a:rPr lang="ru-RU" dirty="0"/>
              <a:t>Для создания такого массива можно использовать генератор</a:t>
            </a:r>
            <a:r>
              <a:rPr lang="ru-RU" dirty="0" smtClean="0"/>
              <a:t>:</a:t>
            </a:r>
          </a:p>
          <a:p>
            <a:pPr algn="just">
              <a:lnSpc>
                <a:spcPct val="100000"/>
              </a:lnSpc>
              <a:spcBef>
                <a:spcPts val="0"/>
              </a:spcBef>
              <a:spcAft>
                <a:spcPts val="0"/>
              </a:spcAft>
            </a:pPr>
            <a:endParaRPr lang="ru-RU" dirty="0"/>
          </a:p>
          <a:p>
            <a:pPr algn="just">
              <a:lnSpc>
                <a:spcPct val="100000"/>
              </a:lnSpc>
              <a:spcBef>
                <a:spcPts val="0"/>
              </a:spcBef>
              <a:spcAft>
                <a:spcPts val="0"/>
              </a:spcAft>
            </a:pPr>
            <a:r>
              <a:rPr lang="ru-RU" i="1" dirty="0"/>
              <a:t>[[i * j </a:t>
            </a:r>
            <a:r>
              <a:rPr lang="ru-RU" i="1" dirty="0" err="1"/>
              <a:t>for</a:t>
            </a:r>
            <a:r>
              <a:rPr lang="ru-RU" i="1" dirty="0"/>
              <a:t> j </a:t>
            </a:r>
            <a:r>
              <a:rPr lang="ru-RU" i="1" dirty="0" err="1"/>
              <a:t>in</a:t>
            </a:r>
            <a:r>
              <a:rPr lang="ru-RU" i="1" dirty="0"/>
              <a:t> </a:t>
            </a:r>
            <a:r>
              <a:rPr lang="ru-RU" i="1" dirty="0" err="1"/>
              <a:t>range</a:t>
            </a:r>
            <a:r>
              <a:rPr lang="ru-RU" i="1" dirty="0"/>
              <a:t>(m)] </a:t>
            </a:r>
            <a:r>
              <a:rPr lang="ru-RU" i="1" dirty="0" err="1"/>
              <a:t>for</a:t>
            </a:r>
            <a:r>
              <a:rPr lang="ru-RU" i="1" dirty="0"/>
              <a:t> i </a:t>
            </a:r>
            <a:r>
              <a:rPr lang="ru-RU" i="1" dirty="0" err="1"/>
              <a:t>in</a:t>
            </a:r>
            <a:r>
              <a:rPr lang="ru-RU" i="1" dirty="0"/>
              <a:t> </a:t>
            </a:r>
            <a:r>
              <a:rPr lang="ru-RU" i="1" dirty="0" err="1"/>
              <a:t>range</a:t>
            </a:r>
            <a:r>
              <a:rPr lang="ru-RU" i="1" dirty="0"/>
              <a:t>(n)]</a:t>
            </a:r>
          </a:p>
        </p:txBody>
      </p:sp>
    </p:spTree>
    <p:extLst>
      <p:ext uri="{BB962C8B-B14F-4D97-AF65-F5344CB8AC3E}">
        <p14:creationId xmlns:p14="http://schemas.microsoft.com/office/powerpoint/2010/main" val="4201654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normAutofit/>
          </a:bodyPr>
          <a:lstStyle/>
          <a:p>
            <a:pPr algn="just"/>
            <a:r>
              <a:rPr lang="ru-RU" sz="2800" dirty="0" smtClean="0"/>
              <a:t>«Шахматная доска»</a:t>
            </a:r>
            <a:endParaRPr lang="ru-RU" sz="2800" dirty="0" smtClean="0"/>
          </a:p>
          <a:p>
            <a:pPr algn="just"/>
            <a:r>
              <a:rPr lang="ru-RU" sz="2800" dirty="0" smtClean="0"/>
              <a:t>Даны </a:t>
            </a:r>
            <a:r>
              <a:rPr lang="ru-RU" sz="2800" dirty="0"/>
              <a:t>два числа n и m. Создайте двумерный массив размером </a:t>
            </a:r>
            <a:r>
              <a:rPr lang="ru-RU" sz="2800" dirty="0" err="1"/>
              <a:t>n×m</a:t>
            </a:r>
            <a:r>
              <a:rPr lang="ru-RU" sz="2800" dirty="0"/>
              <a:t> и заполните его символами "." и "*" в шахматном порядке. В левом верхнем углу должна стоять точка.</a:t>
            </a:r>
          </a:p>
        </p:txBody>
      </p:sp>
    </p:spTree>
    <p:extLst>
      <p:ext uri="{BB962C8B-B14F-4D97-AF65-F5344CB8AC3E}">
        <p14:creationId xmlns:p14="http://schemas.microsoft.com/office/powerpoint/2010/main" val="117390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Здесь первая строка списка A[0] является списком из чисел [1, 2, 3]. То есть A[0][0] == 1, значение A[0][1] == 2, A[0][2] == 3, A[1][0] == 4, A[1][1] == 5, A[1][2] == 6.</a:t>
            </a:r>
          </a:p>
          <a:p>
            <a:pPr algn="just">
              <a:lnSpc>
                <a:spcPct val="100000"/>
              </a:lnSpc>
              <a:spcBef>
                <a:spcPts val="0"/>
              </a:spcBef>
              <a:spcAft>
                <a:spcPts val="0"/>
              </a:spcAft>
            </a:pPr>
            <a:r>
              <a:rPr lang="ru-RU" dirty="0"/>
              <a:t>Для обработки и вывода списка как правило используется два вложенных цикла. Первый цикл по номеру строки, второй цикл по элементам внутри строки. Например, вывести двумерный числовой список на экран построчно, разделяя числа пробелами внутри одной строки, можно так:</a:t>
            </a:r>
          </a:p>
          <a:p>
            <a:r>
              <a:rPr lang="en-US" i="1" dirty="0">
                <a:latin typeface="Calibri" panose="020F0502020204030204" pitchFamily="34" charset="0"/>
                <a:cs typeface="Calibri" panose="020F0502020204030204" pitchFamily="34" charset="0"/>
              </a:rPr>
              <a:t>for </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in range(</a:t>
            </a:r>
            <a:r>
              <a:rPr lang="en-US" i="1" dirty="0" err="1">
                <a:latin typeface="Calibri" panose="020F0502020204030204" pitchFamily="34" charset="0"/>
                <a:cs typeface="Calibri" panose="020F0502020204030204" pitchFamily="34" charset="0"/>
              </a:rPr>
              <a:t>len</a:t>
            </a:r>
            <a:r>
              <a:rPr lang="en-US" i="1" dirty="0">
                <a:latin typeface="Calibri" panose="020F0502020204030204" pitchFamily="34" charset="0"/>
                <a:cs typeface="Calibri" panose="020F0502020204030204" pitchFamily="34" charset="0"/>
              </a:rPr>
              <a:t>(A)): </a:t>
            </a:r>
            <a:br>
              <a:rPr lang="en-US" i="1" dirty="0">
                <a:latin typeface="Calibri" panose="020F0502020204030204" pitchFamily="34" charset="0"/>
                <a:cs typeface="Calibri" panose="020F0502020204030204" pitchFamily="34" charset="0"/>
              </a:rPr>
            </a:br>
            <a:r>
              <a:rPr lang="en-US" i="1" dirty="0" smtClean="0">
                <a:latin typeface="Calibri" panose="020F0502020204030204" pitchFamily="34" charset="0"/>
                <a:cs typeface="Calibri" panose="020F0502020204030204" pitchFamily="34" charset="0"/>
              </a:rPr>
              <a:t>    for </a:t>
            </a:r>
            <a:r>
              <a:rPr lang="en-US" i="1" dirty="0">
                <a:latin typeface="Calibri" panose="020F0502020204030204" pitchFamily="34" charset="0"/>
                <a:cs typeface="Calibri" panose="020F0502020204030204" pitchFamily="34" charset="0"/>
              </a:rPr>
              <a:t>j in range(</a:t>
            </a:r>
            <a:r>
              <a:rPr lang="en-US" i="1" dirty="0" err="1">
                <a:latin typeface="Calibri" panose="020F0502020204030204" pitchFamily="34" charset="0"/>
                <a:cs typeface="Calibri" panose="020F0502020204030204" pitchFamily="34" charset="0"/>
              </a:rPr>
              <a:t>len</a:t>
            </a:r>
            <a:r>
              <a:rPr lang="en-US" i="1" dirty="0">
                <a:latin typeface="Calibri" panose="020F0502020204030204" pitchFamily="34" charset="0"/>
                <a:cs typeface="Calibri" panose="020F0502020204030204" pitchFamily="34" charset="0"/>
              </a:rPr>
              <a:t>(A[</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a:t>
            </a:r>
            <a:br>
              <a:rPr lang="en-US" i="1" dirty="0">
                <a:latin typeface="Calibri" panose="020F0502020204030204" pitchFamily="34" charset="0"/>
                <a:cs typeface="Calibri" panose="020F0502020204030204" pitchFamily="34" charset="0"/>
              </a:rPr>
            </a:br>
            <a:r>
              <a:rPr lang="en-US" i="1" dirty="0">
                <a:latin typeface="Calibri" panose="020F0502020204030204" pitchFamily="34" charset="0"/>
                <a:cs typeface="Calibri" panose="020F0502020204030204" pitchFamily="34" charset="0"/>
              </a:rPr>
              <a:t>        print(A[</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][j], end=' ')</a:t>
            </a:r>
            <a:br>
              <a:rPr lang="en-US" i="1" dirty="0">
                <a:latin typeface="Calibri" panose="020F0502020204030204" pitchFamily="34" charset="0"/>
                <a:cs typeface="Calibri" panose="020F0502020204030204" pitchFamily="34" charset="0"/>
              </a:rPr>
            </a:br>
            <a:r>
              <a:rPr lang="en-US" i="1" dirty="0">
                <a:latin typeface="Calibri" panose="020F0502020204030204" pitchFamily="34" charset="0"/>
                <a:cs typeface="Calibri" panose="020F0502020204030204" pitchFamily="34" charset="0"/>
              </a:rPr>
              <a:t>    print()</a:t>
            </a:r>
            <a:endParaRPr lang="ru-RU"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1673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Autofit/>
          </a:bodyPr>
          <a:lstStyle/>
          <a:p>
            <a:pPr>
              <a:lnSpc>
                <a:spcPct val="100000"/>
              </a:lnSpc>
              <a:spcBef>
                <a:spcPts val="0"/>
              </a:spcBef>
              <a:spcAft>
                <a:spcPts val="0"/>
              </a:spcAft>
            </a:pPr>
            <a:r>
              <a:rPr lang="en-US" sz="2400" dirty="0">
                <a:latin typeface="Calibri" panose="020F0502020204030204" pitchFamily="34" charset="0"/>
                <a:cs typeface="Calibri" panose="020F0502020204030204" pitchFamily="34" charset="0"/>
              </a:rPr>
              <a:t>n, m = [</a:t>
            </a:r>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for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in input().split()]</a:t>
            </a:r>
          </a:p>
          <a:p>
            <a:pPr>
              <a:lnSpc>
                <a:spcPct val="100000"/>
              </a:lnSpc>
              <a:spcBef>
                <a:spcPts val="0"/>
              </a:spcBef>
              <a:spcAft>
                <a:spcPts val="0"/>
              </a:spcAft>
            </a:pPr>
            <a:r>
              <a:rPr lang="en-US" sz="2400" dirty="0">
                <a:latin typeface="Calibri" panose="020F0502020204030204" pitchFamily="34" charset="0"/>
                <a:cs typeface="Calibri" panose="020F0502020204030204" pitchFamily="34" charset="0"/>
              </a:rPr>
              <a:t>a = []</a:t>
            </a:r>
          </a:p>
          <a:p>
            <a:pPr>
              <a:lnSpc>
                <a:spcPct val="100000"/>
              </a:lnSpc>
              <a:spcBef>
                <a:spcPts val="0"/>
              </a:spcBef>
              <a:spcAft>
                <a:spcPts val="0"/>
              </a:spcAft>
            </a:pPr>
            <a:r>
              <a:rPr lang="en-US" sz="2400" dirty="0">
                <a:latin typeface="Calibri" panose="020F0502020204030204" pitchFamily="34" charset="0"/>
                <a:cs typeface="Calibri" panose="020F0502020204030204" pitchFamily="34" charset="0"/>
              </a:rPr>
              <a:t>for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in range(n):</a:t>
            </a:r>
          </a:p>
          <a:p>
            <a:pPr>
              <a:lnSpc>
                <a:spcPct val="100000"/>
              </a:lnSpc>
              <a:spcBef>
                <a:spcPts val="0"/>
              </a:spcBef>
              <a:spcAft>
                <a:spcPts val="0"/>
              </a:spcAft>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a.append</a:t>
            </a:r>
            <a:r>
              <a:rPr lang="en-US" sz="2400" dirty="0">
                <a:latin typeface="Calibri" panose="020F0502020204030204" pitchFamily="34" charset="0"/>
                <a:cs typeface="Calibri" panose="020F0502020204030204" pitchFamily="34" charset="0"/>
              </a:rPr>
              <a:t>([])</a:t>
            </a:r>
          </a:p>
          <a:p>
            <a:pPr>
              <a:lnSpc>
                <a:spcPct val="100000"/>
              </a:lnSpc>
              <a:spcBef>
                <a:spcPts val="0"/>
              </a:spcBef>
              <a:spcAft>
                <a:spcPts val="0"/>
              </a:spcAft>
            </a:pPr>
            <a:r>
              <a:rPr lang="en-US" sz="2400" dirty="0">
                <a:latin typeface="Calibri" panose="020F0502020204030204" pitchFamily="34" charset="0"/>
                <a:cs typeface="Calibri" panose="020F0502020204030204" pitchFamily="34" charset="0"/>
              </a:rPr>
              <a:t>    for j in range(m):</a:t>
            </a:r>
          </a:p>
          <a:p>
            <a:pPr>
              <a:lnSpc>
                <a:spcPct val="100000"/>
              </a:lnSpc>
              <a:spcBef>
                <a:spcPts val="0"/>
              </a:spcBef>
              <a:spcAft>
                <a:spcPts val="0"/>
              </a:spcAft>
            </a:pPr>
            <a:r>
              <a:rPr lang="en-US" sz="2400" dirty="0">
                <a:latin typeface="Calibri" panose="020F0502020204030204" pitchFamily="34" charset="0"/>
                <a:cs typeface="Calibri" panose="020F0502020204030204" pitchFamily="34" charset="0"/>
              </a:rPr>
              <a:t>        if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j) % 2 == 0:</a:t>
            </a:r>
          </a:p>
          <a:p>
            <a:pPr>
              <a:lnSpc>
                <a:spcPct val="100000"/>
              </a:lnSpc>
              <a:spcBef>
                <a:spcPts val="0"/>
              </a:spcBef>
              <a:spcAft>
                <a:spcPts val="0"/>
              </a:spcAft>
            </a:pPr>
            <a:r>
              <a:rPr lang="en-US" sz="2400" dirty="0">
                <a:latin typeface="Calibri" panose="020F0502020204030204" pitchFamily="34" charset="0"/>
                <a:cs typeface="Calibri" panose="020F0502020204030204" pitchFamily="34" charset="0"/>
              </a:rPr>
              <a:t>            a[</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].append('.')</a:t>
            </a:r>
          </a:p>
          <a:p>
            <a:pPr>
              <a:lnSpc>
                <a:spcPct val="100000"/>
              </a:lnSpc>
              <a:spcBef>
                <a:spcPts val="0"/>
              </a:spcBef>
              <a:spcAft>
                <a:spcPts val="0"/>
              </a:spcAft>
            </a:pPr>
            <a:r>
              <a:rPr lang="en-US" sz="2400" dirty="0">
                <a:latin typeface="Calibri" panose="020F0502020204030204" pitchFamily="34" charset="0"/>
                <a:cs typeface="Calibri" panose="020F0502020204030204" pitchFamily="34" charset="0"/>
              </a:rPr>
              <a:t>        else:</a:t>
            </a:r>
          </a:p>
          <a:p>
            <a:pPr>
              <a:lnSpc>
                <a:spcPct val="100000"/>
              </a:lnSpc>
              <a:spcBef>
                <a:spcPts val="0"/>
              </a:spcBef>
              <a:spcAft>
                <a:spcPts val="0"/>
              </a:spcAft>
            </a:pPr>
            <a:r>
              <a:rPr lang="en-US" sz="2400" dirty="0">
                <a:latin typeface="Calibri" panose="020F0502020204030204" pitchFamily="34" charset="0"/>
                <a:cs typeface="Calibri" panose="020F0502020204030204" pitchFamily="34" charset="0"/>
              </a:rPr>
              <a:t>            a[</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].append('*')</a:t>
            </a:r>
          </a:p>
          <a:p>
            <a:pPr>
              <a:lnSpc>
                <a:spcPct val="100000"/>
              </a:lnSpc>
              <a:spcBef>
                <a:spcPts val="0"/>
              </a:spcBef>
              <a:spcAft>
                <a:spcPts val="0"/>
              </a:spcAft>
            </a:pPr>
            <a:r>
              <a:rPr lang="en-US" sz="2400" dirty="0">
                <a:latin typeface="Calibri" panose="020F0502020204030204" pitchFamily="34" charset="0"/>
                <a:cs typeface="Calibri" panose="020F0502020204030204" pitchFamily="34" charset="0"/>
              </a:rPr>
              <a:t>for row in a:</a:t>
            </a:r>
          </a:p>
          <a:p>
            <a:pPr>
              <a:lnSpc>
                <a:spcPct val="100000"/>
              </a:lnSpc>
              <a:spcBef>
                <a:spcPts val="0"/>
              </a:spcBef>
              <a:spcAft>
                <a:spcPts val="0"/>
              </a:spcAft>
            </a:pPr>
            <a:r>
              <a:rPr lang="en-US" sz="2400" dirty="0">
                <a:latin typeface="Calibri" panose="020F0502020204030204" pitchFamily="34" charset="0"/>
                <a:cs typeface="Calibri" panose="020F0502020204030204" pitchFamily="34" charset="0"/>
              </a:rPr>
              <a:t>    print(' '.join(row))</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6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Задачи</a:t>
            </a:r>
            <a:endParaRPr lang="ru-RU" b="1" dirty="0"/>
          </a:p>
        </p:txBody>
      </p:sp>
      <p:sp>
        <p:nvSpPr>
          <p:cNvPr id="3" name="Объект 2"/>
          <p:cNvSpPr>
            <a:spLocks noGrp="1"/>
          </p:cNvSpPr>
          <p:nvPr>
            <p:ph idx="1"/>
          </p:nvPr>
        </p:nvSpPr>
        <p:spPr/>
        <p:txBody>
          <a:bodyPr>
            <a:normAutofit/>
          </a:bodyPr>
          <a:lstStyle/>
          <a:p>
            <a:pPr algn="just"/>
            <a:r>
              <a:rPr lang="ru-RU" sz="2100" dirty="0" smtClean="0"/>
              <a:t>«Побочная диагональ»</a:t>
            </a:r>
          </a:p>
          <a:p>
            <a:pPr algn="just"/>
            <a:r>
              <a:rPr lang="ru-RU" sz="2100" dirty="0"/>
              <a:t>Дано число n. Создайте массив размером </a:t>
            </a:r>
            <a:r>
              <a:rPr lang="ru-RU" sz="2100" dirty="0" err="1"/>
              <a:t>n×n</a:t>
            </a:r>
            <a:r>
              <a:rPr lang="ru-RU" sz="2100" dirty="0"/>
              <a:t> и заполните его по следующему правилу:</a:t>
            </a:r>
          </a:p>
          <a:p>
            <a:pPr algn="just"/>
            <a:r>
              <a:rPr lang="ru-RU" sz="2100" dirty="0"/>
              <a:t>Числа на диагонали, идущей из правого верхнего в левый нижний угол равны 1.</a:t>
            </a:r>
          </a:p>
          <a:p>
            <a:pPr algn="just"/>
            <a:r>
              <a:rPr lang="ru-RU" sz="2100" dirty="0"/>
              <a:t>Числа, стоящие выше этой диагонали, равны 0.</a:t>
            </a:r>
          </a:p>
          <a:p>
            <a:pPr algn="just"/>
            <a:r>
              <a:rPr lang="ru-RU" sz="2100" dirty="0"/>
              <a:t>Числа, стоящие ниже этой диагонали, равны 2.</a:t>
            </a:r>
          </a:p>
          <a:p>
            <a:pPr algn="just"/>
            <a:r>
              <a:rPr lang="ru-RU" sz="2100" dirty="0"/>
              <a:t>Полученный массив выведите на экран. Числа в строке разделяйте одним пробелом.</a:t>
            </a:r>
          </a:p>
          <a:p>
            <a:pPr algn="just"/>
            <a:endParaRPr lang="ru-RU" sz="2100" dirty="0"/>
          </a:p>
        </p:txBody>
      </p:sp>
    </p:spTree>
    <p:extLst>
      <p:ext uri="{BB962C8B-B14F-4D97-AF65-F5344CB8AC3E}">
        <p14:creationId xmlns:p14="http://schemas.microsoft.com/office/powerpoint/2010/main" val="155434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cap="all" dirty="0"/>
              <a:t>ПРИМЕРЫ</a:t>
            </a:r>
            <a:endParaRPr lang="ru-RU" dirty="0"/>
          </a:p>
          <a:p>
            <a:r>
              <a:rPr lang="ru-RU" cap="all" dirty="0"/>
              <a:t>ВХОДНЫЕ ДАННЫЕ</a:t>
            </a:r>
            <a:endParaRPr lang="ru-RU" dirty="0"/>
          </a:p>
          <a:p>
            <a:r>
              <a:rPr lang="ru-RU" dirty="0"/>
              <a:t>4</a:t>
            </a:r>
          </a:p>
          <a:p>
            <a:r>
              <a:rPr lang="ru-RU" cap="all" dirty="0"/>
              <a:t>ВЫХОДНЫЕ ДАННЫЕ</a:t>
            </a:r>
            <a:endParaRPr lang="ru-RU" dirty="0"/>
          </a:p>
          <a:p>
            <a:r>
              <a:rPr lang="ru-RU" dirty="0"/>
              <a:t>0 0 0 1 </a:t>
            </a:r>
          </a:p>
          <a:p>
            <a:r>
              <a:rPr lang="ru-RU" dirty="0"/>
              <a:t>0 0 1 2 </a:t>
            </a:r>
          </a:p>
          <a:p>
            <a:r>
              <a:rPr lang="ru-RU" dirty="0"/>
              <a:t>0 1 2 2 </a:t>
            </a:r>
          </a:p>
          <a:p>
            <a:r>
              <a:rPr lang="ru-RU" dirty="0"/>
              <a:t>1 2 2 2</a:t>
            </a:r>
            <a:endParaRPr lang="ru-RU" dirty="0"/>
          </a:p>
        </p:txBody>
      </p:sp>
    </p:spTree>
    <p:extLst>
      <p:ext uri="{BB962C8B-B14F-4D97-AF65-F5344CB8AC3E}">
        <p14:creationId xmlns:p14="http://schemas.microsoft.com/office/powerpoint/2010/main" val="837133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r>
              <a:rPr lang="ru-RU" dirty="0" smtClean="0"/>
              <a:t>«Снежинка»</a:t>
            </a:r>
          </a:p>
          <a:p>
            <a:pPr algn="just"/>
            <a:r>
              <a:rPr lang="ru-RU" dirty="0"/>
              <a:t>Дано нечетное число n. Создайте двумерный массив из </a:t>
            </a:r>
            <a:r>
              <a:rPr lang="ru-RU" dirty="0" err="1"/>
              <a:t>n×n</a:t>
            </a:r>
            <a:r>
              <a:rPr lang="ru-RU" dirty="0"/>
              <a:t> элементов, заполнив его символами "." (каждый элемент массива является строкой из одного символа). Затем заполните символами "*" среднюю строку массива, средний столбец массива, главную диагональ и побочную диагональ. В результате единицы в массиве должны образовывать изображение звездочки. Выведите полученный массив на экран, разделяя элементы массива пробелами.</a:t>
            </a:r>
          </a:p>
          <a:p>
            <a:pPr algn="just"/>
            <a:endParaRPr lang="ru-RU" dirty="0"/>
          </a:p>
          <a:p>
            <a:pPr algn="just"/>
            <a:endParaRPr lang="ru-RU" dirty="0"/>
          </a:p>
        </p:txBody>
      </p:sp>
    </p:spTree>
    <p:extLst>
      <p:ext uri="{BB962C8B-B14F-4D97-AF65-F5344CB8AC3E}">
        <p14:creationId xmlns:p14="http://schemas.microsoft.com/office/powerpoint/2010/main" val="3835158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ru-RU" cap="all" dirty="0" smtClean="0"/>
              <a:t>ПРИМЕР</a:t>
            </a:r>
            <a:endParaRPr lang="ru-RU" dirty="0"/>
          </a:p>
          <a:p>
            <a:r>
              <a:rPr lang="ru-RU" cap="all" dirty="0"/>
              <a:t>ВХОДНЫЕ ДАННЫЕ</a:t>
            </a:r>
            <a:endParaRPr lang="ru-RU" dirty="0"/>
          </a:p>
          <a:p>
            <a:r>
              <a:rPr lang="ru-RU" dirty="0"/>
              <a:t>5</a:t>
            </a:r>
          </a:p>
          <a:p>
            <a:r>
              <a:rPr lang="ru-RU" cap="all" dirty="0"/>
              <a:t>ВЫХОДНЫЕ ДАННЫЕ</a:t>
            </a:r>
            <a:endParaRPr lang="ru-RU" dirty="0"/>
          </a:p>
          <a:p>
            <a:r>
              <a:rPr lang="ru-RU" dirty="0"/>
              <a:t>* . * . *</a:t>
            </a:r>
          </a:p>
          <a:p>
            <a:r>
              <a:rPr lang="ru-RU" dirty="0"/>
              <a:t>. * * * .</a:t>
            </a:r>
          </a:p>
          <a:p>
            <a:r>
              <a:rPr lang="ru-RU" dirty="0"/>
              <a:t>* * * * *</a:t>
            </a:r>
          </a:p>
          <a:p>
            <a:r>
              <a:rPr lang="ru-RU" dirty="0"/>
              <a:t>. * * * .</a:t>
            </a:r>
          </a:p>
          <a:p>
            <a:r>
              <a:rPr lang="ru-RU" dirty="0"/>
              <a:t>* . * . *</a:t>
            </a:r>
          </a:p>
          <a:p>
            <a:endParaRPr lang="ru-RU" dirty="0"/>
          </a:p>
        </p:txBody>
      </p:sp>
    </p:spTree>
    <p:extLst>
      <p:ext uri="{BB962C8B-B14F-4D97-AF65-F5344CB8AC3E}">
        <p14:creationId xmlns:p14="http://schemas.microsoft.com/office/powerpoint/2010/main" val="41978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r>
              <a:rPr lang="ru-RU" dirty="0"/>
              <a:t>То же самое, но циклы не по индексу, а по значениям списка:</a:t>
            </a:r>
          </a:p>
          <a:p>
            <a:pPr algn="just"/>
            <a:r>
              <a:rPr lang="ru-RU" i="1" dirty="0" err="1"/>
              <a:t>for</a:t>
            </a:r>
            <a:r>
              <a:rPr lang="ru-RU" i="1" dirty="0"/>
              <a:t> </a:t>
            </a:r>
            <a:r>
              <a:rPr lang="ru-RU" i="1" dirty="0" err="1"/>
              <a:t>row</a:t>
            </a:r>
            <a:r>
              <a:rPr lang="ru-RU" i="1" dirty="0"/>
              <a:t> </a:t>
            </a:r>
            <a:r>
              <a:rPr lang="ru-RU" i="1" dirty="0" err="1"/>
              <a:t>in</a:t>
            </a:r>
            <a:r>
              <a:rPr lang="ru-RU" i="1" dirty="0"/>
              <a:t> A: </a:t>
            </a:r>
          </a:p>
          <a:p>
            <a:pPr algn="just"/>
            <a:r>
              <a:rPr lang="ru-RU" i="1" dirty="0"/>
              <a:t>    </a:t>
            </a:r>
            <a:r>
              <a:rPr lang="ru-RU" i="1" dirty="0" err="1"/>
              <a:t>for</a:t>
            </a:r>
            <a:r>
              <a:rPr lang="ru-RU" i="1" dirty="0"/>
              <a:t> </a:t>
            </a:r>
            <a:r>
              <a:rPr lang="ru-RU" i="1" dirty="0" err="1"/>
              <a:t>elem</a:t>
            </a:r>
            <a:r>
              <a:rPr lang="ru-RU" i="1" dirty="0"/>
              <a:t> </a:t>
            </a:r>
            <a:r>
              <a:rPr lang="ru-RU" i="1" dirty="0" err="1"/>
              <a:t>in</a:t>
            </a:r>
            <a:r>
              <a:rPr lang="ru-RU" i="1" dirty="0"/>
              <a:t> </a:t>
            </a:r>
            <a:r>
              <a:rPr lang="ru-RU" i="1" dirty="0" err="1"/>
              <a:t>row</a:t>
            </a:r>
            <a:r>
              <a:rPr lang="ru-RU" i="1" dirty="0"/>
              <a:t>: </a:t>
            </a:r>
          </a:p>
          <a:p>
            <a:pPr algn="just"/>
            <a:r>
              <a:rPr lang="ru-RU" i="1" dirty="0"/>
              <a:t>        </a:t>
            </a:r>
            <a:r>
              <a:rPr lang="ru-RU" i="1" dirty="0" err="1"/>
              <a:t>print</a:t>
            </a:r>
            <a:r>
              <a:rPr lang="ru-RU" i="1" dirty="0"/>
              <a:t>(</a:t>
            </a:r>
            <a:r>
              <a:rPr lang="ru-RU" i="1" dirty="0" err="1"/>
              <a:t>elem</a:t>
            </a:r>
            <a:r>
              <a:rPr lang="ru-RU" i="1" dirty="0"/>
              <a:t>, </a:t>
            </a:r>
            <a:r>
              <a:rPr lang="ru-RU" i="1" dirty="0" err="1"/>
              <a:t>end</a:t>
            </a:r>
            <a:r>
              <a:rPr lang="ru-RU" i="1" dirty="0"/>
              <a:t>=' ') </a:t>
            </a:r>
          </a:p>
          <a:p>
            <a:pPr algn="just"/>
            <a:r>
              <a:rPr lang="ru-RU" i="1" dirty="0"/>
              <a:t>    </a:t>
            </a:r>
            <a:r>
              <a:rPr lang="ru-RU" i="1" dirty="0" err="1"/>
              <a:t>print</a:t>
            </a:r>
            <a:r>
              <a:rPr lang="ru-RU" i="1" dirty="0"/>
              <a:t>()</a:t>
            </a:r>
          </a:p>
          <a:p>
            <a:pPr algn="just"/>
            <a:endParaRPr lang="ru-RU" dirty="0"/>
          </a:p>
        </p:txBody>
      </p:sp>
    </p:spTree>
    <p:extLst>
      <p:ext uri="{BB962C8B-B14F-4D97-AF65-F5344CB8AC3E}">
        <p14:creationId xmlns:p14="http://schemas.microsoft.com/office/powerpoint/2010/main" val="369150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Естественно для вывода одной строки можно воспользоваться методом </a:t>
            </a:r>
            <a:r>
              <a:rPr lang="ru-RU" dirty="0" err="1"/>
              <a:t>join</a:t>
            </a:r>
            <a:r>
              <a:rPr lang="ru-RU" dirty="0"/>
              <a:t>:</a:t>
            </a:r>
          </a:p>
          <a:p>
            <a:r>
              <a:rPr lang="ru-RU" i="1" dirty="0" err="1"/>
              <a:t>for</a:t>
            </a:r>
            <a:r>
              <a:rPr lang="ru-RU" i="1" dirty="0"/>
              <a:t> </a:t>
            </a:r>
            <a:r>
              <a:rPr lang="ru-RU" i="1" dirty="0" err="1"/>
              <a:t>row</a:t>
            </a:r>
            <a:r>
              <a:rPr lang="ru-RU" i="1" dirty="0"/>
              <a:t> </a:t>
            </a:r>
            <a:r>
              <a:rPr lang="ru-RU" i="1" dirty="0" err="1"/>
              <a:t>in</a:t>
            </a:r>
            <a:r>
              <a:rPr lang="ru-RU" i="1" dirty="0"/>
              <a:t> A: </a:t>
            </a:r>
          </a:p>
          <a:p>
            <a:r>
              <a:rPr lang="ru-RU" i="1" dirty="0"/>
              <a:t>    </a:t>
            </a:r>
            <a:r>
              <a:rPr lang="ru-RU" i="1" dirty="0" err="1"/>
              <a:t>print</a:t>
            </a:r>
            <a:r>
              <a:rPr lang="ru-RU" i="1" dirty="0"/>
              <a:t>(' '.</a:t>
            </a:r>
            <a:r>
              <a:rPr lang="ru-RU" i="1" dirty="0" err="1"/>
              <a:t>join</a:t>
            </a:r>
            <a:r>
              <a:rPr lang="ru-RU" i="1" dirty="0"/>
              <a:t>(</a:t>
            </a:r>
            <a:r>
              <a:rPr lang="ru-RU" i="1" dirty="0" err="1"/>
              <a:t>list</a:t>
            </a:r>
            <a:r>
              <a:rPr lang="ru-RU" i="1" dirty="0"/>
              <a:t>(</a:t>
            </a:r>
            <a:r>
              <a:rPr lang="ru-RU" i="1" dirty="0" err="1"/>
              <a:t>map</a:t>
            </a:r>
            <a:r>
              <a:rPr lang="ru-RU" i="1" dirty="0"/>
              <a:t>(</a:t>
            </a:r>
            <a:r>
              <a:rPr lang="ru-RU" i="1" dirty="0" err="1"/>
              <a:t>str</a:t>
            </a:r>
            <a:r>
              <a:rPr lang="ru-RU" i="1" dirty="0"/>
              <a:t>, </a:t>
            </a:r>
            <a:r>
              <a:rPr lang="ru-RU" i="1" dirty="0" err="1"/>
              <a:t>row</a:t>
            </a:r>
            <a:r>
              <a:rPr lang="ru-RU" i="1" dirty="0"/>
              <a:t>))))</a:t>
            </a:r>
          </a:p>
          <a:p>
            <a:endParaRPr lang="ru-RU" dirty="0"/>
          </a:p>
        </p:txBody>
      </p:sp>
    </p:spTree>
    <p:extLst>
      <p:ext uri="{BB962C8B-B14F-4D97-AF65-F5344CB8AC3E}">
        <p14:creationId xmlns:p14="http://schemas.microsoft.com/office/powerpoint/2010/main" val="145825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r>
              <a:rPr lang="ru-RU" dirty="0"/>
              <a:t>Используем два вложенных цикла для подсчета суммы всех чисел в списке:</a:t>
            </a:r>
          </a:p>
          <a:p>
            <a:pPr algn="just"/>
            <a:r>
              <a:rPr lang="en-US" i="1" dirty="0">
                <a:latin typeface="Calibri" panose="020F0502020204030204" pitchFamily="34" charset="0"/>
                <a:cs typeface="Calibri" panose="020F0502020204030204" pitchFamily="34" charset="0"/>
              </a:rPr>
              <a:t>S = 0 </a:t>
            </a:r>
          </a:p>
          <a:p>
            <a:pPr algn="just"/>
            <a:r>
              <a:rPr lang="en-US" i="1" dirty="0">
                <a:latin typeface="Calibri" panose="020F0502020204030204" pitchFamily="34" charset="0"/>
                <a:cs typeface="Calibri" panose="020F0502020204030204" pitchFamily="34" charset="0"/>
              </a:rPr>
              <a:t>for </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in range(</a:t>
            </a:r>
            <a:r>
              <a:rPr lang="en-US" i="1" dirty="0" err="1">
                <a:latin typeface="Calibri" panose="020F0502020204030204" pitchFamily="34" charset="0"/>
                <a:cs typeface="Calibri" panose="020F0502020204030204" pitchFamily="34" charset="0"/>
              </a:rPr>
              <a:t>len</a:t>
            </a:r>
            <a:r>
              <a:rPr lang="en-US" i="1" dirty="0">
                <a:latin typeface="Calibri" panose="020F0502020204030204" pitchFamily="34" charset="0"/>
                <a:cs typeface="Calibri" panose="020F0502020204030204" pitchFamily="34" charset="0"/>
              </a:rPr>
              <a:t>(A)): </a:t>
            </a:r>
          </a:p>
          <a:p>
            <a:pPr algn="just"/>
            <a:r>
              <a:rPr lang="en-US" i="1" dirty="0">
                <a:latin typeface="Calibri" panose="020F0502020204030204" pitchFamily="34" charset="0"/>
                <a:cs typeface="Calibri" panose="020F0502020204030204" pitchFamily="34" charset="0"/>
              </a:rPr>
              <a:t>    for j in range(</a:t>
            </a:r>
            <a:r>
              <a:rPr lang="en-US" i="1" dirty="0" err="1">
                <a:latin typeface="Calibri" panose="020F0502020204030204" pitchFamily="34" charset="0"/>
                <a:cs typeface="Calibri" panose="020F0502020204030204" pitchFamily="34" charset="0"/>
              </a:rPr>
              <a:t>len</a:t>
            </a:r>
            <a:r>
              <a:rPr lang="en-US" i="1" dirty="0">
                <a:latin typeface="Calibri" panose="020F0502020204030204" pitchFamily="34" charset="0"/>
                <a:cs typeface="Calibri" panose="020F0502020204030204" pitchFamily="34" charset="0"/>
              </a:rPr>
              <a:t>(A[</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 </a:t>
            </a:r>
          </a:p>
          <a:p>
            <a:pPr algn="just"/>
            <a:r>
              <a:rPr lang="en-US" i="1" dirty="0">
                <a:latin typeface="Calibri" panose="020F0502020204030204" pitchFamily="34" charset="0"/>
                <a:cs typeface="Calibri" panose="020F0502020204030204" pitchFamily="34" charset="0"/>
              </a:rPr>
              <a:t>        S += A[</a:t>
            </a:r>
            <a:r>
              <a:rPr lang="en-US" i="1" dirty="0" err="1">
                <a:latin typeface="Calibri" panose="020F0502020204030204" pitchFamily="34" charset="0"/>
                <a:cs typeface="Calibri" panose="020F0502020204030204" pitchFamily="34" charset="0"/>
              </a:rPr>
              <a:t>i</a:t>
            </a:r>
            <a:r>
              <a:rPr lang="en-US" i="1" dirty="0">
                <a:latin typeface="Calibri" panose="020F0502020204030204" pitchFamily="34" charset="0"/>
                <a:cs typeface="Calibri" panose="020F0502020204030204" pitchFamily="34" charset="0"/>
              </a:rPr>
              <a:t>][j]</a:t>
            </a:r>
          </a:p>
          <a:p>
            <a:pPr algn="just"/>
            <a:endParaRPr lang="ru-RU" dirty="0"/>
          </a:p>
        </p:txBody>
      </p:sp>
    </p:spTree>
    <p:extLst>
      <p:ext uri="{BB962C8B-B14F-4D97-AF65-F5344CB8AC3E}">
        <p14:creationId xmlns:p14="http://schemas.microsoft.com/office/powerpoint/2010/main" val="114199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Или то же самое с циклом не по индексу, а по значениям строк:</a:t>
            </a:r>
          </a:p>
          <a:p>
            <a:r>
              <a:rPr lang="ru-RU" i="1" dirty="0"/>
              <a:t>S = 0 </a:t>
            </a:r>
          </a:p>
          <a:p>
            <a:r>
              <a:rPr lang="ru-RU" i="1" dirty="0" err="1"/>
              <a:t>for</a:t>
            </a:r>
            <a:r>
              <a:rPr lang="ru-RU" i="1" dirty="0"/>
              <a:t> </a:t>
            </a:r>
            <a:r>
              <a:rPr lang="ru-RU" i="1" dirty="0" err="1"/>
              <a:t>row</a:t>
            </a:r>
            <a:r>
              <a:rPr lang="ru-RU" i="1" dirty="0"/>
              <a:t> </a:t>
            </a:r>
            <a:r>
              <a:rPr lang="ru-RU" i="1" dirty="0" err="1"/>
              <a:t>in</a:t>
            </a:r>
            <a:r>
              <a:rPr lang="ru-RU" i="1" dirty="0"/>
              <a:t> A: </a:t>
            </a:r>
          </a:p>
          <a:p>
            <a:r>
              <a:rPr lang="ru-RU" i="1" dirty="0"/>
              <a:t>    </a:t>
            </a:r>
            <a:r>
              <a:rPr lang="ru-RU" i="1" dirty="0" err="1"/>
              <a:t>for</a:t>
            </a:r>
            <a:r>
              <a:rPr lang="ru-RU" i="1" dirty="0"/>
              <a:t> </a:t>
            </a:r>
            <a:r>
              <a:rPr lang="ru-RU" i="1" dirty="0" err="1"/>
              <a:t>elem</a:t>
            </a:r>
            <a:r>
              <a:rPr lang="ru-RU" i="1" dirty="0"/>
              <a:t> </a:t>
            </a:r>
            <a:r>
              <a:rPr lang="ru-RU" i="1" dirty="0" err="1"/>
              <a:t>in</a:t>
            </a:r>
            <a:r>
              <a:rPr lang="ru-RU" i="1" dirty="0"/>
              <a:t> </a:t>
            </a:r>
            <a:r>
              <a:rPr lang="ru-RU" i="1" dirty="0" err="1"/>
              <a:t>row</a:t>
            </a:r>
            <a:r>
              <a:rPr lang="ru-RU" i="1" dirty="0"/>
              <a:t>: </a:t>
            </a:r>
          </a:p>
          <a:p>
            <a:r>
              <a:rPr lang="ru-RU" i="1" dirty="0"/>
              <a:t>        S += </a:t>
            </a:r>
            <a:r>
              <a:rPr lang="ru-RU" i="1" dirty="0" err="1"/>
              <a:t>elem</a:t>
            </a:r>
            <a:endParaRPr lang="ru-RU" i="1" dirty="0"/>
          </a:p>
          <a:p>
            <a:endParaRPr lang="ru-RU" dirty="0"/>
          </a:p>
        </p:txBody>
      </p:sp>
    </p:spTree>
    <p:extLst>
      <p:ext uri="{BB962C8B-B14F-4D97-AF65-F5344CB8AC3E}">
        <p14:creationId xmlns:p14="http://schemas.microsoft.com/office/powerpoint/2010/main" val="402269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ВЛОЖЕННЫХ СПИСКОВ</a:t>
            </a:r>
          </a:p>
        </p:txBody>
      </p:sp>
      <p:sp>
        <p:nvSpPr>
          <p:cNvPr id="3" name="Объект 2"/>
          <p:cNvSpPr>
            <a:spLocks noGrp="1"/>
          </p:cNvSpPr>
          <p:nvPr>
            <p:ph idx="1"/>
          </p:nvPr>
        </p:nvSpPr>
        <p:spPr/>
        <p:txBody>
          <a:bodyPr>
            <a:normAutofit/>
          </a:bodyPr>
          <a:lstStyle/>
          <a:p>
            <a:pPr algn="just">
              <a:lnSpc>
                <a:spcPct val="100000"/>
              </a:lnSpc>
              <a:spcBef>
                <a:spcPts val="0"/>
              </a:spcBef>
              <a:spcAft>
                <a:spcPts val="0"/>
              </a:spcAft>
            </a:pPr>
            <a:r>
              <a:rPr lang="ru-RU" sz="2400" dirty="0"/>
              <a:t>Пусть даны два числа: количество строк n и количество столбцов m. Необходимо создать список размером </a:t>
            </a:r>
            <a:r>
              <a:rPr lang="ru-RU" sz="2400" dirty="0" err="1"/>
              <a:t>n×m</a:t>
            </a:r>
            <a:r>
              <a:rPr lang="ru-RU" sz="2400" dirty="0"/>
              <a:t>, заполненный нулями. </a:t>
            </a:r>
          </a:p>
          <a:p>
            <a:pPr algn="just">
              <a:lnSpc>
                <a:spcPct val="100000"/>
              </a:lnSpc>
              <a:spcBef>
                <a:spcPts val="0"/>
              </a:spcBef>
              <a:spcAft>
                <a:spcPts val="0"/>
              </a:spcAft>
            </a:pPr>
            <a:r>
              <a:rPr lang="ru-RU" sz="2400" dirty="0"/>
              <a:t>Очевидное решение оказывается неверным:</a:t>
            </a:r>
          </a:p>
          <a:p>
            <a:pPr algn="just">
              <a:lnSpc>
                <a:spcPct val="100000"/>
              </a:lnSpc>
              <a:spcBef>
                <a:spcPts val="0"/>
              </a:spcBef>
              <a:spcAft>
                <a:spcPts val="0"/>
              </a:spcAft>
            </a:pPr>
            <a:endParaRPr lang="ru-RU" sz="2400" dirty="0" smtClean="0"/>
          </a:p>
          <a:p>
            <a:pPr algn="just">
              <a:lnSpc>
                <a:spcPct val="100000"/>
              </a:lnSpc>
              <a:spcBef>
                <a:spcPts val="0"/>
              </a:spcBef>
              <a:spcAft>
                <a:spcPts val="0"/>
              </a:spcAft>
            </a:pPr>
            <a:r>
              <a:rPr lang="ru-RU" sz="2400" i="1" dirty="0" smtClean="0"/>
              <a:t># </a:t>
            </a:r>
            <a:r>
              <a:rPr lang="ru-RU" sz="2400" i="1" dirty="0"/>
              <a:t>Неправильно</a:t>
            </a:r>
          </a:p>
          <a:p>
            <a:pPr algn="just">
              <a:lnSpc>
                <a:spcPct val="100000"/>
              </a:lnSpc>
              <a:spcBef>
                <a:spcPts val="0"/>
              </a:spcBef>
              <a:spcAft>
                <a:spcPts val="0"/>
              </a:spcAft>
            </a:pPr>
            <a:r>
              <a:rPr lang="ru-RU" sz="2400" i="1" dirty="0"/>
              <a:t>A = [[0] * m] * n</a:t>
            </a:r>
          </a:p>
        </p:txBody>
      </p:sp>
    </p:spTree>
    <p:extLst>
      <p:ext uri="{BB962C8B-B14F-4D97-AF65-F5344CB8AC3E}">
        <p14:creationId xmlns:p14="http://schemas.microsoft.com/office/powerpoint/2010/main" val="232637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100000"/>
              </a:lnSpc>
              <a:spcBef>
                <a:spcPts val="0"/>
              </a:spcBef>
              <a:spcAft>
                <a:spcPts val="0"/>
              </a:spcAft>
            </a:pPr>
            <a:r>
              <a:rPr lang="ru-RU" dirty="0"/>
              <a:t>В этом легко убедиться, если присвоить элементу A[0][0] значение 1, а потом вывести значение другого элемента A[1][0] — оно тоже будет равно 1! Дело в том, что [0] * m возвращает </a:t>
            </a:r>
            <a:r>
              <a:rPr lang="ru-RU" dirty="0" err="1"/>
              <a:t>ccылку</a:t>
            </a:r>
            <a:r>
              <a:rPr lang="ru-RU" dirty="0"/>
              <a:t> на список из m нулей. </a:t>
            </a:r>
            <a:endParaRPr lang="en-US" dirty="0" smtClean="0"/>
          </a:p>
          <a:p>
            <a:pPr algn="just">
              <a:lnSpc>
                <a:spcPct val="100000"/>
              </a:lnSpc>
              <a:spcBef>
                <a:spcPts val="0"/>
              </a:spcBef>
              <a:spcAft>
                <a:spcPts val="0"/>
              </a:spcAft>
            </a:pPr>
            <a:r>
              <a:rPr lang="ru-RU" dirty="0" smtClean="0"/>
              <a:t>Но </a:t>
            </a:r>
            <a:r>
              <a:rPr lang="ru-RU" dirty="0"/>
              <a:t>последующее повторение этого элемента создает список из n элементов, которые являются ссылкой на один и тот же список (точно так же, как выполнение операции B = A для списков не создает новый список), поэтому все строки результирующего списка на самом деле являются одной и той же строкой.</a:t>
            </a:r>
          </a:p>
          <a:p>
            <a:pPr algn="just">
              <a:lnSpc>
                <a:spcPct val="100000"/>
              </a:lnSpc>
              <a:spcBef>
                <a:spcPts val="0"/>
              </a:spcBef>
              <a:spcAft>
                <a:spcPts val="0"/>
              </a:spcAft>
            </a:pPr>
            <a:r>
              <a:rPr lang="ru-RU" dirty="0"/>
              <a:t>Таким образом, двумерный список нельзя создавать при помощи операции повторения одной строки. </a:t>
            </a:r>
          </a:p>
        </p:txBody>
      </p:sp>
    </p:spTree>
    <p:extLst>
      <p:ext uri="{BB962C8B-B14F-4D97-AF65-F5344CB8AC3E}">
        <p14:creationId xmlns:p14="http://schemas.microsoft.com/office/powerpoint/2010/main" val="2873673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380</TotalTime>
  <Words>1919</Words>
  <Application>Microsoft Office PowerPoint</Application>
  <PresentationFormat>Широкоэкранный</PresentationFormat>
  <Paragraphs>189</Paragraphs>
  <Slides>34</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34</vt:i4>
      </vt:variant>
    </vt:vector>
  </HeadingPairs>
  <TitlesOfParts>
    <vt:vector size="39" baseType="lpstr">
      <vt:lpstr>Calibri</vt:lpstr>
      <vt:lpstr>Tw Cen MT</vt:lpstr>
      <vt:lpstr>Tw Cen MT Condensed</vt:lpstr>
      <vt:lpstr>Wingdings 3</vt:lpstr>
      <vt:lpstr>Интеграл</vt:lpstr>
      <vt:lpstr>Двумерные массивы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СОЗДАНИЕ ВЛОЖЕННЫХ СПИСКОВ</vt:lpstr>
      <vt:lpstr>Презентация PowerPoint</vt:lpstr>
      <vt:lpstr>Создание двумерного списка</vt:lpstr>
      <vt:lpstr>Презентация PowerPoint</vt:lpstr>
      <vt:lpstr>Презентация PowerPoint</vt:lpstr>
      <vt:lpstr>ВВОД ДВУМЕРНОГО МАССИВА</vt:lpstr>
      <vt:lpstr>Презентация PowerPoint</vt:lpstr>
      <vt:lpstr>Презентация PowerPoint</vt:lpstr>
      <vt:lpstr>ПРИМЕР ОБРАБОТКИ ДВУМЕРНОГО МАССИВА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ВЛОЖЕННЫЕ ГЕНЕРАТОРЫ ДВУМЕРНЫХ МАССИВОВ</vt:lpstr>
      <vt:lpstr>Презентация PowerPoint</vt:lpstr>
      <vt:lpstr>Презентация PowerPoint</vt:lpstr>
      <vt:lpstr>Презентация PowerPoint</vt:lpstr>
      <vt:lpstr>Презентация PowerPoint</vt:lpstr>
      <vt:lpstr>Задачи</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Андрей</dc:creator>
  <cp:lastModifiedBy>Исаев Андрей Николаевич</cp:lastModifiedBy>
  <cp:revision>15</cp:revision>
  <dcterms:created xsi:type="dcterms:W3CDTF">2021-02-15T04:01:20Z</dcterms:created>
  <dcterms:modified xsi:type="dcterms:W3CDTF">2021-03-18T07:18:57Z</dcterms:modified>
</cp:coreProperties>
</file>