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6" r:id="rId19"/>
    <p:sldId id="284" r:id="rId20"/>
    <p:sldId id="285" r:id="rId21"/>
    <p:sldId id="286" r:id="rId22"/>
    <p:sldId id="287" r:id="rId23"/>
    <p:sldId id="273" r:id="rId24"/>
    <p:sldId id="280" r:id="rId25"/>
    <p:sldId id="282" r:id="rId26"/>
    <p:sldId id="283" r:id="rId27"/>
    <p:sldId id="281" r:id="rId28"/>
    <p:sldId id="277" r:id="rId29"/>
    <p:sldId id="278" r:id="rId30"/>
    <p:sldId id="279" r:id="rId31"/>
    <p:sldId id="274" r:id="rId32"/>
    <p:sldId id="275" r:id="rId33"/>
    <p:sldId id="290" r:id="rId34"/>
    <p:sldId id="297" r:id="rId35"/>
    <p:sldId id="298" r:id="rId36"/>
    <p:sldId id="292" r:id="rId37"/>
    <p:sldId id="296" r:id="rId38"/>
    <p:sldId id="295" r:id="rId39"/>
    <p:sldId id="291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67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52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1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8A42FD-6D49-4FB8-86F2-188893D53531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402007-CD42-4508-A45C-B602A4A2603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0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Кортежи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словари</a:t>
            </a:r>
            <a:br>
              <a:rPr lang="ru-RU" dirty="0" smtClean="0"/>
            </a:br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В ЛОГИЧЕСКОМ КОНТЕКСТЕ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921397"/>
            <a:ext cx="9720073" cy="504656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Вы можете использовать кортежи в логическом контексте, например, в операторе </a:t>
            </a:r>
            <a:r>
              <a:rPr lang="en-US" sz="1550" dirty="0"/>
              <a:t>if.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dirty="0"/>
              <a:t>&gt;&gt;&gt; </a:t>
            </a:r>
            <a:r>
              <a:rPr lang="en-US" sz="1550" dirty="0" err="1"/>
              <a:t>def</a:t>
            </a:r>
            <a:r>
              <a:rPr lang="en-US" sz="1550" dirty="0"/>
              <a:t> </a:t>
            </a:r>
            <a:r>
              <a:rPr lang="en-US" sz="1550" dirty="0" err="1"/>
              <a:t>is_it_true</a:t>
            </a:r>
            <a:r>
              <a:rPr lang="en-US" sz="1550" dirty="0"/>
              <a:t>(anything):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dirty="0"/>
              <a:t>…   if anything: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dirty="0"/>
              <a:t>…     print("</a:t>
            </a:r>
            <a:r>
              <a:rPr lang="ru-RU" sz="1550" dirty="0"/>
              <a:t>да, это истина")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…   </a:t>
            </a:r>
            <a:r>
              <a:rPr lang="en-US" sz="1550" dirty="0"/>
              <a:t>else: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dirty="0"/>
              <a:t>…     print("</a:t>
            </a:r>
            <a:r>
              <a:rPr lang="ru-RU" sz="1550" dirty="0"/>
              <a:t>нет, это ложь")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…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&gt;&gt;&gt; </a:t>
            </a:r>
            <a:r>
              <a:rPr lang="en-US" sz="1550" dirty="0" err="1"/>
              <a:t>is_it_true</a:t>
            </a:r>
            <a:r>
              <a:rPr lang="en-US" sz="1550" dirty="0"/>
              <a:t>(())             </a:t>
            </a:r>
            <a:r>
              <a:rPr lang="ru-RU" sz="1550" dirty="0" smtClean="0"/>
              <a:t>	</a:t>
            </a:r>
            <a:r>
              <a:rPr lang="en-US" sz="1550" b="1" dirty="0" smtClean="0"/>
              <a:t>(</a:t>
            </a:r>
            <a:r>
              <a:rPr lang="en-US" sz="1550" b="1" dirty="0"/>
              <a:t>1)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нет, это ложь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&gt;&gt;&gt; </a:t>
            </a:r>
            <a:r>
              <a:rPr lang="en-US" sz="1550" dirty="0" err="1"/>
              <a:t>is_it_true</a:t>
            </a:r>
            <a:r>
              <a:rPr lang="en-US" sz="1550" dirty="0"/>
              <a:t>(('a', 'b'))     </a:t>
            </a:r>
            <a:r>
              <a:rPr lang="ru-RU" sz="1550" dirty="0" smtClean="0"/>
              <a:t>	</a:t>
            </a:r>
            <a:r>
              <a:rPr lang="en-US" sz="1550" b="1" dirty="0" smtClean="0"/>
              <a:t>(</a:t>
            </a:r>
            <a:r>
              <a:rPr lang="en-US" sz="1550" b="1" dirty="0"/>
              <a:t>2)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да, это истина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&gt;&gt;&gt; </a:t>
            </a:r>
            <a:r>
              <a:rPr lang="en-US" sz="1550" dirty="0" err="1"/>
              <a:t>is_it_true</a:t>
            </a:r>
            <a:r>
              <a:rPr lang="en-US" sz="1550" dirty="0"/>
              <a:t>((False,))       </a:t>
            </a:r>
            <a:r>
              <a:rPr lang="ru-RU" sz="1550" dirty="0" smtClean="0"/>
              <a:t>	</a:t>
            </a:r>
            <a:r>
              <a:rPr lang="en-US" sz="1550" b="1" dirty="0" smtClean="0"/>
              <a:t>(</a:t>
            </a:r>
            <a:r>
              <a:rPr lang="en-US" sz="1550" b="1" dirty="0"/>
              <a:t>3)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да, это истина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550" dirty="0"/>
              <a:t>&gt;&gt;&gt; </a:t>
            </a:r>
            <a:r>
              <a:rPr lang="en-US" sz="1550" dirty="0"/>
              <a:t>type((False))             </a:t>
            </a:r>
            <a:r>
              <a:rPr lang="ru-RU" sz="1550" dirty="0" smtClean="0"/>
              <a:t>	</a:t>
            </a:r>
            <a:r>
              <a:rPr lang="en-US" sz="1550" b="1" dirty="0" smtClean="0"/>
              <a:t>(</a:t>
            </a:r>
            <a:r>
              <a:rPr lang="en-US" sz="1550" b="1" dirty="0"/>
              <a:t>4)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dirty="0"/>
              <a:t>&lt;class 'bool'&gt;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dirty="0"/>
              <a:t>&gt;&gt;&gt; type((False,))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dirty="0"/>
              <a:t>&lt;class 'tuple'&gt;</a:t>
            </a:r>
          </a:p>
        </p:txBody>
      </p:sp>
    </p:spTree>
    <p:extLst>
      <p:ext uri="{BB962C8B-B14F-4D97-AF65-F5344CB8AC3E}">
        <p14:creationId xmlns:p14="http://schemas.microsoft.com/office/powerpoint/2010/main" val="29177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266700" algn="just">
              <a:buFont typeface="+mj-lt"/>
              <a:buAutoNum type="arabicPeriod"/>
            </a:pPr>
            <a:r>
              <a:rPr lang="ru-RU" dirty="0"/>
              <a:t>В логическом контексте пустой кортеж является ложью.</a:t>
            </a:r>
          </a:p>
          <a:p>
            <a:pPr marL="0" lvl="0" indent="266700" algn="just">
              <a:buFont typeface="+mj-lt"/>
              <a:buAutoNum type="arabicPeriod"/>
            </a:pPr>
            <a:r>
              <a:rPr lang="ru-RU" dirty="0"/>
              <a:t>Любой кортеж состоящий по крайней мере из одного элемента — истина.</a:t>
            </a:r>
          </a:p>
          <a:p>
            <a:pPr marL="0" lvl="0" indent="266700" algn="just">
              <a:buFont typeface="+mj-lt"/>
              <a:buAutoNum type="arabicPeriod"/>
            </a:pPr>
            <a:r>
              <a:rPr lang="ru-RU" dirty="0"/>
              <a:t>Любой кортеж состоящий по крайней мере из одного элемента — истина. Значения элементов не важны. Но что делает здесь эта запятая?</a:t>
            </a:r>
          </a:p>
          <a:p>
            <a:pPr marL="0" lvl="0" indent="266700" algn="just">
              <a:buFont typeface="+mj-lt"/>
              <a:buAutoNum type="arabicPeriod"/>
            </a:pPr>
            <a:r>
              <a:rPr lang="ru-RU" dirty="0"/>
              <a:t>Чтобы создать кортеж из одного элемента, необходимо после него поставить запятую. Без запятой </a:t>
            </a:r>
            <a:r>
              <a:rPr lang="ru-RU" dirty="0" err="1"/>
              <a:t>Python</a:t>
            </a:r>
            <a:r>
              <a:rPr lang="ru-RU" dirty="0"/>
              <a:t> предполагает, что вы просто добавили еще одну пару скобок, что не делает ничего плохого, но и не создает кортеж.</a:t>
            </a:r>
          </a:p>
          <a:p>
            <a:pPr marL="0" indent="26670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09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НЕСКОЛЬКИХ ЗНАЧЕНИЙ ЗА РАЗ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В </a:t>
            </a:r>
            <a:r>
              <a:rPr lang="ru-RU" sz="2400" dirty="0" err="1"/>
              <a:t>Python</a:t>
            </a:r>
            <a:r>
              <a:rPr lang="ru-RU" sz="2400" dirty="0"/>
              <a:t> можно использовать кортежи, чтобы присваивать значение нескольким переменным сразу.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&gt;&gt;&gt; v = ('a', 2, </a:t>
            </a:r>
            <a:r>
              <a:rPr lang="ru-RU" sz="2400" dirty="0" err="1"/>
              <a:t>True</a:t>
            </a:r>
            <a:r>
              <a:rPr lang="ru-RU" sz="2400" dirty="0"/>
              <a:t>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/>
              <a:t>&gt;&gt;&gt; (x, y, z) = v       	</a:t>
            </a:r>
            <a:r>
              <a:rPr lang="ru-RU" sz="2400" b="1" dirty="0" smtClean="0"/>
              <a:t>(1)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/>
              <a:t>&gt;&gt;&gt; </a:t>
            </a:r>
            <a:r>
              <a:rPr lang="ru-RU" sz="2400" dirty="0"/>
              <a:t>x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'a'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&gt;&gt;&gt; y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2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&gt;&gt;&gt; z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err="1"/>
              <a:t>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565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v </a:t>
            </a:r>
            <a:r>
              <a:rPr lang="ru-RU" dirty="0"/>
              <a:t>— это кортеж из трех элементов, а (x, y, z) — кортеж из трёх переменных. Присвоение одного другому приводит к присвоению каждого значения из v каждой переменной в указанном порядке.</a:t>
            </a:r>
          </a:p>
          <a:p>
            <a:pPr algn="just"/>
            <a:r>
              <a:rPr lang="ru-RU" dirty="0"/>
              <a:t>Это не единственный способ использования. Предположим, что вы хотите присвоить имена диапазону значений. Вы можете использовать встроенную функцию </a:t>
            </a:r>
            <a:r>
              <a:rPr lang="ru-RU" dirty="0" err="1"/>
              <a:t>range</a:t>
            </a:r>
            <a:r>
              <a:rPr lang="ru-RU" dirty="0"/>
              <a:t>() для быстрого присвоения сразу нескольких последовательных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173590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&gt;&gt;&gt; (MONDAY, TUESDAY, WEDNESDAY, THURSDAY, FRIDAY, SATURDAY, SUNDAY) = range(7) </a:t>
            </a:r>
            <a:endParaRPr lang="ru-RU" dirty="0" smtClean="0"/>
          </a:p>
          <a:p>
            <a:pPr algn="just"/>
            <a:r>
              <a:rPr lang="en-US" dirty="0" smtClean="0"/>
              <a:t>&gt;&gt;&gt; </a:t>
            </a:r>
            <a:r>
              <a:rPr lang="en-US" dirty="0"/>
              <a:t>MONDAY                                                                    </a:t>
            </a:r>
          </a:p>
          <a:p>
            <a:pPr algn="just"/>
            <a:r>
              <a:rPr lang="en-US" dirty="0"/>
              <a:t>0</a:t>
            </a:r>
          </a:p>
          <a:p>
            <a:pPr algn="just"/>
            <a:r>
              <a:rPr lang="en-US" dirty="0"/>
              <a:t>&gt;&gt;&gt; TUESDAY</a:t>
            </a:r>
          </a:p>
          <a:p>
            <a:pPr algn="just"/>
            <a:r>
              <a:rPr lang="en-US" dirty="0"/>
              <a:t>1</a:t>
            </a:r>
          </a:p>
          <a:p>
            <a:pPr algn="just"/>
            <a:r>
              <a:rPr lang="en-US" dirty="0"/>
              <a:t>&gt;&gt;&gt; SUNDAY</a:t>
            </a:r>
          </a:p>
          <a:p>
            <a:pPr algn="just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556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Встроенная </a:t>
            </a:r>
            <a:r>
              <a:rPr lang="ru-RU" dirty="0"/>
              <a:t>функция </a:t>
            </a:r>
            <a:r>
              <a:rPr lang="ru-RU" dirty="0" err="1"/>
              <a:t>range</a:t>
            </a:r>
            <a:r>
              <a:rPr lang="ru-RU" dirty="0"/>
              <a:t>() создаёт последовательность целых чисел. (Строго говоря, функция </a:t>
            </a:r>
            <a:r>
              <a:rPr lang="ru-RU" dirty="0" err="1"/>
              <a:t>range</a:t>
            </a:r>
            <a:r>
              <a:rPr lang="ru-RU" dirty="0"/>
              <a:t>() возвращает итератор, а не список или кортеж) MONDAY, TUESDAY, WEDNESDAY, THURSDAY, FRIDAY, SATURDAY, и SUNDAY — определяемые переменные. (Этот пример заимствован из модуля </a:t>
            </a:r>
            <a:r>
              <a:rPr lang="ru-RU" dirty="0" err="1"/>
              <a:t>calendar</a:t>
            </a:r>
            <a:r>
              <a:rPr lang="ru-RU" dirty="0"/>
              <a:t>, небольшого забавного модуля, который отображает календари, примерно как программа </a:t>
            </a:r>
            <a:r>
              <a:rPr lang="ru-RU" dirty="0" err="1"/>
              <a:t>cal</a:t>
            </a:r>
            <a:r>
              <a:rPr lang="ru-RU" dirty="0"/>
              <a:t> из UNIX. В этом модуле определяются константы целого типа для дней недели.)</a:t>
            </a:r>
          </a:p>
          <a:p>
            <a:pPr algn="just"/>
            <a:r>
              <a:rPr lang="ru-RU" dirty="0" smtClean="0"/>
              <a:t>Теперь </a:t>
            </a:r>
            <a:r>
              <a:rPr lang="ru-RU" dirty="0"/>
              <a:t>каждой переменной присвоено конкретное значение: MONDAY — это 0, TUESDAY — 1, 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50059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этом круглые скобки как в левой, так и в правой части присваивания можно опустить:</a:t>
            </a:r>
          </a:p>
          <a:p>
            <a:pPr algn="just"/>
            <a:r>
              <a:rPr lang="ru-RU" dirty="0"/>
              <a:t>x, y = 0, 0</a:t>
            </a:r>
          </a:p>
          <a:p>
            <a:pPr algn="just"/>
            <a:r>
              <a:rPr lang="ru-RU" dirty="0"/>
              <a:t>Вы также можете использовать присвоение значений нескольким переменным сразу, чтобы создавать функции, возвращающие несколько значений, для этого достаточно просто вернуть кортеж, содержащий эти значения. В том месте программы, где была вызвана функция, возвращаемое значение можно использовать как кортеж целиком, или присвоить значения нескольких отдельных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184706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Множества (</a:t>
            </a:r>
            <a:r>
              <a:rPr lang="en-US" dirty="0"/>
              <a:t>Set)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Множества — неупорядоченная коллекция уникальных элементов. Множества поддерживают итерацию, добавление и удаление объектов и т.д. Индексация и срезы не поддерживаются.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s = </a:t>
            </a:r>
            <a:r>
              <a:rPr lang="ru-RU" dirty="0" err="1"/>
              <a:t>set</a:t>
            </a:r>
            <a:r>
              <a:rPr lang="ru-RU" dirty="0"/>
              <a:t>('</a:t>
            </a:r>
            <a:r>
              <a:rPr lang="ru-RU" dirty="0" err="1"/>
              <a:t>abcde</a:t>
            </a:r>
            <a:r>
              <a:rPr lang="ru-RU" dirty="0"/>
              <a:t>')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Множества имеют встроенные функции: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add</a:t>
            </a:r>
            <a:r>
              <a:rPr lang="ru-RU" dirty="0"/>
              <a:t>() — добавление элемента;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remove</a:t>
            </a:r>
            <a:r>
              <a:rPr lang="ru-RU" dirty="0"/>
              <a:t>() — удаление элемента;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clear</a:t>
            </a:r>
            <a:r>
              <a:rPr lang="ru-RU" dirty="0"/>
              <a:t>() – очистка множества;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pop</a:t>
            </a:r>
            <a:r>
              <a:rPr lang="ru-RU" dirty="0"/>
              <a:t>() – удаление первого элемента.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 множествами можно проводить операции пересечения, объединения, разности и так далее</a:t>
            </a:r>
            <a:r>
              <a:rPr lang="ru-RU" dirty="0" smtClean="0"/>
              <a:t>.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Множество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/>
              <a:t> - "контейнер", содержащий не повторяющиеся элементы в случайном порядке.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55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Создаём множества</a:t>
            </a:r>
            <a:r>
              <a:rPr lang="ru-RU" dirty="0" smtClean="0"/>
              <a:t>: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 = set()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set()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 = set('hello')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{'h', 'o', 'l', 'e'}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 = {'a', 'b', 'c', 'd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'}	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{'b', 'c', 'a', 'd'}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 = {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** 2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 range(10)}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генератор множеств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{0, 1, 4, 81, 64, 9, 16, 49, 25, 36}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 = {} 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 так нельзя!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type(a)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&lt;class '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'&gt;</a:t>
            </a: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0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Как видно из примера, множества имеет тот же литерал, что и словарь, но пустое множество с помощью литерала создать нельзя</a:t>
            </a:r>
            <a:r>
              <a:rPr lang="ru-RU" dirty="0" smtClean="0"/>
              <a:t>.</a:t>
            </a:r>
            <a:endParaRPr lang="ru-RU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Множества удобно </a:t>
            </a:r>
            <a:r>
              <a:rPr lang="ru-RU" dirty="0" smtClean="0"/>
              <a:t>использовать </a:t>
            </a:r>
            <a:r>
              <a:rPr lang="ru-RU" dirty="0"/>
              <a:t>для удаления повторяющихся элементов</a:t>
            </a:r>
            <a:r>
              <a:rPr lang="ru-RU" dirty="0" smtClean="0"/>
              <a:t>: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words = ['hello', 'daddy', 'hello', 'mum']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set(words)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{'hello', 'daddy', 'mum'}</a:t>
            </a: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/>
              <a:t>tuple()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Список так же может быть неизменяемым, в этом случае он называется кортеж (</a:t>
            </a:r>
            <a:r>
              <a:rPr lang="ru-RU" dirty="0" err="1"/>
              <a:t>tuple</a:t>
            </a:r>
            <a:r>
              <a:rPr lang="ru-RU" dirty="0"/>
              <a:t>). Кортеж использует меньше памяти, чем список. Кортеж может содержать объекты, которые можно изменить.</a:t>
            </a:r>
          </a:p>
          <a:p>
            <a:pPr algn="just"/>
            <a:r>
              <a:rPr lang="ru-RU" dirty="0"/>
              <a:t>Функция </a:t>
            </a:r>
            <a:r>
              <a:rPr lang="ru-RU" dirty="0" err="1"/>
              <a:t>tuple</a:t>
            </a:r>
            <a:r>
              <a:rPr lang="ru-RU" dirty="0"/>
              <a:t>() берет в качестве аргумента строку или список и превращает его в кортеж:</a:t>
            </a:r>
          </a:p>
          <a:p>
            <a:pPr algn="just"/>
            <a:r>
              <a:rPr lang="ru-RU" i="1" dirty="0"/>
              <a:t>&gt;&gt;&gt; </a:t>
            </a:r>
            <a:r>
              <a:rPr lang="ru-RU" i="1" dirty="0" err="1"/>
              <a:t>tuple</a:t>
            </a:r>
            <a:r>
              <a:rPr lang="ru-RU" i="1" dirty="0"/>
              <a:t>('</a:t>
            </a:r>
            <a:r>
              <a:rPr lang="ru-RU" i="1" dirty="0" err="1"/>
              <a:t>abc</a:t>
            </a:r>
            <a:r>
              <a:rPr lang="ru-RU" i="1" dirty="0"/>
              <a:t>')</a:t>
            </a:r>
          </a:p>
          <a:p>
            <a:pPr algn="just"/>
            <a:r>
              <a:rPr lang="ru-RU" i="1" dirty="0"/>
              <a:t>('a', 'b', 'c')</a:t>
            </a:r>
          </a:p>
        </p:txBody>
      </p:sp>
    </p:spTree>
    <p:extLst>
      <p:ext uri="{BB962C8B-B14F-4D97-AF65-F5344CB8AC3E}">
        <p14:creationId xmlns:p14="http://schemas.microsoft.com/office/powerpoint/2010/main" val="29264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 множествами можно выполнять множество операций: находить объединение, пересечение...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len</a:t>
            </a:r>
            <a:r>
              <a:rPr lang="ru-RU" dirty="0"/>
              <a:t>(s) - число элементов в множестве (размер множества).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x </a:t>
            </a:r>
            <a:r>
              <a:rPr lang="ru-RU" dirty="0" err="1"/>
              <a:t>in</a:t>
            </a:r>
            <a:r>
              <a:rPr lang="ru-RU" dirty="0"/>
              <a:t> s - принадлежит ли x множеству s.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set.isdisjoint</a:t>
            </a:r>
            <a:r>
              <a:rPr lang="ru-RU" dirty="0"/>
              <a:t>(</a:t>
            </a:r>
            <a:r>
              <a:rPr lang="ru-RU" dirty="0" err="1"/>
              <a:t>other</a:t>
            </a:r>
            <a:r>
              <a:rPr lang="ru-RU" dirty="0"/>
              <a:t>) - истина, если </a:t>
            </a:r>
            <a:r>
              <a:rPr lang="ru-RU" dirty="0" err="1"/>
              <a:t>set</a:t>
            </a:r>
            <a:r>
              <a:rPr lang="ru-RU" dirty="0"/>
              <a:t> и </a:t>
            </a:r>
            <a:r>
              <a:rPr lang="ru-RU" dirty="0" err="1"/>
              <a:t>other</a:t>
            </a:r>
            <a:r>
              <a:rPr lang="ru-RU" dirty="0"/>
              <a:t> не имеют общих элементов.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</a:t>
            </a:r>
            <a:r>
              <a:rPr lang="ru-RU" dirty="0"/>
              <a:t> == </a:t>
            </a:r>
            <a:r>
              <a:rPr lang="ru-RU" dirty="0" err="1"/>
              <a:t>other</a:t>
            </a:r>
            <a:r>
              <a:rPr lang="ru-RU" dirty="0"/>
              <a:t> - все элементы </a:t>
            </a:r>
            <a:r>
              <a:rPr lang="ru-RU" dirty="0" err="1"/>
              <a:t>set</a:t>
            </a:r>
            <a:r>
              <a:rPr lang="ru-RU" dirty="0"/>
              <a:t> принадлежат </a:t>
            </a:r>
            <a:r>
              <a:rPr lang="ru-RU" dirty="0" err="1"/>
              <a:t>other</a:t>
            </a:r>
            <a:r>
              <a:rPr lang="ru-RU" dirty="0"/>
              <a:t>, все элементы </a:t>
            </a:r>
            <a:r>
              <a:rPr lang="ru-RU" dirty="0" err="1"/>
              <a:t>other</a:t>
            </a:r>
            <a:r>
              <a:rPr lang="ru-RU" dirty="0"/>
              <a:t> принадлежат </a:t>
            </a:r>
            <a:r>
              <a:rPr lang="ru-RU" dirty="0" err="1"/>
              <a:t>set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set.issubset</a:t>
            </a:r>
            <a:r>
              <a:rPr lang="ru-RU" dirty="0"/>
              <a:t>(</a:t>
            </a:r>
            <a:r>
              <a:rPr lang="ru-RU" dirty="0" err="1"/>
              <a:t>other</a:t>
            </a:r>
            <a:r>
              <a:rPr lang="ru-RU" dirty="0"/>
              <a:t>) или </a:t>
            </a:r>
            <a:r>
              <a:rPr lang="ru-RU" dirty="0" err="1"/>
              <a:t>set</a:t>
            </a:r>
            <a:r>
              <a:rPr lang="ru-RU" dirty="0"/>
              <a:t> &lt;= </a:t>
            </a:r>
            <a:r>
              <a:rPr lang="ru-RU" dirty="0" err="1"/>
              <a:t>other</a:t>
            </a:r>
            <a:r>
              <a:rPr lang="ru-RU" dirty="0"/>
              <a:t> - все элементы </a:t>
            </a:r>
            <a:r>
              <a:rPr lang="ru-RU" dirty="0" err="1"/>
              <a:t>set</a:t>
            </a:r>
            <a:r>
              <a:rPr lang="ru-RU" dirty="0"/>
              <a:t> принадлежат </a:t>
            </a:r>
            <a:r>
              <a:rPr lang="ru-RU" dirty="0" err="1"/>
              <a:t>other</a:t>
            </a:r>
            <a:r>
              <a:rPr lang="ru-RU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8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set.issuperset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(other)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или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&gt;= other 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аналогично.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set.union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(other, ...)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или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| other | ... 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объединение нескольких множеств.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set.intersection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(other, ...)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или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&amp; other &amp; ... 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пересечение.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set.difference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(other, ...)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или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- other - ... 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множество из всех элементов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 принадлежащие ни одному из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set.symmetric_difference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(other); set ^ other 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множество из элементов, встречающихся в одном множестве, но не встречающиеся в обоих.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set.copy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копия множества.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3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 операции, непосредственно изменяющие множество: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set.update</a:t>
            </a:r>
            <a:r>
              <a:rPr lang="ru-RU" dirty="0"/>
              <a:t>(</a:t>
            </a:r>
            <a:r>
              <a:rPr lang="ru-RU" dirty="0" err="1"/>
              <a:t>other</a:t>
            </a:r>
            <a:r>
              <a:rPr lang="ru-RU" dirty="0"/>
              <a:t>, ...); </a:t>
            </a:r>
            <a:r>
              <a:rPr lang="ru-RU" dirty="0" err="1"/>
              <a:t>set</a:t>
            </a:r>
            <a:r>
              <a:rPr lang="ru-RU" dirty="0"/>
              <a:t> |= </a:t>
            </a:r>
            <a:r>
              <a:rPr lang="ru-RU" dirty="0" err="1"/>
              <a:t>other</a:t>
            </a:r>
            <a:r>
              <a:rPr lang="ru-RU" dirty="0"/>
              <a:t> | ... - объединение.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set.intersection_update</a:t>
            </a:r>
            <a:r>
              <a:rPr lang="ru-RU" dirty="0"/>
              <a:t>(</a:t>
            </a:r>
            <a:r>
              <a:rPr lang="ru-RU" dirty="0" err="1"/>
              <a:t>other</a:t>
            </a:r>
            <a:r>
              <a:rPr lang="ru-RU" dirty="0"/>
              <a:t>, ...); </a:t>
            </a:r>
            <a:r>
              <a:rPr lang="ru-RU" dirty="0" err="1"/>
              <a:t>set</a:t>
            </a:r>
            <a:r>
              <a:rPr lang="ru-RU" dirty="0"/>
              <a:t> &amp;= </a:t>
            </a:r>
            <a:r>
              <a:rPr lang="ru-RU" dirty="0" err="1"/>
              <a:t>other</a:t>
            </a:r>
            <a:r>
              <a:rPr lang="ru-RU" dirty="0"/>
              <a:t> &amp; ... - пересечение.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set.difference_update</a:t>
            </a:r>
            <a:r>
              <a:rPr lang="ru-RU" dirty="0"/>
              <a:t>(</a:t>
            </a:r>
            <a:r>
              <a:rPr lang="ru-RU" dirty="0" err="1"/>
              <a:t>other</a:t>
            </a:r>
            <a:r>
              <a:rPr lang="ru-RU" dirty="0"/>
              <a:t>, ...); </a:t>
            </a:r>
            <a:r>
              <a:rPr lang="ru-RU" dirty="0" err="1"/>
              <a:t>set</a:t>
            </a:r>
            <a:r>
              <a:rPr lang="ru-RU" dirty="0"/>
              <a:t> -= </a:t>
            </a:r>
            <a:r>
              <a:rPr lang="ru-RU" dirty="0" err="1"/>
              <a:t>other</a:t>
            </a:r>
            <a:r>
              <a:rPr lang="ru-RU" dirty="0"/>
              <a:t> | ... - вычитание.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set.symmetric_difference_update</a:t>
            </a:r>
            <a:r>
              <a:rPr lang="ru-RU" dirty="0"/>
              <a:t>(</a:t>
            </a:r>
            <a:r>
              <a:rPr lang="ru-RU" dirty="0" err="1"/>
              <a:t>other</a:t>
            </a:r>
            <a:r>
              <a:rPr lang="ru-RU" dirty="0"/>
              <a:t>); </a:t>
            </a:r>
            <a:r>
              <a:rPr lang="ru-RU" dirty="0" err="1"/>
              <a:t>set</a:t>
            </a:r>
            <a:r>
              <a:rPr lang="ru-RU" dirty="0"/>
              <a:t> ^= </a:t>
            </a:r>
            <a:r>
              <a:rPr lang="ru-RU" dirty="0" err="1"/>
              <a:t>other</a:t>
            </a:r>
            <a:r>
              <a:rPr lang="ru-RU" dirty="0"/>
              <a:t> - множество из элементов, встречающихся в одном множестве, но не встречающиеся в обоих.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set.add</a:t>
            </a:r>
            <a:r>
              <a:rPr lang="ru-RU" dirty="0"/>
              <a:t>(</a:t>
            </a:r>
            <a:r>
              <a:rPr lang="ru-RU" dirty="0" err="1"/>
              <a:t>elem</a:t>
            </a:r>
            <a:r>
              <a:rPr lang="ru-RU" dirty="0"/>
              <a:t>) - добавляет элемент в множество.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set.remove</a:t>
            </a:r>
            <a:r>
              <a:rPr lang="ru-RU" dirty="0"/>
              <a:t>(</a:t>
            </a:r>
            <a:r>
              <a:rPr lang="ru-RU" dirty="0" err="1"/>
              <a:t>elem</a:t>
            </a:r>
            <a:r>
              <a:rPr lang="ru-RU" dirty="0"/>
              <a:t>) - удаляет элемент из множества. </a:t>
            </a:r>
            <a:r>
              <a:rPr lang="ru-RU" dirty="0" err="1"/>
              <a:t>KeyError</a:t>
            </a:r>
            <a:r>
              <a:rPr lang="ru-RU" dirty="0"/>
              <a:t>, если такого элемента не существует.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set.discard</a:t>
            </a:r>
            <a:r>
              <a:rPr lang="ru-RU" dirty="0"/>
              <a:t>(</a:t>
            </a:r>
            <a:r>
              <a:rPr lang="ru-RU" dirty="0" err="1"/>
              <a:t>elem</a:t>
            </a:r>
            <a:r>
              <a:rPr lang="ru-RU" dirty="0"/>
              <a:t>) - удаляет элемент, если он находится в множестве.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set.pop</a:t>
            </a:r>
            <a:r>
              <a:rPr lang="ru-RU" dirty="0"/>
              <a:t>() - удаляет первый элемент из множества. Так как множества не упорядочены, нельзя точно сказать, какой элемент будет первым.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set.clear</a:t>
            </a:r>
            <a:r>
              <a:rPr lang="ru-RU" dirty="0"/>
              <a:t>() - очистка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388155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 (</a:t>
            </a:r>
            <a:r>
              <a:rPr lang="en-US" dirty="0" err="1" smtClean="0"/>
              <a:t>dict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языке программирования </a:t>
            </a:r>
            <a:r>
              <a:rPr lang="ru-RU" dirty="0" err="1"/>
              <a:t>Python</a:t>
            </a:r>
            <a:r>
              <a:rPr lang="ru-RU" dirty="0"/>
              <a:t> словари (тип </a:t>
            </a:r>
            <a:r>
              <a:rPr lang="ru-RU" dirty="0" err="1"/>
              <a:t>dict</a:t>
            </a:r>
            <a:r>
              <a:rPr lang="ru-RU" dirty="0"/>
              <a:t>) представляют собой еще одну разновидность структур данных наряду со списками и кортежами. </a:t>
            </a:r>
            <a:r>
              <a:rPr lang="ru-RU" i="1" dirty="0"/>
              <a:t>Словарь - это </a:t>
            </a:r>
            <a:r>
              <a:rPr lang="ru-RU" b="1" i="1" dirty="0"/>
              <a:t>изменяемый</a:t>
            </a:r>
            <a:r>
              <a:rPr lang="ru-RU" i="1" dirty="0"/>
              <a:t> (как список) </a:t>
            </a:r>
            <a:r>
              <a:rPr lang="ru-RU" b="1" i="1" dirty="0"/>
              <a:t>неупорядоченный</a:t>
            </a:r>
            <a:r>
              <a:rPr lang="ru-RU" i="1" dirty="0"/>
              <a:t> (в отличие от строк, списков и кортежей) набор элементов "</a:t>
            </a:r>
            <a:r>
              <a:rPr lang="ru-RU" i="1" dirty="0" err="1"/>
              <a:t>ключ:значение</a:t>
            </a:r>
            <a:r>
              <a:rPr lang="ru-RU" i="1" dirty="0"/>
              <a:t>".</a:t>
            </a:r>
            <a:endParaRPr lang="ru-RU" dirty="0"/>
          </a:p>
          <a:p>
            <a:pPr algn="just"/>
            <a:r>
              <a:rPr lang="ru-RU" dirty="0"/>
              <a:t>"Неупорядоченный" – значит, что последовательность расположения пар не важна. Язык программирования ее не учитывает, в следствие чего обращение к элементам по индексам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80761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7" y="2271712"/>
            <a:ext cx="9720073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Чтобы представление о словаре стало более понятным, проведем аналогию с обычным словарем, например, англо-русским. На каждое английское слово в таком словаре есть русское слово-перевод: </a:t>
            </a:r>
            <a:r>
              <a:rPr lang="ru-RU" dirty="0" err="1"/>
              <a:t>cat</a:t>
            </a:r>
            <a:r>
              <a:rPr lang="ru-RU" dirty="0"/>
              <a:t> – кошка, </a:t>
            </a:r>
            <a:r>
              <a:rPr lang="ru-RU" dirty="0" err="1"/>
              <a:t>dog</a:t>
            </a:r>
            <a:r>
              <a:rPr lang="ru-RU" dirty="0"/>
              <a:t> – собака, </a:t>
            </a:r>
            <a:r>
              <a:rPr lang="ru-RU" dirty="0" err="1"/>
              <a:t>table</a:t>
            </a:r>
            <a:r>
              <a:rPr lang="ru-RU" dirty="0"/>
              <a:t> – стол и т. д. Если англо-русский словарь описать с помощью </a:t>
            </a:r>
            <a:r>
              <a:rPr lang="ru-RU" dirty="0" err="1"/>
              <a:t>Python</a:t>
            </a:r>
            <a:r>
              <a:rPr lang="ru-RU" dirty="0"/>
              <a:t>, то английские слова можно сделать ключами, а русские – их значениями</a:t>
            </a:r>
            <a:r>
              <a:rPr lang="ru-RU" dirty="0" smtClean="0"/>
              <a:t>: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{'cat': '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кошка', '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dog': '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собака',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bird': '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птица', '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mouse': '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мышь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'}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cs typeface="Calibri" panose="020F0502020204030204" pitchFamily="34" charset="0"/>
              </a:rPr>
              <a:t>Синтаксис </a:t>
            </a:r>
            <a:r>
              <a:rPr lang="ru-RU" dirty="0">
                <a:cs typeface="Calibri" panose="020F0502020204030204" pitchFamily="34" charset="0"/>
              </a:rPr>
              <a:t>словаря на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cs typeface="Calibri" panose="020F0502020204030204" pitchFamily="34" charset="0"/>
              </a:rPr>
              <a:t> </a:t>
            </a:r>
            <a:r>
              <a:rPr lang="ru-RU" dirty="0">
                <a:cs typeface="Calibri" panose="020F0502020204030204" pitchFamily="34" charset="0"/>
              </a:rPr>
              <a:t>описывается такой схемой: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Словарь в Python (схема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5479045"/>
            <a:ext cx="9436774" cy="59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82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Часто при выводе словаря последовательность пар "</a:t>
            </a:r>
            <a:r>
              <a:rPr lang="ru-RU" dirty="0" err="1"/>
              <a:t>ключ:значение</a:t>
            </a:r>
            <a:r>
              <a:rPr lang="ru-RU" dirty="0"/>
              <a:t>" не совпадает с тем, как было введено</a:t>
            </a:r>
            <a:r>
              <a:rPr lang="ru-RU" dirty="0" smtClean="0"/>
              <a:t>: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 = {'cat': '</a:t>
            </a:r>
            <a:r>
              <a:rPr lang="ru-RU" i="1" dirty="0">
                <a:cs typeface="Calibri" panose="020F0502020204030204" pitchFamily="34" charset="0"/>
              </a:rPr>
              <a:t>кошка', '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dog': '</a:t>
            </a:r>
            <a:r>
              <a:rPr lang="ru-RU" i="1" dirty="0">
                <a:cs typeface="Calibri" panose="020F0502020204030204" pitchFamily="34" charset="0"/>
              </a:rPr>
              <a:t>собака',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cs typeface="Calibri" panose="020F0502020204030204" pitchFamily="34" charset="0"/>
              </a:rPr>
              <a:t>... '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bird': '</a:t>
            </a:r>
            <a:r>
              <a:rPr lang="ru-RU" i="1" dirty="0">
                <a:cs typeface="Calibri" panose="020F0502020204030204" pitchFamily="34" charset="0"/>
              </a:rPr>
              <a:t>птица', '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mouse': '</a:t>
            </a:r>
            <a:r>
              <a:rPr lang="ru-RU" i="1" dirty="0">
                <a:cs typeface="Calibri" panose="020F0502020204030204" pitchFamily="34" charset="0"/>
              </a:rPr>
              <a:t>мышь'}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cs typeface="Calibri" panose="020F0502020204030204" pitchFamily="34" charset="0"/>
              </a:rPr>
              <a:t>&gt;&gt;&gt;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{'dog': '</a:t>
            </a:r>
            <a:r>
              <a:rPr lang="ru-RU" i="1" dirty="0">
                <a:cs typeface="Calibri" panose="020F0502020204030204" pitchFamily="34" charset="0"/>
              </a:rPr>
              <a:t>собака', '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cat': '</a:t>
            </a:r>
            <a:r>
              <a:rPr lang="ru-RU" i="1" dirty="0">
                <a:cs typeface="Calibri" panose="020F0502020204030204" pitchFamily="34" charset="0"/>
              </a:rPr>
              <a:t>кошка',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cs typeface="Calibri" panose="020F0502020204030204" pitchFamily="34" charset="0"/>
              </a:rPr>
              <a:t>'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bird': '</a:t>
            </a:r>
            <a:r>
              <a:rPr lang="ru-RU" i="1" dirty="0">
                <a:cs typeface="Calibri" panose="020F0502020204030204" pitchFamily="34" charset="0"/>
              </a:rPr>
              <a:t>птица', '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mouse': '</a:t>
            </a:r>
            <a:r>
              <a:rPr lang="ru-RU" i="1" dirty="0">
                <a:cs typeface="Calibri" panose="020F0502020204030204" pitchFamily="34" charset="0"/>
              </a:rPr>
              <a:t>мышь'}</a:t>
            </a: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6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Поскольку в словаре не важен порядок пар, то интерпретатор выводит их так, как ему удобно. Тогда как получить доступ к определенному элементу, если индексация не возможна в принципе? В словаре доступ к значениям осуществляется по ключам, которые заключаются в квадратные скобки (по аналогии с индексами списков</a:t>
            </a:r>
            <a:r>
              <a:rPr lang="ru-RU" dirty="0" smtClean="0"/>
              <a:t>):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&gt;&gt;&gt; a['cat']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ru-RU" i="1" dirty="0">
                <a:cs typeface="Calibri" panose="020F0502020204030204" pitchFamily="34" charset="0"/>
              </a:rPr>
              <a:t>кошка'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cs typeface="Calibri" panose="020F0502020204030204" pitchFamily="34" charset="0"/>
              </a:rPr>
              <a:t>&gt;&gt;&gt;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a['bird']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ru-RU" i="1" dirty="0">
                <a:cs typeface="Calibri" panose="020F0502020204030204" pitchFamily="34" charset="0"/>
              </a:rPr>
              <a:t>птица'</a:t>
            </a: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7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После списков словарь является самым гибким встроенным типом. Если список — это упорядоченная коллекция, то словарь — неупорядоченная. Основные особенности словарей: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/>
              <a:t>Доступ </a:t>
            </a:r>
            <a:r>
              <a:rPr lang="ru-RU" dirty="0"/>
              <a:t>осуществляется по ключу, а не по индексу. По аналогии со списком, в словаре можно получить доступ к элементам в цикле по ключам.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/>
              <a:t>Значения </a:t>
            </a:r>
            <a:r>
              <a:rPr lang="ru-RU" dirty="0"/>
              <a:t>словаря хранятся в неотсортированном порядке, более того, ключи могут храниться не в том порядке, в котором они добавляются.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/>
              <a:t>По </a:t>
            </a:r>
            <a:r>
              <a:rPr lang="ru-RU" dirty="0"/>
              <a:t>аналогии со списками, словарь может хранить вложенные словари. Словарь может хранить в качестве значений объекты любого типа. Ключ в словаре — неизменяемый тип, может быть строкой, целым или вещественным числом, либо кортежем, состоящим из указанных типов.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/>
              <a:t>Словари</a:t>
            </a:r>
            <a:r>
              <a:rPr lang="ru-RU" dirty="0"/>
              <a:t>, как и списки, хранят ссылки на объекты, а не сами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278394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1. Что такое </a:t>
            </a:r>
            <a:r>
              <a:rPr lang="ru-RU" dirty="0" smtClean="0"/>
              <a:t>словарь?</a:t>
            </a:r>
            <a:endParaRPr lang="ru-RU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Словарь — это ассоциативный массив, или неупорядоченное множество пар ключ: значение, где ключи уникальны.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Пара фигурных скобок {} создает пустой словарь (не множество!). В отличие от последовательностей, доступ к элементам словаря производится по ключу, а не по индексу, ключ может быть любого типа, ключ не допускает изменений.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Основные операции над словарем — сохранение с заданным ключом и извлечение по нему значения. 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Также </a:t>
            </a:r>
            <a:r>
              <a:rPr lang="ru-RU" dirty="0"/>
              <a:t>можно удалить пару </a:t>
            </a:r>
            <a:r>
              <a:rPr lang="ru-RU" dirty="0" err="1"/>
              <a:t>key</a:t>
            </a:r>
            <a:r>
              <a:rPr lang="ru-RU" dirty="0"/>
              <a:t>: </a:t>
            </a:r>
            <a:r>
              <a:rPr lang="ru-RU" dirty="0" err="1"/>
              <a:t>value</a:t>
            </a:r>
            <a:r>
              <a:rPr lang="ru-RU" dirty="0"/>
              <a:t> с помощью инструкции </a:t>
            </a:r>
            <a:r>
              <a:rPr lang="ru-RU" dirty="0" err="1"/>
              <a:t>del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79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Метод </a:t>
            </a:r>
            <a:r>
              <a:rPr lang="ru-RU" sz="2400" dirty="0" err="1"/>
              <a:t>keys</a:t>
            </a:r>
            <a:r>
              <a:rPr lang="ru-RU" sz="2400" dirty="0"/>
              <a:t>() для словаря возвращает список всех используемых ключей в произвольном порядке; для сортировки списка можно применить метод </a:t>
            </a:r>
            <a:r>
              <a:rPr lang="ru-RU" sz="2400" dirty="0" err="1"/>
              <a:t>sort</a:t>
            </a:r>
            <a:r>
              <a:rPr lang="ru-RU" sz="2400" dirty="0" smtClean="0"/>
              <a:t>().</a:t>
            </a:r>
            <a:endParaRPr lang="en-US" sz="24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/>
              <a:t>Добавление </a:t>
            </a:r>
            <a:r>
              <a:rPr lang="ru-RU" sz="2400" dirty="0"/>
              <a:t>нового объекта в словарь </a:t>
            </a:r>
            <a:r>
              <a:rPr lang="ru-RU" sz="2400" dirty="0" smtClean="0"/>
              <a:t>не</a:t>
            </a:r>
            <a:r>
              <a:rPr lang="en-US" sz="2400" dirty="0" smtClean="0"/>
              <a:t> </a:t>
            </a:r>
            <a:r>
              <a:rPr lang="ru-RU" sz="2400" dirty="0" smtClean="0"/>
              <a:t>требует </a:t>
            </a:r>
            <a:r>
              <a:rPr lang="ru-RU" sz="2400" dirty="0"/>
              <a:t>предварительных проверок: если ранее ключу уже соответствовало некоторое значение, оно будет перезаписано.</a:t>
            </a:r>
          </a:p>
        </p:txBody>
      </p:sp>
    </p:spTree>
    <p:extLst>
      <p:ext uri="{BB962C8B-B14F-4D97-AF65-F5344CB8AC3E}">
        <p14:creationId xmlns:p14="http://schemas.microsoft.com/office/powerpoint/2010/main" val="353900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&gt;&gt;&gt; </a:t>
            </a:r>
            <a:r>
              <a:rPr lang="en-US" dirty="0" err="1"/>
              <a:t>a_tuple</a:t>
            </a:r>
            <a:r>
              <a:rPr lang="en-US" dirty="0"/>
              <a:t> = ("a", "b", "</a:t>
            </a:r>
            <a:r>
              <a:rPr lang="en-US" dirty="0" err="1"/>
              <a:t>mpilgrim</a:t>
            </a:r>
            <a:r>
              <a:rPr lang="en-US" dirty="0"/>
              <a:t>", "z", "example")  </a:t>
            </a:r>
            <a:r>
              <a:rPr lang="ru-RU" dirty="0" smtClean="0"/>
              <a:t>	</a:t>
            </a:r>
            <a:r>
              <a:rPr lang="en-US" b="1" dirty="0" smtClean="0"/>
              <a:t>(</a:t>
            </a:r>
            <a:r>
              <a:rPr lang="en-US" b="1" dirty="0"/>
              <a:t>1)</a:t>
            </a:r>
          </a:p>
          <a:p>
            <a:pPr algn="just"/>
            <a:r>
              <a:rPr lang="en-US" dirty="0"/>
              <a:t>&gt;&gt;&gt; </a:t>
            </a:r>
            <a:r>
              <a:rPr lang="en-US" dirty="0" err="1"/>
              <a:t>a_tuple</a:t>
            </a:r>
            <a:endParaRPr lang="en-US" dirty="0"/>
          </a:p>
          <a:p>
            <a:pPr algn="just"/>
            <a:r>
              <a:rPr lang="en-US" dirty="0"/>
              <a:t>('a', 'b', '</a:t>
            </a:r>
            <a:r>
              <a:rPr lang="en-US" dirty="0" err="1"/>
              <a:t>mpilgrim</a:t>
            </a:r>
            <a:r>
              <a:rPr lang="en-US" dirty="0"/>
              <a:t>', 'z', 'example')</a:t>
            </a:r>
          </a:p>
          <a:p>
            <a:pPr algn="just"/>
            <a:r>
              <a:rPr lang="en-US" dirty="0"/>
              <a:t>&gt;&gt;&gt; </a:t>
            </a:r>
            <a:r>
              <a:rPr lang="en-US" dirty="0" err="1"/>
              <a:t>a_tuple</a:t>
            </a:r>
            <a:r>
              <a:rPr lang="en-US" dirty="0"/>
              <a:t>[0]                                        </a:t>
            </a:r>
            <a:r>
              <a:rPr lang="ru-RU" dirty="0" smtClean="0"/>
              <a:t>		</a:t>
            </a:r>
            <a:r>
              <a:rPr lang="en-US" b="1" dirty="0" smtClean="0"/>
              <a:t>(</a:t>
            </a:r>
            <a:r>
              <a:rPr lang="en-US" b="1" dirty="0"/>
              <a:t>2)</a:t>
            </a:r>
          </a:p>
          <a:p>
            <a:pPr algn="just"/>
            <a:r>
              <a:rPr lang="en-US" dirty="0"/>
              <a:t>'a'</a:t>
            </a:r>
          </a:p>
          <a:p>
            <a:pPr algn="just"/>
            <a:r>
              <a:rPr lang="en-US" dirty="0"/>
              <a:t>&gt;&gt;&gt; </a:t>
            </a:r>
            <a:r>
              <a:rPr lang="en-US" dirty="0" err="1"/>
              <a:t>a_tuple</a:t>
            </a:r>
            <a:r>
              <a:rPr lang="en-US" dirty="0"/>
              <a:t>[-1]                                     </a:t>
            </a:r>
            <a:r>
              <a:rPr lang="en-US" dirty="0" smtClean="0"/>
              <a:t>  </a:t>
            </a:r>
            <a:r>
              <a:rPr lang="ru-RU" dirty="0" smtClean="0"/>
              <a:t>		</a:t>
            </a:r>
            <a:r>
              <a:rPr lang="en-US" b="1" dirty="0" smtClean="0"/>
              <a:t>(</a:t>
            </a:r>
            <a:r>
              <a:rPr lang="en-US" b="1" dirty="0"/>
              <a:t>3)</a:t>
            </a:r>
          </a:p>
          <a:p>
            <a:pPr algn="just"/>
            <a:r>
              <a:rPr lang="en-US" dirty="0"/>
              <a:t>'example'</a:t>
            </a:r>
          </a:p>
          <a:p>
            <a:pPr algn="just"/>
            <a:r>
              <a:rPr lang="en-US" dirty="0"/>
              <a:t>&gt;&gt;&gt; </a:t>
            </a:r>
            <a:r>
              <a:rPr lang="en-US" dirty="0" err="1"/>
              <a:t>a_tuple</a:t>
            </a:r>
            <a:r>
              <a:rPr lang="en-US" dirty="0"/>
              <a:t>[1:3]                                      </a:t>
            </a:r>
            <a:r>
              <a:rPr lang="ru-RU" dirty="0" smtClean="0"/>
              <a:t>		</a:t>
            </a:r>
            <a:r>
              <a:rPr lang="en-US" b="1" dirty="0" smtClean="0"/>
              <a:t>(</a:t>
            </a:r>
            <a:r>
              <a:rPr lang="en-US" b="1" dirty="0"/>
              <a:t>4)</a:t>
            </a:r>
          </a:p>
          <a:p>
            <a:pPr algn="just"/>
            <a:r>
              <a:rPr lang="en-US" dirty="0"/>
              <a:t>('b', '</a:t>
            </a:r>
            <a:r>
              <a:rPr lang="en-US" dirty="0" err="1"/>
              <a:t>mpilgrim</a:t>
            </a:r>
            <a:r>
              <a:rPr lang="en-US" dirty="0"/>
              <a:t>')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993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Создать словарь можно несколькими способами: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{'name': 'Ivan', 'age': 18}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{}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D['name'] = 'Ivan'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D['age'] = 18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помощью функции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() — ключи при этом должны быть строками.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помощью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fromkeys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() — создает словарь по списку ключей с пустыми значениями: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{}.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fromkeys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(['name', 'age'], 0)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помощью конструктора: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((x, x**2) for x in range(10))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7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268288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2. Функции/методы словаря </a:t>
            </a:r>
          </a:p>
          <a:p>
            <a:pPr marL="0" indent="26828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—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создание словаря; </a:t>
            </a:r>
          </a:p>
          <a:p>
            <a:pPr marL="0" indent="26828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—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возвращает число пар; </a:t>
            </a:r>
          </a:p>
          <a:p>
            <a:pPr marL="0" indent="268288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() — удаляет все значения из словаря; </a:t>
            </a:r>
          </a:p>
          <a:p>
            <a:pPr marL="0" indent="268288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—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создает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псевдокопию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словаря; </a:t>
            </a:r>
          </a:p>
          <a:p>
            <a:pPr marL="0" indent="268288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deepcopy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() — создает полную копию словаря; </a:t>
            </a:r>
          </a:p>
          <a:p>
            <a:pPr marL="0" indent="268288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—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возвращает список значений; </a:t>
            </a:r>
          </a:p>
          <a:p>
            <a:pPr marL="0" indent="268288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—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возвращает список ключей; </a:t>
            </a:r>
          </a:p>
          <a:p>
            <a:pPr marL="0" indent="268288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fromkeys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() — создает словарь по заданным ключам с пустыми значениями: </a:t>
            </a:r>
          </a:p>
          <a:p>
            <a:pPr marL="0" indent="268288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&gt;&gt;&gt; {}.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fromkeys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(['name', 'age']) </a:t>
            </a:r>
          </a:p>
          <a:p>
            <a:pPr marL="0" indent="268288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{'age': None, 'name': None} </a:t>
            </a:r>
          </a:p>
          <a:p>
            <a:pPr marL="0" indent="26828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66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Можно все значения заполнить по умолчанию: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{}.</a:t>
            </a:r>
            <a:r>
              <a:rPr lang="ru-RU" dirty="0" err="1"/>
              <a:t>fromkeys</a:t>
            </a:r>
            <a:r>
              <a:rPr lang="ru-RU" dirty="0"/>
              <a:t>(['</a:t>
            </a:r>
            <a:r>
              <a:rPr lang="ru-RU" dirty="0" err="1"/>
              <a:t>name</a:t>
            </a:r>
            <a:r>
              <a:rPr lang="ru-RU" dirty="0"/>
              <a:t>', '</a:t>
            </a:r>
            <a:r>
              <a:rPr lang="ru-RU" dirty="0" err="1"/>
              <a:t>age</a:t>
            </a:r>
            <a:r>
              <a:rPr lang="ru-RU" dirty="0"/>
              <a:t>'],123)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{'</a:t>
            </a:r>
            <a:r>
              <a:rPr lang="ru-RU" dirty="0" err="1"/>
              <a:t>age</a:t>
            </a:r>
            <a:r>
              <a:rPr lang="ru-RU" dirty="0"/>
              <a:t>': 123, '</a:t>
            </a:r>
            <a:r>
              <a:rPr lang="ru-RU" dirty="0" err="1"/>
              <a:t>name</a:t>
            </a:r>
            <a:r>
              <a:rPr lang="ru-RU" dirty="0"/>
              <a:t>': 123} </a:t>
            </a:r>
            <a:endParaRPr lang="en-US" dirty="0" smtClean="0"/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get</a:t>
            </a:r>
            <a:r>
              <a:rPr lang="ru-RU" dirty="0"/>
              <a:t>() — получает значение по ключу, в случае отсутствия дает </a:t>
            </a:r>
            <a:r>
              <a:rPr lang="ru-RU" dirty="0" err="1"/>
              <a:t>None</a:t>
            </a:r>
            <a:r>
              <a:rPr lang="ru-RU" dirty="0"/>
              <a:t>; 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pop</a:t>
            </a:r>
            <a:r>
              <a:rPr lang="ru-RU" dirty="0"/>
              <a:t>() — извлекает значение по ключу с последующим удалением; 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popitem</a:t>
            </a:r>
            <a:r>
              <a:rPr lang="ru-RU" dirty="0"/>
              <a:t>() — извлекает произвольное значение с последующим удалением; 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update</a:t>
            </a:r>
            <a:r>
              <a:rPr lang="ru-RU" dirty="0"/>
              <a:t>() — изменяет значение по ключу; 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values</a:t>
            </a:r>
            <a:r>
              <a:rPr lang="ru-RU" dirty="0"/>
              <a:t>() — возвращает список значений; </a:t>
            </a:r>
          </a:p>
          <a:p>
            <a:pPr marL="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del</a:t>
            </a:r>
            <a:r>
              <a:rPr lang="ru-RU" dirty="0" smtClean="0"/>
              <a:t> </a:t>
            </a:r>
            <a:r>
              <a:rPr lang="ru-RU" dirty="0"/>
              <a:t>— оператор удаляет пару ключ: значение по </a:t>
            </a:r>
            <a:r>
              <a:rPr lang="ru-RU" dirty="0" smtClean="0"/>
              <a:t>ключу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883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/>
              <a:t>Даны два словаря: dictionary_1 = {'a': 300, 'b': 400} и dictionary_2 = {'c': 500, 'd': 600}. Объедините их в один при помощи встроенных функций языка </a:t>
            </a:r>
            <a:r>
              <a:rPr lang="ru-RU" sz="3600" dirty="0" err="1"/>
              <a:t>Python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160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Создайте словарь, в котором ключами будут числа от 1 до 10, а значениями эти же числа, возведенные в куб.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2270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Создайте словарь из строки '</a:t>
            </a:r>
            <a:r>
              <a:rPr lang="ru-RU" sz="3200" dirty="0" err="1"/>
              <a:t>pythonist</a:t>
            </a:r>
            <a:r>
              <a:rPr lang="ru-RU" sz="3200" dirty="0"/>
              <a:t>' следующим образом: в качестве ключей возьмите буквы строки, а значениями пусть будут числа, соответствующие количеству вхождений данной буквы в строку.</a:t>
            </a:r>
          </a:p>
        </p:txBody>
      </p:sp>
    </p:spTree>
    <p:extLst>
      <p:ext uri="{BB962C8B-B14F-4D97-AF65-F5344CB8AC3E}">
        <p14:creationId xmlns:p14="http://schemas.microsoft.com/office/powerpoint/2010/main" val="627329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/>
              <a:t>1. Создать произвольный </a:t>
            </a:r>
            <a:r>
              <a:rPr lang="ru-RU" sz="2800" dirty="0" smtClean="0"/>
              <a:t>словарь.</a:t>
            </a:r>
            <a:endParaRPr lang="ru-RU" sz="2800" dirty="0"/>
          </a:p>
          <a:p>
            <a:pPr algn="just"/>
            <a:r>
              <a:rPr lang="ru-RU" sz="2800" dirty="0"/>
              <a:t>2. Добавить новый элемент с ключом типа </a:t>
            </a:r>
            <a:r>
              <a:rPr lang="ru-RU" sz="2800" dirty="0" err="1"/>
              <a:t>str</a:t>
            </a:r>
            <a:r>
              <a:rPr lang="ru-RU" sz="2800" dirty="0"/>
              <a:t> и значением типа </a:t>
            </a:r>
            <a:r>
              <a:rPr lang="ru-RU" sz="2800" dirty="0" err="1" smtClean="0"/>
              <a:t>int</a:t>
            </a:r>
            <a:r>
              <a:rPr lang="ru-RU" sz="2800" dirty="0" smtClean="0"/>
              <a:t>. </a:t>
            </a:r>
            <a:endParaRPr lang="ru-RU" sz="2800" dirty="0"/>
          </a:p>
          <a:p>
            <a:pPr algn="just"/>
            <a:r>
              <a:rPr lang="ru-RU" sz="2800" dirty="0"/>
              <a:t>3. Добавить новый элемент с ключом типа кортеж(</a:t>
            </a:r>
            <a:r>
              <a:rPr lang="ru-RU" sz="2800" dirty="0" err="1"/>
              <a:t>tuple</a:t>
            </a:r>
            <a:r>
              <a:rPr lang="ru-RU" sz="2800" dirty="0"/>
              <a:t>) и значением типа </a:t>
            </a:r>
            <a:r>
              <a:rPr lang="ru-RU" sz="2800" dirty="0" smtClean="0"/>
              <a:t>список(</a:t>
            </a:r>
            <a:r>
              <a:rPr lang="ru-RU" sz="2800" dirty="0" err="1" smtClean="0"/>
              <a:t>list</a:t>
            </a:r>
            <a:r>
              <a:rPr lang="ru-RU" sz="2800" dirty="0" smtClean="0"/>
              <a:t>).</a:t>
            </a:r>
            <a:endParaRPr lang="ru-RU" sz="2800" dirty="0"/>
          </a:p>
          <a:p>
            <a:pPr algn="just"/>
            <a:r>
              <a:rPr lang="ru-RU" sz="2800" dirty="0"/>
              <a:t>4. Получить элемент по </a:t>
            </a:r>
            <a:r>
              <a:rPr lang="ru-RU" sz="2800" dirty="0" smtClean="0"/>
              <a:t>ключу.</a:t>
            </a:r>
            <a:endParaRPr lang="ru-RU" sz="2800" dirty="0"/>
          </a:p>
          <a:p>
            <a:pPr algn="just"/>
            <a:r>
              <a:rPr lang="ru-RU" sz="2800" dirty="0"/>
              <a:t>5. Удалить элемент по </a:t>
            </a:r>
            <a:r>
              <a:rPr lang="ru-RU" sz="2800" dirty="0" smtClean="0"/>
              <a:t>ключу.</a:t>
            </a:r>
            <a:endParaRPr lang="ru-RU" sz="2800" dirty="0"/>
          </a:p>
          <a:p>
            <a:pPr algn="just"/>
            <a:r>
              <a:rPr lang="ru-RU" sz="2800" dirty="0"/>
              <a:t>6. Получить список ключей </a:t>
            </a:r>
            <a:r>
              <a:rPr lang="ru-RU" sz="2800" dirty="0" smtClean="0"/>
              <a:t>словаря.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42904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4000" dirty="0"/>
              <a:t>Создайте кортеж с цифрами от 0 до 9 и посчитайте сумму</a:t>
            </a:r>
          </a:p>
        </p:txBody>
      </p:sp>
    </p:spTree>
    <p:extLst>
      <p:ext uri="{BB962C8B-B14F-4D97-AF65-F5344CB8AC3E}">
        <p14:creationId xmlns:p14="http://schemas.microsoft.com/office/powerpoint/2010/main" val="275246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1. Создать произвольный список</a:t>
            </a:r>
          </a:p>
          <a:p>
            <a:pPr algn="just"/>
            <a:r>
              <a:rPr lang="ru-RU" sz="2400" dirty="0"/>
              <a:t>2. Добавить новый элемент типа </a:t>
            </a:r>
            <a:r>
              <a:rPr lang="ru-RU" sz="2400" dirty="0" err="1"/>
              <a:t>str</a:t>
            </a:r>
            <a:r>
              <a:rPr lang="ru-RU" sz="2400" dirty="0"/>
              <a:t> в конец списка</a:t>
            </a:r>
          </a:p>
          <a:p>
            <a:pPr algn="just"/>
            <a:r>
              <a:rPr lang="ru-RU" sz="2400" dirty="0"/>
              <a:t>3. Добавить новый элемент типа </a:t>
            </a:r>
            <a:r>
              <a:rPr lang="ru-RU" sz="2400" dirty="0" err="1"/>
              <a:t>int</a:t>
            </a:r>
            <a:r>
              <a:rPr lang="ru-RU" sz="2400" dirty="0"/>
              <a:t> на место с произвольным индексом</a:t>
            </a:r>
          </a:p>
          <a:p>
            <a:pPr algn="just"/>
            <a:r>
              <a:rPr lang="ru-RU" sz="2400" dirty="0"/>
              <a:t>4. Добавить новый элемент типа </a:t>
            </a:r>
            <a:r>
              <a:rPr lang="ru-RU" sz="2400" dirty="0" err="1"/>
              <a:t>list</a:t>
            </a:r>
            <a:r>
              <a:rPr lang="ru-RU" sz="2400" dirty="0"/>
              <a:t> в конец списка</a:t>
            </a:r>
          </a:p>
          <a:p>
            <a:pPr algn="just"/>
            <a:r>
              <a:rPr lang="ru-RU" sz="2400" dirty="0"/>
              <a:t>5. Добавить новый элемент типа </a:t>
            </a:r>
            <a:r>
              <a:rPr lang="ru-RU" sz="2400" dirty="0" err="1"/>
              <a:t>tuple</a:t>
            </a:r>
            <a:r>
              <a:rPr lang="ru-RU" sz="2400" dirty="0"/>
              <a:t> на место с индексом</a:t>
            </a:r>
          </a:p>
          <a:p>
            <a:pPr algn="just"/>
            <a:r>
              <a:rPr lang="ru-RU" sz="2400" dirty="0"/>
              <a:t>6. Получить элемент по индексу</a:t>
            </a:r>
          </a:p>
          <a:p>
            <a:pPr algn="just"/>
            <a:r>
              <a:rPr lang="ru-RU" sz="2400" dirty="0"/>
              <a:t>7. Удалить произвольный элемент</a:t>
            </a:r>
          </a:p>
          <a:p>
            <a:pPr algn="just"/>
            <a:r>
              <a:rPr lang="ru-RU" sz="2400" dirty="0"/>
              <a:t>8. Найти число повторений элемента списка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392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Проверить, есть ли </a:t>
            </a:r>
            <a:r>
              <a:rPr lang="ru-RU" sz="3200" dirty="0" smtClean="0"/>
              <a:t>в</a:t>
            </a:r>
            <a:r>
              <a:rPr lang="en-US" sz="3200" dirty="0" smtClean="0"/>
              <a:t> </a:t>
            </a:r>
            <a:r>
              <a:rPr lang="ru-RU" sz="3200" dirty="0" smtClean="0"/>
              <a:t>произвольной числовой последовательности дубликаты.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3749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/>
              <a:t>Кортеж определяется так же, как список, за исключением того, что набор элементов заключается в круглые скобки, а не в квадратные.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/>
              <a:t>Элементы кортежа заданы в определённом порядке, как и в списке. Элементы кортежа индексируются с нуля, как и элементы списка, таким образом, первый элемент не пустого кортежа — это всегда </a:t>
            </a:r>
            <a:r>
              <a:rPr lang="ru-RU" dirty="0" err="1"/>
              <a:t>a_tuple</a:t>
            </a:r>
            <a:r>
              <a:rPr lang="ru-RU" dirty="0"/>
              <a:t>[0].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/>
              <a:t>Отрицательные значения индекса отсчитываются от конца кортежа, как и в списке. Последний элемент имеет индекс -1.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/>
              <a:t>Создание среза кортежа («</a:t>
            </a:r>
            <a:r>
              <a:rPr lang="ru-RU" dirty="0" err="1"/>
              <a:t>slicing</a:t>
            </a:r>
            <a:r>
              <a:rPr lang="ru-RU" dirty="0"/>
              <a:t>») аналогично созданию среза списка. Когда создаётся срез списка, получается новый список; когда создаётся срез кортежа, получается новый кортеж.</a:t>
            </a:r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89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Дано два списка.</a:t>
            </a:r>
          </a:p>
          <a:p>
            <a:r>
              <a:rPr lang="ru-RU" sz="2800" dirty="0" smtClean="0"/>
              <a:t>Узнать:</a:t>
            </a:r>
          </a:p>
          <a:p>
            <a:r>
              <a:rPr lang="ru-RU" sz="2800" dirty="0" smtClean="0"/>
              <a:t>1. Количество уникальных элементов списка.</a:t>
            </a:r>
          </a:p>
          <a:p>
            <a:r>
              <a:rPr lang="ru-RU" sz="2800" dirty="0" smtClean="0"/>
              <a:t>2. Максимальный из них.</a:t>
            </a:r>
          </a:p>
          <a:p>
            <a:r>
              <a:rPr lang="ru-RU" sz="2800" dirty="0" smtClean="0"/>
              <a:t>3. Минимальный из них .</a:t>
            </a:r>
          </a:p>
          <a:p>
            <a:r>
              <a:rPr lang="ru-RU" sz="2800" dirty="0" smtClean="0"/>
              <a:t>4. Вывести общие элементы для двух списков.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333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Дан список чисел, который может содержать до 100000 чисел</a:t>
            </a:r>
            <a:r>
              <a:rPr lang="ru-RU" dirty="0" smtClean="0"/>
              <a:t>. Определите</a:t>
            </a:r>
            <a:r>
              <a:rPr lang="ru-RU" dirty="0"/>
              <a:t>, сколько в нем встречается различных чисел.</a:t>
            </a:r>
          </a:p>
          <a:p>
            <a:pPr marL="0" indent="26511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Вводится </a:t>
            </a:r>
            <a:r>
              <a:rPr lang="ru-RU" dirty="0"/>
              <a:t>список целых чисел. Все числа списка находятся на одной строке.</a:t>
            </a:r>
          </a:p>
        </p:txBody>
      </p:sp>
    </p:spTree>
    <p:extLst>
      <p:ext uri="{BB962C8B-B14F-4D97-AF65-F5344CB8AC3E}">
        <p14:creationId xmlns:p14="http://schemas.microsoft.com/office/powerpoint/2010/main" val="2316898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Даны два списка чисел, которые могут содержать до 100000 чисел каждый. Посчитайте, сколько чисел содержится одновременно как в первом списке, так и во втором.</a:t>
            </a:r>
          </a:p>
        </p:txBody>
      </p:sp>
    </p:spTree>
    <p:extLst>
      <p:ext uri="{BB962C8B-B14F-4D97-AF65-F5344CB8AC3E}">
        <p14:creationId xmlns:p14="http://schemas.microsoft.com/office/powerpoint/2010/main" val="294715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Основное отличие между кортежами и списками состоит в том, что кортежи не могут быть изменены. На практике это означает, что у них нет методов, которые бы позволили их изменить. У списков есть такие методы, как </a:t>
            </a:r>
            <a:r>
              <a:rPr lang="ru-RU" dirty="0" err="1"/>
              <a:t>append</a:t>
            </a:r>
            <a:r>
              <a:rPr lang="ru-RU" dirty="0"/>
              <a:t>(), </a:t>
            </a:r>
            <a:r>
              <a:rPr lang="ru-RU" dirty="0" err="1"/>
              <a:t>extend</a:t>
            </a:r>
            <a:r>
              <a:rPr lang="ru-RU" dirty="0"/>
              <a:t>(), </a:t>
            </a:r>
            <a:r>
              <a:rPr lang="ru-RU" dirty="0" err="1"/>
              <a:t>insert</a:t>
            </a:r>
            <a:r>
              <a:rPr lang="ru-RU" dirty="0"/>
              <a:t>(), </a:t>
            </a:r>
            <a:r>
              <a:rPr lang="ru-RU" dirty="0" err="1"/>
              <a:t>remove</a:t>
            </a:r>
            <a:r>
              <a:rPr lang="ru-RU" dirty="0"/>
              <a:t>(), и </a:t>
            </a:r>
            <a:r>
              <a:rPr lang="ru-RU" dirty="0" err="1"/>
              <a:t>pop</a:t>
            </a:r>
            <a:r>
              <a:rPr lang="ru-RU" dirty="0"/>
              <a:t>(). У кортежей ни одного из этих методов нет. Можно взять срез от кортежа (так как при этом создастся новый кортеж).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39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&gt;&gt;&gt; </a:t>
            </a:r>
            <a:r>
              <a:rPr lang="en-US" dirty="0" err="1"/>
              <a:t>a_tuple</a:t>
            </a:r>
            <a:r>
              <a:rPr lang="en-US" dirty="0"/>
              <a:t> ('a', 'b', '</a:t>
            </a:r>
            <a:r>
              <a:rPr lang="en-US" dirty="0" err="1"/>
              <a:t>mpilgrim</a:t>
            </a:r>
            <a:r>
              <a:rPr lang="en-US" dirty="0"/>
              <a:t>', 'z', 'example')</a:t>
            </a:r>
          </a:p>
          <a:p>
            <a:pPr algn="just"/>
            <a:r>
              <a:rPr lang="en-US" dirty="0"/>
              <a:t>&gt;&gt;&gt; </a:t>
            </a:r>
            <a:r>
              <a:rPr lang="en-US" dirty="0" err="1"/>
              <a:t>a_tuple.append</a:t>
            </a:r>
            <a:r>
              <a:rPr lang="en-US" dirty="0"/>
              <a:t>("new")               </a:t>
            </a:r>
            <a:r>
              <a:rPr lang="ru-RU" dirty="0" smtClean="0"/>
              <a:t>		</a:t>
            </a:r>
            <a:r>
              <a:rPr lang="en-US" b="1" dirty="0" smtClean="0"/>
              <a:t>(</a:t>
            </a:r>
            <a:r>
              <a:rPr lang="en-US" b="1" dirty="0"/>
              <a:t>1)</a:t>
            </a:r>
          </a:p>
          <a:p>
            <a:pPr algn="just"/>
            <a:r>
              <a:rPr lang="en-US" dirty="0" err="1"/>
              <a:t>Traceback</a:t>
            </a:r>
            <a:r>
              <a:rPr lang="en-US" dirty="0"/>
              <a:t> (innermost last):  </a:t>
            </a:r>
          </a:p>
          <a:p>
            <a:pPr algn="just"/>
            <a:r>
              <a:rPr lang="en-US" dirty="0"/>
              <a:t>File "&lt;interactive input&gt;", line 1, in ?</a:t>
            </a:r>
          </a:p>
          <a:p>
            <a:pPr algn="just"/>
            <a:r>
              <a:rPr lang="en-US" dirty="0" err="1"/>
              <a:t>AttributeError</a:t>
            </a:r>
            <a:r>
              <a:rPr lang="en-US" dirty="0"/>
              <a:t>: 'tuple' object has no attribute 'append'</a:t>
            </a:r>
          </a:p>
          <a:p>
            <a:pPr algn="just"/>
            <a:r>
              <a:rPr lang="en-US" dirty="0"/>
              <a:t>&gt;&gt;&gt; </a:t>
            </a:r>
            <a:r>
              <a:rPr lang="en-US" dirty="0" err="1"/>
              <a:t>a_tuple.remove</a:t>
            </a:r>
            <a:r>
              <a:rPr lang="en-US" dirty="0"/>
              <a:t>("z")                 </a:t>
            </a:r>
            <a:r>
              <a:rPr lang="ru-RU" dirty="0" smtClean="0"/>
              <a:t>		</a:t>
            </a:r>
            <a:r>
              <a:rPr lang="en-US" b="1" dirty="0" smtClean="0"/>
              <a:t>(</a:t>
            </a:r>
            <a:r>
              <a:rPr lang="en-US" b="1" dirty="0"/>
              <a:t>2)</a:t>
            </a:r>
          </a:p>
          <a:p>
            <a:pPr algn="just"/>
            <a:r>
              <a:rPr lang="en-US" dirty="0" err="1"/>
              <a:t>Traceback</a:t>
            </a:r>
            <a:r>
              <a:rPr lang="en-US" dirty="0"/>
              <a:t> (innermost last):   File "&lt;interactive input&gt;", line 1, in ? </a:t>
            </a:r>
            <a:r>
              <a:rPr lang="en-US" dirty="0" err="1"/>
              <a:t>AttributeError</a:t>
            </a:r>
            <a:r>
              <a:rPr lang="en-US" dirty="0"/>
              <a:t>: 'tuple' object has no attribute 'remove'</a:t>
            </a:r>
          </a:p>
          <a:p>
            <a:pPr algn="just"/>
            <a:r>
              <a:rPr lang="en-US" dirty="0"/>
              <a:t>&gt;&gt;&gt; </a:t>
            </a:r>
            <a:r>
              <a:rPr lang="en-US" dirty="0" err="1"/>
              <a:t>a_tuple.index</a:t>
            </a:r>
            <a:r>
              <a:rPr lang="en-US" dirty="0"/>
              <a:t>("example")            </a:t>
            </a:r>
            <a:r>
              <a:rPr lang="ru-RU" dirty="0" smtClean="0"/>
              <a:t>		</a:t>
            </a:r>
            <a:r>
              <a:rPr lang="en-US" b="1" dirty="0" smtClean="0"/>
              <a:t>(</a:t>
            </a:r>
            <a:r>
              <a:rPr lang="en-US" b="1" dirty="0"/>
              <a:t>3)</a:t>
            </a:r>
          </a:p>
          <a:p>
            <a:pPr algn="just"/>
            <a:r>
              <a:rPr lang="en-US" dirty="0"/>
              <a:t>4</a:t>
            </a:r>
          </a:p>
          <a:p>
            <a:pPr algn="just"/>
            <a:r>
              <a:rPr lang="en-US" dirty="0"/>
              <a:t>&gt;&gt;&gt; "z" in </a:t>
            </a:r>
            <a:r>
              <a:rPr lang="en-US" dirty="0" err="1"/>
              <a:t>a_tuple</a:t>
            </a:r>
            <a:r>
              <a:rPr lang="en-US" dirty="0"/>
              <a:t>                      </a:t>
            </a:r>
            <a:r>
              <a:rPr lang="ru-RU" dirty="0" smtClean="0"/>
              <a:t>		</a:t>
            </a:r>
            <a:r>
              <a:rPr lang="en-US" b="1" dirty="0" smtClean="0"/>
              <a:t>(</a:t>
            </a:r>
            <a:r>
              <a:rPr lang="en-US" b="1" dirty="0"/>
              <a:t>4)</a:t>
            </a:r>
          </a:p>
          <a:p>
            <a:pPr algn="just"/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1472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Перевод сообщений оболочки:</a:t>
            </a:r>
          </a:p>
          <a:p>
            <a:pPr algn="just"/>
            <a:r>
              <a:rPr lang="ru-RU" dirty="0"/>
              <a:t>Раскрутка стека (от внешних к внутренним):   </a:t>
            </a:r>
          </a:p>
          <a:p>
            <a:pPr algn="just"/>
            <a:r>
              <a:rPr lang="ru-RU" dirty="0"/>
              <a:t>Файл "&lt;интерактивный ввод&gt;", строка 1, позиция ?</a:t>
            </a:r>
          </a:p>
          <a:p>
            <a:pPr algn="just"/>
            <a:r>
              <a:rPr lang="ru-RU" dirty="0" err="1"/>
              <a:t>AttributeError</a:t>
            </a:r>
            <a:r>
              <a:rPr lang="ru-RU" dirty="0"/>
              <a:t>: у объекта '</a:t>
            </a:r>
            <a:r>
              <a:rPr lang="ru-RU" dirty="0" err="1"/>
              <a:t>tuple</a:t>
            </a:r>
            <a:r>
              <a:rPr lang="ru-RU" dirty="0"/>
              <a:t>' нет атрибута '&lt;атрибут&gt;'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42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Вы </a:t>
            </a:r>
            <a:r>
              <a:rPr lang="ru-RU" dirty="0"/>
              <a:t>не можете добавить элементы к кортежу. Кортежи не имеют методов </a:t>
            </a:r>
            <a:r>
              <a:rPr lang="ru-RU" dirty="0" err="1"/>
              <a:t>append</a:t>
            </a:r>
            <a:r>
              <a:rPr lang="ru-RU" dirty="0"/>
              <a:t>() или </a:t>
            </a:r>
            <a:r>
              <a:rPr lang="ru-RU" dirty="0" err="1"/>
              <a:t>extend</a:t>
            </a:r>
            <a:r>
              <a:rPr lang="ru-RU" dirty="0"/>
              <a:t>().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Вы </a:t>
            </a:r>
            <a:r>
              <a:rPr lang="ru-RU" dirty="0"/>
              <a:t>не можете удалять элементы из кортежа. Кортежи не имеют методов </a:t>
            </a:r>
            <a:r>
              <a:rPr lang="ru-RU" dirty="0" err="1"/>
              <a:t>remove</a:t>
            </a:r>
            <a:r>
              <a:rPr lang="ru-RU" dirty="0"/>
              <a:t>() или </a:t>
            </a:r>
            <a:r>
              <a:rPr lang="ru-RU" dirty="0" err="1"/>
              <a:t>pop</a:t>
            </a:r>
            <a:r>
              <a:rPr lang="ru-RU" dirty="0"/>
              <a:t>().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Вы </a:t>
            </a:r>
            <a:r>
              <a:rPr lang="ru-RU" dirty="0"/>
              <a:t>можете искать элементы в кортежи, поскольку это не изменяет кортеж.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Вы </a:t>
            </a:r>
            <a:r>
              <a:rPr lang="ru-RU" dirty="0"/>
              <a:t>также можете использовать оператор </a:t>
            </a:r>
            <a:r>
              <a:rPr lang="ru-RU" dirty="0" err="1"/>
              <a:t>in</a:t>
            </a:r>
            <a:r>
              <a:rPr lang="ru-RU" dirty="0"/>
              <a:t>, чтобы проверить существует ли элемент в кортеже.</a:t>
            </a:r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59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Так где же могут пригодиться кортежи?</a:t>
            </a:r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dirty="0" smtClean="0"/>
              <a:t>Кортежи </a:t>
            </a:r>
            <a:r>
              <a:rPr lang="ru-RU" dirty="0"/>
              <a:t>в некоторых случаях быстрее, чем списки. Но такие оптимизации в каждом конкретном случае требуют дополнительных исследований.</a:t>
            </a:r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dirty="0" smtClean="0"/>
              <a:t>Кортежи </a:t>
            </a:r>
            <a:r>
              <a:rPr lang="ru-RU" dirty="0"/>
              <a:t>делают код безопаснее в том случае, если у вас есть «защищенные от записи» данные, которые не должны изменяться.</a:t>
            </a:r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dirty="0" smtClean="0"/>
              <a:t>Некоторые </a:t>
            </a:r>
            <a:r>
              <a:rPr lang="ru-RU" dirty="0"/>
              <a:t>кортежи могут использоваться в качестве элементов множества и ключей словаря (конкретно, кортежи, содержащие неизменяемые значения, например, строки, числа и другие кортежи). Списки никогда не могут использоваться в качестве ключей словаря, потому что списки — изменяемые объекты.</a:t>
            </a:r>
          </a:p>
          <a:p>
            <a:pPr algn="just"/>
            <a:r>
              <a:rPr lang="ru-RU" dirty="0"/>
              <a:t>Кортежи могут быть преобразованы в списки и наоборот. Встроенная функция </a:t>
            </a:r>
            <a:r>
              <a:rPr lang="ru-RU" dirty="0" err="1"/>
              <a:t>tuple</a:t>
            </a:r>
            <a:r>
              <a:rPr lang="ru-RU" dirty="0"/>
              <a:t>() принимает список и возвращает кортеж из всех его элементов, функция </a:t>
            </a:r>
            <a:r>
              <a:rPr lang="ru-RU" dirty="0" err="1"/>
              <a:t>list</a:t>
            </a:r>
            <a:r>
              <a:rPr lang="ru-RU" dirty="0"/>
              <a:t>() принимает кортеж и возвращает список. По сути дела, </a:t>
            </a:r>
            <a:r>
              <a:rPr lang="ru-RU" dirty="0" err="1"/>
              <a:t>tuple</a:t>
            </a:r>
            <a:r>
              <a:rPr lang="ru-RU" dirty="0"/>
              <a:t>() замораживает список, а </a:t>
            </a:r>
            <a:r>
              <a:rPr lang="ru-RU" dirty="0" err="1"/>
              <a:t>list</a:t>
            </a:r>
            <a:r>
              <a:rPr lang="ru-RU" dirty="0"/>
              <a:t>() размораживает кортеж.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177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550</TotalTime>
  <Words>2932</Words>
  <Application>Microsoft Office PowerPoint</Application>
  <PresentationFormat>Широкоэкранный</PresentationFormat>
  <Paragraphs>236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Tw Cen MT</vt:lpstr>
      <vt:lpstr>Tw Cen MT Condensed</vt:lpstr>
      <vt:lpstr>Wingdings 3</vt:lpstr>
      <vt:lpstr>Интеграл</vt:lpstr>
      <vt:lpstr>Кортежи словари множества</vt:lpstr>
      <vt:lpstr>Функция tuple()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КОРТЕЖИ В ЛОГИЧЕСКОМ КОНТЕКСТЕ</vt:lpstr>
      <vt:lpstr>Презентация PowerPoint</vt:lpstr>
      <vt:lpstr>ПРИСВАИВАНИЕ НЕСКОЛЬКИХ ЗНАЧЕНИЙ ЗА РАЗ</vt:lpstr>
      <vt:lpstr>Презентация PowerPoint</vt:lpstr>
      <vt:lpstr>Презентация PowerPoint</vt:lpstr>
      <vt:lpstr>Презентация PowerPoint</vt:lpstr>
      <vt:lpstr>Презентация PowerPoint</vt:lpstr>
      <vt:lpstr>Множества (Set)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Словари (dict)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South Ural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кортежи</dc:title>
  <dc:creator>Исаев Андрей Николаевич</dc:creator>
  <cp:lastModifiedBy>Исаев Андрей Николаевич</cp:lastModifiedBy>
  <cp:revision>39</cp:revision>
  <dcterms:created xsi:type="dcterms:W3CDTF">2021-02-11T10:29:25Z</dcterms:created>
  <dcterms:modified xsi:type="dcterms:W3CDTF">2021-04-01T07:36:30Z</dcterms:modified>
</cp:coreProperties>
</file>