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91" r:id="rId35"/>
    <p:sldId id="287" r:id="rId36"/>
    <p:sldId id="292" r:id="rId37"/>
    <p:sldId id="293" r:id="rId38"/>
    <p:sldId id="294" r:id="rId39"/>
    <p:sldId id="295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00" r:id="rId48"/>
    <p:sldId id="307" r:id="rId49"/>
    <p:sldId id="302" r:id="rId50"/>
    <p:sldId id="303" r:id="rId51"/>
    <p:sldId id="296" r:id="rId52"/>
    <p:sldId id="297" r:id="rId53"/>
    <p:sldId id="298" r:id="rId54"/>
    <p:sldId id="299" r:id="rId55"/>
    <p:sldId id="288" r:id="rId56"/>
    <p:sldId id="315" r:id="rId57"/>
    <p:sldId id="316" r:id="rId58"/>
    <p:sldId id="317" r:id="rId59"/>
    <p:sldId id="318" r:id="rId60"/>
    <p:sldId id="319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781E19B-AD58-4ACE-938D-C2D86BE04AA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C28-7866-44AD-8287-A6426ED1444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55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E19B-AD58-4ACE-938D-C2D86BE04AA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C28-7866-44AD-8287-A6426ED14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69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E19B-AD58-4ACE-938D-C2D86BE04AA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C28-7866-44AD-8287-A6426ED1444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8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E19B-AD58-4ACE-938D-C2D86BE04AA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C28-7866-44AD-8287-A6426ED14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76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E19B-AD58-4ACE-938D-C2D86BE04AA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C28-7866-44AD-8287-A6426ED1444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9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E19B-AD58-4ACE-938D-C2D86BE04AA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C28-7866-44AD-8287-A6426ED14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1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E19B-AD58-4ACE-938D-C2D86BE04AA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C28-7866-44AD-8287-A6426ED14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4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E19B-AD58-4ACE-938D-C2D86BE04AA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C28-7866-44AD-8287-A6426ED14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9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E19B-AD58-4ACE-938D-C2D86BE04AA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C28-7866-44AD-8287-A6426ED14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E19B-AD58-4ACE-938D-C2D86BE04AA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C28-7866-44AD-8287-A6426ED14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80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E19B-AD58-4ACE-938D-C2D86BE04AA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C28-7866-44AD-8287-A6426ED1444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96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81E19B-AD58-4ACE-938D-C2D86BE04AA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09F9C28-7866-44AD-8287-A6426ED1444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5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5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Функции в </a:t>
            </a:r>
            <a:r>
              <a:rPr lang="ru-RU" dirty="0" err="1"/>
              <a:t>Python</a:t>
            </a:r>
            <a:r>
              <a:rPr lang="ru-RU" dirty="0"/>
              <a:t> создаются с помощью инструкции </a:t>
            </a:r>
            <a:r>
              <a:rPr lang="ru-RU" b="1" dirty="0" err="1"/>
              <a:t>def</a:t>
            </a:r>
            <a:r>
              <a:rPr lang="ru-RU" dirty="0"/>
              <a:t>. Это действие создает объект функции и присваивает ему имя, которое становится ссылкой на объект-функцию.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Пример определения функции: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 err="1"/>
              <a:t>def</a:t>
            </a:r>
            <a:r>
              <a:rPr lang="ru-RU" i="1" dirty="0"/>
              <a:t> </a:t>
            </a:r>
            <a:r>
              <a:rPr lang="ru-RU" i="1" dirty="0" err="1"/>
              <a:t>MyFirstFunction</a:t>
            </a:r>
            <a:r>
              <a:rPr lang="ru-RU" i="1" dirty="0"/>
              <a:t>(arg1, arg2, arg3):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/>
              <a:t>    </a:t>
            </a:r>
            <a:r>
              <a:rPr lang="ru-RU" i="1" dirty="0" err="1"/>
              <a:t>return</a:t>
            </a:r>
            <a:r>
              <a:rPr lang="ru-RU" i="1" dirty="0"/>
              <a:t> arg1 + arg2 + arg3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i="1" dirty="0"/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Здесь </a:t>
            </a:r>
            <a:r>
              <a:rPr lang="ru-RU" i="1" dirty="0" err="1"/>
              <a:t>MyFirstFunction</a:t>
            </a:r>
            <a:r>
              <a:rPr lang="ru-RU" dirty="0"/>
              <a:t> — это имя функции, используемое как для ее определения, так и для ее вызова.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После заголовка с новой строки и с отступом следуют выражения тела функции.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 теле функции присутствует (их может быть несколько) инструкция </a:t>
            </a:r>
            <a:r>
              <a:rPr lang="ru-RU" b="1" dirty="0" err="1"/>
              <a:t>return</a:t>
            </a:r>
            <a:r>
              <a:rPr lang="ru-RU" dirty="0"/>
              <a:t> (может и не быть), которая прерывает выполнение функции возвращает значение в основную ветку программы.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i="1" dirty="0"/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47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 И ВОЗВРАТ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/>
            <a:r>
              <a:rPr lang="ru-RU" dirty="0"/>
              <a:t>Пример вызова функции:</a:t>
            </a:r>
          </a:p>
          <a:p>
            <a:pPr marL="0" indent="265113" algn="just"/>
            <a:r>
              <a:rPr lang="ru-RU" i="1" dirty="0"/>
              <a:t>x = </a:t>
            </a:r>
            <a:r>
              <a:rPr lang="ru-RU" i="1" dirty="0" err="1"/>
              <a:t>MyFirstFunction</a:t>
            </a:r>
            <a:r>
              <a:rPr lang="ru-RU" i="1" dirty="0"/>
              <a:t>(10, 2, 5)</a:t>
            </a:r>
          </a:p>
          <a:p>
            <a:pPr marL="0" indent="265113" algn="just"/>
            <a:r>
              <a:rPr lang="ru-RU" dirty="0"/>
              <a:t>В данном случае, если бы в функции не было инструкции </a:t>
            </a:r>
            <a:r>
              <a:rPr lang="ru-RU" b="1" dirty="0" err="1"/>
              <a:t>return</a:t>
            </a:r>
            <a:r>
              <a:rPr lang="ru-RU" dirty="0"/>
              <a:t>, то в основную программу ничего бы не возвращалось, и переменной x числовое значение не присваивалось бы. Если функция не возвращает значение явно с помощью команды </a:t>
            </a:r>
            <a:r>
              <a:rPr lang="ru-RU" b="1" dirty="0" err="1"/>
              <a:t>return</a:t>
            </a:r>
            <a:r>
              <a:rPr lang="ru-RU" dirty="0"/>
              <a:t>, то автоматически возвращается значение </a:t>
            </a:r>
            <a:r>
              <a:rPr lang="ru-RU" dirty="0" err="1"/>
              <a:t>None</a:t>
            </a:r>
            <a:r>
              <a:rPr lang="ru-RU" dirty="0"/>
              <a:t>. 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78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7462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При описании функции после имени в скобках перечисляются параметры функции. Если их нет, то скобки остаются пустыми, но они обязательно должны быть. Далее идет двоеточие, обозначающее окончание заголовка функции.</a:t>
            </a:r>
          </a:p>
          <a:p>
            <a:pPr marL="0" indent="17462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При вызове функции в скобках указывается нужное количество переменных или выражений, значения которых будут переданы функции в качестве параметров. Если у функции нет параметров, скобки (пустые) при вызове все равно нужны.</a:t>
            </a:r>
          </a:p>
          <a:p>
            <a:pPr marL="0" indent="17462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08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Допустим, необходимо вычислить число сочетаний из n элементов по k, равное n!/(k!(n−k)!), для чего необходимо вычисление факториалов трех величин: n, k и n-k.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Для этого можно сделать три цикла, что приводит к увеличению размера программы за счет трехкратного повторения похожего кода. Вместо этого лучше сделать одну функцию, вычисляющую факториал любого данного числа n и трижды использовать эту функцию в своей 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323564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Соответствующая функция может выглядеть так: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def factorial(n):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  result = 1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 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in range(2, n + 1):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      result *=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  return result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65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Этот код должен идти до того места, где мы захотим воспользоваться функцией </a:t>
            </a:r>
            <a:r>
              <a:rPr lang="ru-RU" b="1" dirty="0" err="1"/>
              <a:t>factorial</a:t>
            </a:r>
            <a:r>
              <a:rPr lang="ru-RU" dirty="0"/>
              <a:t>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Первая строчка этого примера является описанием нашей функции. </a:t>
            </a:r>
            <a:r>
              <a:rPr lang="ru-RU" dirty="0" err="1"/>
              <a:t>factorial</a:t>
            </a:r>
            <a:r>
              <a:rPr lang="ru-RU" dirty="0"/>
              <a:t> — идентификатор, то есть имя нашей функции. После идентификатора в круглых скобках идет список параметров, которые получает наша функция.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Список состоит из перечисленных через запятую идентификаторов параметров. В нашем случае список состоит из одной величины n. В конце строки ставится двоеточие.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92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Далее идет тело функции, оформленное в виде блока, то есть с отступом. Внутри функции вычисляется значение факториала числа n и оно сохраняется в переменной </a:t>
            </a:r>
            <a:r>
              <a:rPr lang="ru-RU" dirty="0" err="1"/>
              <a:t>result</a:t>
            </a:r>
            <a:r>
              <a:rPr lang="ru-RU" dirty="0"/>
              <a:t>. Функция завершается инструкцией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 err="1"/>
              <a:t>return</a:t>
            </a:r>
            <a:r>
              <a:rPr lang="ru-RU" i="1" dirty="0"/>
              <a:t> </a:t>
            </a:r>
            <a:r>
              <a:rPr lang="ru-RU" i="1" dirty="0" err="1"/>
              <a:t>result</a:t>
            </a:r>
            <a:endParaRPr lang="ru-RU" i="1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которая завершает работу функции и возвращает значение переменной </a:t>
            </a:r>
            <a:r>
              <a:rPr lang="ru-RU" dirty="0" err="1"/>
              <a:t>result</a:t>
            </a:r>
            <a:r>
              <a:rPr lang="ru-RU" dirty="0"/>
              <a:t>.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Инструкция </a:t>
            </a:r>
            <a:r>
              <a:rPr lang="ru-RU" b="1" dirty="0" err="1"/>
              <a:t>return</a:t>
            </a:r>
            <a:r>
              <a:rPr lang="ru-RU" dirty="0"/>
              <a:t> может встречаться в произвольном месте функции, ее исполнение завершает работу функции и возвращает указанное значение в место вызова.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Если функция не возвращает значения, то инструкция </a:t>
            </a:r>
            <a:r>
              <a:rPr lang="ru-RU" b="1" dirty="0" err="1"/>
              <a:t>return</a:t>
            </a:r>
            <a:r>
              <a:rPr lang="ru-RU" dirty="0"/>
              <a:t> используется без возвращаемого значения, также в функциях, не возвращающих значения, инструкция </a:t>
            </a:r>
            <a:r>
              <a:rPr lang="ru-RU" b="1" dirty="0" err="1"/>
              <a:t>return</a:t>
            </a:r>
            <a:r>
              <a:rPr lang="ru-RU" dirty="0"/>
              <a:t> может отсутствовать.</a:t>
            </a:r>
          </a:p>
        </p:txBody>
      </p:sp>
    </p:spTree>
    <p:extLst>
      <p:ext uri="{BB962C8B-B14F-4D97-AF65-F5344CB8AC3E}">
        <p14:creationId xmlns:p14="http://schemas.microsoft.com/office/powerpoint/2010/main" val="240864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Теперь мы можем использовать нашу функцию несколько раз. В этом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примере мы трижды вызываем функцию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factorial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вычисления трех факториалов: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factorial(n), factorial(k), factorial(n-k).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 = int(input())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k = int(input())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print(factorial(n) // (factorial(k) * factorial(n - k)))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9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Мы также можем, например, объявить функцию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binomial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которая принимает два целочисленных параметра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вычисляет число сочетаний из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def binomial(n, k):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  return factorial(n) // (factorial(k) * factorial(n - k))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Тогда в нашей основной программе мы можем вызвать функцию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binomial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нахождения числа сочетаний: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print(binomial(n, k))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4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Нахождения наибольшего из двух или трех чисел. Функцию нахождения максимума из двух чисел можно написать так (впрочем,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есть и встроенная функция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(a, b):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a &gt; b: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cs typeface="Calibri" panose="020F0502020204030204" pitchFamily="34" charset="0"/>
              </a:rPr>
              <a:t>Теперь мы можем реализовать функцию max3, находящую максимум трех чисел: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 err="1">
                <a:cs typeface="Calibri" panose="020F0502020204030204" pitchFamily="34" charset="0"/>
              </a:rPr>
              <a:t>def</a:t>
            </a:r>
            <a:r>
              <a:rPr lang="ru-RU" i="1" dirty="0">
                <a:cs typeface="Calibri" panose="020F0502020204030204" pitchFamily="34" charset="0"/>
              </a:rPr>
              <a:t> max3(a, b, c):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>
                <a:cs typeface="Calibri" panose="020F0502020204030204" pitchFamily="34" charset="0"/>
              </a:rPr>
              <a:t>   </a:t>
            </a:r>
            <a:r>
              <a:rPr lang="ru-RU" i="1" dirty="0" err="1">
                <a:cs typeface="Calibri" panose="020F0502020204030204" pitchFamily="34" charset="0"/>
              </a:rPr>
              <a:t>return</a:t>
            </a:r>
            <a:r>
              <a:rPr lang="ru-RU" i="1" dirty="0">
                <a:cs typeface="Calibri" panose="020F0502020204030204" pitchFamily="34" charset="0"/>
              </a:rPr>
              <a:t> </a:t>
            </a:r>
            <a:r>
              <a:rPr lang="ru-RU" i="1" dirty="0" err="1">
                <a:cs typeface="Calibri" panose="020F0502020204030204" pitchFamily="34" charset="0"/>
              </a:rPr>
              <a:t>max</a:t>
            </a:r>
            <a:r>
              <a:rPr lang="ru-RU" i="1" dirty="0">
                <a:cs typeface="Calibri" panose="020F0502020204030204" pitchFamily="34" charset="0"/>
              </a:rPr>
              <a:t>(</a:t>
            </a:r>
            <a:r>
              <a:rPr lang="ru-RU" i="1" dirty="0" err="1">
                <a:cs typeface="Calibri" panose="020F0502020204030204" pitchFamily="34" charset="0"/>
              </a:rPr>
              <a:t>max</a:t>
            </a:r>
            <a:r>
              <a:rPr lang="ru-RU" i="1" dirty="0">
                <a:cs typeface="Calibri" panose="020F0502020204030204" pitchFamily="34" charset="0"/>
              </a:rPr>
              <a:t>(a, b), c)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i="1" dirty="0"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cs typeface="Calibri" panose="020F0502020204030204" pitchFamily="34" charset="0"/>
              </a:rPr>
              <a:t>Функция max3 дважды вызывает функцию </a:t>
            </a:r>
            <a:r>
              <a:rPr lang="ru-RU" dirty="0" err="1">
                <a:cs typeface="Calibri" panose="020F0502020204030204" pitchFamily="34" charset="0"/>
              </a:rPr>
              <a:t>max</a:t>
            </a:r>
            <a:r>
              <a:rPr lang="ru-RU" dirty="0">
                <a:cs typeface="Calibri" panose="020F0502020204030204" pitchFamily="34" charset="0"/>
              </a:rPr>
              <a:t> для двух чисел: сначала, чтобы найти максимум из a и b, потом чтобы найти максимум из этой величины и c.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2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Математические </a:t>
            </a:r>
            <a:br>
              <a:rPr lang="ru-RU" dirty="0"/>
            </a:br>
            <a:r>
              <a:rPr lang="ru-RU" dirty="0"/>
              <a:t>функции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7462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Для работы с математическими функциями нужно импортировать библиотеку </a:t>
            </a:r>
            <a:r>
              <a:rPr lang="ru-RU" dirty="0" err="1"/>
              <a:t>math</a:t>
            </a:r>
            <a:r>
              <a:rPr lang="ru-RU" dirty="0"/>
              <a:t>:</a:t>
            </a:r>
          </a:p>
          <a:p>
            <a:pPr marL="0" indent="17462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i="1" dirty="0"/>
          </a:p>
          <a:p>
            <a:pPr marL="0" indent="17462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 err="1"/>
              <a:t>import</a:t>
            </a:r>
            <a:r>
              <a:rPr lang="ru-RU" i="1" dirty="0"/>
              <a:t> </a:t>
            </a:r>
            <a:r>
              <a:rPr lang="ru-RU" i="1" dirty="0" err="1"/>
              <a:t>math</a:t>
            </a:r>
            <a:r>
              <a:rPr lang="ru-RU" i="1" dirty="0"/>
              <a:t> </a:t>
            </a:r>
          </a:p>
          <a:p>
            <a:pPr marL="0" indent="17462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17462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После этого к функциям из этой библиотеки можно обращаться следующим образом:</a:t>
            </a:r>
          </a:p>
          <a:p>
            <a:pPr marL="0" indent="17462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17462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 err="1"/>
              <a:t>math.имя_функции</a:t>
            </a:r>
            <a:r>
              <a:rPr lang="ru-RU" i="1" dirty="0"/>
              <a:t>(…)</a:t>
            </a:r>
          </a:p>
          <a:p>
            <a:pPr marL="0" indent="17462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05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видимости переменных в </a:t>
            </a:r>
            <a:r>
              <a:rPr lang="ru-RU" dirty="0" err="1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Всякий раз, когда в программе используется некоторое имя, интерпретатор создает, изменяет или отыскивает это имя в пространстве имен.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Под термином область видимости подразумевается пространство имен для конкретного идентификатора (имени).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 языке </a:t>
            </a:r>
            <a:r>
              <a:rPr lang="ru-RU" dirty="0" err="1"/>
              <a:t>Python</a:t>
            </a:r>
            <a:r>
              <a:rPr lang="ru-RU" dirty="0"/>
              <a:t> область видимости тесно связана с операциями присваивания.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15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Имена появляются в тот момент, когда им впервые присваиваются некоторые значения, и прежде чем имена смогут быть использованы, им необходимо присвоить значения. Поскольку имена не объявляются заранее, интерпретатор </a:t>
            </a:r>
            <a:r>
              <a:rPr lang="ru-RU" b="1" dirty="0" err="1"/>
              <a:t>Python</a:t>
            </a:r>
            <a:r>
              <a:rPr lang="ru-RU" b="1" dirty="0"/>
              <a:t> по местоположению операции присваивания связывает имя с конкретным пространством имен</a:t>
            </a:r>
            <a:r>
              <a:rPr lang="ru-RU" dirty="0"/>
              <a:t>. Место, где выполняется присваивание, определяет пространство имен, в котором будет находиться имя, а следовательно, и область его видимости.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81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 умолчанию все имена, значения которым присваиваются внутри функции, ассоциируются с пространством имен этой функции. Это означает, что: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•	Имена, определяемые внутри инструкции </a:t>
            </a:r>
            <a:r>
              <a:rPr lang="ru-RU" dirty="0" err="1"/>
              <a:t>def</a:t>
            </a:r>
            <a:r>
              <a:rPr lang="ru-RU" dirty="0"/>
              <a:t>, видны только программному коду внутри инструкции </a:t>
            </a:r>
            <a:r>
              <a:rPr lang="ru-RU" dirty="0" err="1"/>
              <a:t>def</a:t>
            </a:r>
            <a:r>
              <a:rPr lang="ru-RU" dirty="0"/>
              <a:t>. К этим именам нельзя обратиться за пределами функции.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•	Имена, определяемые внутри инструкции </a:t>
            </a:r>
            <a:r>
              <a:rPr lang="ru-RU" dirty="0" err="1"/>
              <a:t>def</a:t>
            </a:r>
            <a:r>
              <a:rPr lang="ru-RU" dirty="0"/>
              <a:t>, не вступают в конфликт с именами, находящимися за пределами инструкции </a:t>
            </a:r>
            <a:r>
              <a:rPr lang="ru-RU" dirty="0" err="1"/>
              <a:t>def</a:t>
            </a:r>
            <a:r>
              <a:rPr lang="ru-RU" dirty="0"/>
              <a:t>, даже если и там и там присутствуют одинаковые имена. Имя X, которому присвоено значение за пределами данной инструкции </a:t>
            </a:r>
            <a:r>
              <a:rPr lang="ru-RU" dirty="0" err="1"/>
              <a:t>def</a:t>
            </a:r>
            <a:r>
              <a:rPr lang="ru-RU" dirty="0"/>
              <a:t> (например, в другой инструкции </a:t>
            </a:r>
            <a:r>
              <a:rPr lang="ru-RU" dirty="0" err="1"/>
              <a:t>def</a:t>
            </a:r>
            <a:r>
              <a:rPr lang="ru-RU" dirty="0"/>
              <a:t> или на верхнем уровне модуля), полностью отлично от имени X, которому присвоено значение внутри инструкции </a:t>
            </a:r>
            <a:r>
              <a:rPr lang="ru-RU" dirty="0" err="1"/>
              <a:t>def</a:t>
            </a:r>
            <a:r>
              <a:rPr lang="ru-RU" dirty="0"/>
              <a:t>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832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 любом случае область видимости переменной (где она может использоваться) всегда определяется местом, где ей было присвоено значение, и никакого отношения не имеет к месту, откуда была вызвана функция или осуществлена операция изменения объекта.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Значения переменным могут быть присвоены в трех разных местах, соответствующих трем разным областям видимости: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•	Если присваивание переменной выполняется внутри инструкции </a:t>
            </a:r>
            <a:r>
              <a:rPr lang="ru-RU" dirty="0" err="1"/>
              <a:t>def</a:t>
            </a:r>
            <a:r>
              <a:rPr lang="ru-RU" dirty="0"/>
              <a:t>, переменная является локальной для этой функции.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•	Если присваивание производится в пределах объемлющей инструкции </a:t>
            </a:r>
            <a:r>
              <a:rPr lang="ru-RU" dirty="0" err="1"/>
              <a:t>def</a:t>
            </a:r>
            <a:r>
              <a:rPr lang="ru-RU" dirty="0"/>
              <a:t>, переменная является нелокальной для этой функции.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•	Если присваивание производится за пределами всех инструкций </a:t>
            </a:r>
            <a:r>
              <a:rPr lang="ru-RU" dirty="0" err="1"/>
              <a:t>def</a:t>
            </a:r>
            <a:r>
              <a:rPr lang="ru-RU" dirty="0"/>
              <a:t>, она является глобальной для всего файла.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61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видимости имен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Программный код, находящийся вне функций, находится </a:t>
            </a:r>
            <a:r>
              <a:rPr lang="ru-RU" b="1" dirty="0"/>
              <a:t>на верхнем уровне модуля</a:t>
            </a:r>
            <a:r>
              <a:rPr lang="ru-RU" dirty="0"/>
              <a:t>. Функции же образуют вложенные пространства имен (области видимости), которые ограничивают доступ к используемым в них именам, благодаря чему имена внутри функций не вступают в конфликт с именами за их пределами (внутри модуля или внутри других функций).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12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Функции образуют локальную область видимости, а модули – глобальную. Эти две области взаимосвязаны между собой следующим образом: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•	Каждый вызов функции создает новую локальную область видимости.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•	Операция присваивания создает локальные имена, если они не были объявлены глобальными или нелокальными. По умолчанию все имена, которым присваиваются значения внутри функции, помещаются в локальную область видимости (пространство имен, ассоциированное с вызовом функции).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669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Порядок сопоставления имен: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1.	локальные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2.	нелокальные (внутри объемлющей инструкции </a:t>
            </a:r>
            <a:r>
              <a:rPr lang="ru-RU" dirty="0" err="1"/>
              <a:t>def</a:t>
            </a:r>
            <a:r>
              <a:rPr lang="ru-RU" dirty="0"/>
              <a:t>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3.	глобальные (в пространстве имен модуля)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4.	встроенные (предопределенные имена в модуле </a:t>
            </a:r>
            <a:r>
              <a:rPr lang="ru-RU" dirty="0" err="1"/>
              <a:t>builtins</a:t>
            </a:r>
            <a:r>
              <a:rPr lang="ru-RU" dirty="0"/>
              <a:t>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943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на присваивание к нелокальным именам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Любые операции присваивания, выполняемые внутри функции, классифицируют имена как локальные.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dirty="0"/>
              <a:t>Если какая-либо из разновидностей операции присваивания выполняется в пределах инструкции </a:t>
            </a:r>
            <a:r>
              <a:rPr lang="ru-RU" b="1" dirty="0" err="1"/>
              <a:t>def</a:t>
            </a:r>
            <a:r>
              <a:rPr lang="ru-RU" b="1" dirty="0"/>
              <a:t>, имя становится локальным по отношению к этой функции</a:t>
            </a:r>
            <a:r>
              <a:rPr lang="ru-RU" b="1" dirty="0" smtClean="0"/>
              <a:t>. </a:t>
            </a:r>
            <a:r>
              <a:rPr lang="ru-RU" dirty="0" smtClean="0"/>
              <a:t>Если </a:t>
            </a:r>
            <a:r>
              <a:rPr lang="ru-RU" dirty="0"/>
              <a:t>необходимо присвоить значение имени верхнего уровня в модуле, который вмещает функцию, это имя необходимо объявить внутри функции глобальным с помощью инструкции </a:t>
            </a:r>
            <a:r>
              <a:rPr lang="ru-RU" dirty="0" err="1"/>
              <a:t>global</a:t>
            </a:r>
            <a:r>
              <a:rPr lang="ru-RU" dirty="0"/>
              <a:t>. Если необходимо присвоить значение имени, которое находится в объемлющей инструкции </a:t>
            </a:r>
            <a:r>
              <a:rPr lang="ru-RU" dirty="0" err="1"/>
              <a:t>def</a:t>
            </a:r>
            <a:r>
              <a:rPr lang="ru-RU" dirty="0"/>
              <a:t>, это имя необходимо объявить внутри функции с помощью инструкции </a:t>
            </a:r>
            <a:r>
              <a:rPr lang="ru-RU" dirty="0" err="1"/>
              <a:t>nonlocal</a:t>
            </a:r>
            <a:r>
              <a:rPr lang="ru-RU" dirty="0"/>
              <a:t>.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08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Следует также заметить, что операции непосредственного изменения объектов не рассматривают имена как локальные – это свойственно только операциям присваивания. Например, если имени L присвоен список, определенный на верхнем уровне в модуле, то такая инструкция, как </a:t>
            </a:r>
            <a:r>
              <a:rPr lang="ru-RU" dirty="0" err="1"/>
              <a:t>L.append</a:t>
            </a:r>
            <a:r>
              <a:rPr lang="ru-RU" dirty="0"/>
              <a:t>(X), внутри функции не будет классифицировать имя L как локальное, тогда как инструкция L = X — будет. В первом случае происходит изменение объекта списка, на который указывает L, а не самого имени L, – список L будет найден в глобальной области видимости, как обычно, и </a:t>
            </a:r>
            <a:r>
              <a:rPr lang="ru-RU" dirty="0" err="1"/>
              <a:t>Python</a:t>
            </a:r>
            <a:r>
              <a:rPr lang="ru-RU" dirty="0"/>
              <a:t> изменит этот список, без необходимости объявления имени </a:t>
            </a:r>
            <a:r>
              <a:rPr lang="ru-RU" dirty="0" err="1"/>
              <a:t>global</a:t>
            </a:r>
            <a:r>
              <a:rPr lang="ru-RU" dirty="0"/>
              <a:t> (или </a:t>
            </a:r>
            <a:r>
              <a:rPr lang="ru-RU" dirty="0" err="1"/>
              <a:t>nonlocal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06779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Этот пример должен помочь явственнее ощутить различия между именами и объектами: операция, изменяющая объект, совсем не то, что операция присваивания объекта имени.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Инструкция </a:t>
            </a:r>
            <a:r>
              <a:rPr lang="ru-RU" b="1" dirty="0" err="1"/>
              <a:t>global</a:t>
            </a:r>
            <a:r>
              <a:rPr lang="ru-RU" dirty="0"/>
              <a:t> сообщает интерпретатору, что функция будет изменять одно или более глобальных имен. </a:t>
            </a:r>
            <a:r>
              <a:rPr lang="ru-RU" dirty="0" err="1"/>
              <a:t>global</a:t>
            </a:r>
            <a:r>
              <a:rPr lang="ru-RU" dirty="0"/>
              <a:t> объявляет глобальные переменные без присваивания им значений.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БИБЛИОТЕКЕ </a:t>
            </a:r>
            <a:r>
              <a:rPr lang="en-US" dirty="0"/>
              <a:t>MATH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16459"/>
              </p:ext>
            </p:extLst>
          </p:nvPr>
        </p:nvGraphicFramePr>
        <p:xfrm>
          <a:off x="1024128" y="2084832"/>
          <a:ext cx="9720072" cy="4187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3856">
                  <a:extLst>
                    <a:ext uri="{9D8B030D-6E8A-4147-A177-3AD203B41FA5}">
                      <a16:colId xmlns:a16="http://schemas.microsoft.com/office/drawing/2014/main" val="3349434843"/>
                    </a:ext>
                  </a:extLst>
                </a:gridCol>
                <a:gridCol w="8586216">
                  <a:extLst>
                    <a:ext uri="{9D8B030D-6E8A-4147-A177-3AD203B41FA5}">
                      <a16:colId xmlns:a16="http://schemas.microsoft.com/office/drawing/2014/main" val="1126896457"/>
                    </a:ext>
                  </a:extLst>
                </a:gridCol>
              </a:tblGrid>
              <a:tr h="7814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ceil</a:t>
                      </a:r>
                      <a:r>
                        <a:rPr lang="ru-RU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Возвращает округленное x как ближайшее целое значение типа </a:t>
                      </a:r>
                      <a:r>
                        <a:rPr lang="ru-RU" sz="1600" dirty="0" err="1">
                          <a:effectLst/>
                        </a:rPr>
                        <a:t>int</a:t>
                      </a:r>
                      <a:r>
                        <a:rPr lang="ru-RU" sz="1600" dirty="0">
                          <a:effectLst/>
                        </a:rPr>
                        <a:t>, большее или равное x (округление "вверх")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190478069"/>
                  </a:ext>
                </a:extLst>
              </a:tr>
              <a:tr h="7814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fabs(x)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Возвращает абсолютное значение (модуль) числа x. В </a:t>
                      </a:r>
                      <a:r>
                        <a:rPr lang="ru-RU" sz="1600" dirty="0" err="1">
                          <a:effectLst/>
                        </a:rPr>
                        <a:t>Python</a:t>
                      </a:r>
                      <a:r>
                        <a:rPr lang="ru-RU" sz="1600" dirty="0">
                          <a:effectLst/>
                        </a:rPr>
                        <a:t> есть встроенная функция </a:t>
                      </a:r>
                      <a:r>
                        <a:rPr lang="ru-RU" sz="1600" dirty="0" err="1">
                          <a:effectLst/>
                        </a:rPr>
                        <a:t>abs</a:t>
                      </a:r>
                      <a:r>
                        <a:rPr lang="ru-RU" sz="1600" dirty="0">
                          <a:effectLst/>
                        </a:rPr>
                        <a:t>, но она возвращает модуль числа с тем же типом, что число, здесь же всегда </a:t>
                      </a:r>
                      <a:r>
                        <a:rPr lang="ru-RU" sz="1600" dirty="0" err="1">
                          <a:effectLst/>
                        </a:rPr>
                        <a:t>float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abs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dirty="0" err="1">
                          <a:effectLst/>
                        </a:rPr>
                        <a:t>fabs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094748977"/>
                  </a:ext>
                </a:extLst>
              </a:tr>
              <a:tr h="7814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factorial</a:t>
                      </a:r>
                      <a:r>
                        <a:rPr lang="ru-RU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Возвращает факториал целого числа x, если x не целое возбуждается исключение </a:t>
                      </a:r>
                      <a:r>
                        <a:rPr lang="ru-RU" sz="1600" dirty="0" err="1">
                          <a:effectLst/>
                        </a:rPr>
                        <a:t>ValueError</a:t>
                      </a:r>
                      <a:r>
                        <a:rPr lang="ru-RU" sz="1600" dirty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600459796"/>
                  </a:ext>
                </a:extLst>
              </a:tr>
              <a:tr h="7814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floor(x)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 противоположность </a:t>
                      </a:r>
                      <a:r>
                        <a:rPr lang="ru-RU" sz="1600" dirty="0" err="1">
                          <a:effectLst/>
                        </a:rPr>
                        <a:t>ceil</a:t>
                      </a:r>
                      <a:r>
                        <a:rPr lang="ru-RU" sz="1600" dirty="0">
                          <a:effectLst/>
                        </a:rPr>
                        <a:t>(x) возвращает округленное x как ближайшее целое значение типа </a:t>
                      </a:r>
                      <a:r>
                        <a:rPr lang="ru-RU" sz="1600" dirty="0" err="1">
                          <a:effectLst/>
                        </a:rPr>
                        <a:t>int</a:t>
                      </a:r>
                      <a:r>
                        <a:rPr lang="ru-RU" sz="1600" dirty="0">
                          <a:effectLst/>
                        </a:rPr>
                        <a:t>, меньшее или равное x (округление "вниз").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004783844"/>
                  </a:ext>
                </a:extLst>
              </a:tr>
              <a:tr h="106235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frexp(x)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Представляет число в экспоненциальной записи x=m∗2n и возвращает мантиссу m (действительное число, модуль которого лежит в интервале от 0.5 включительно до 1 не включительно) и порядок n (целое число) как пару чисел (m, n). Если x=0, то возвращает (0.0, 0)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1716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083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Например: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X = 88 # Глобальная переменная X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func</a:t>
            </a:r>
            <a:r>
              <a:rPr lang="ru-RU" dirty="0"/>
              <a:t>():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</a:t>
            </a:r>
            <a:r>
              <a:rPr lang="ru-RU" dirty="0" err="1"/>
              <a:t>global</a:t>
            </a:r>
            <a:r>
              <a:rPr lang="ru-RU" dirty="0"/>
              <a:t> X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X = 99 # Глобальная переменная X: за пределами инструкции </a:t>
            </a:r>
            <a:r>
              <a:rPr lang="ru-RU" dirty="0" err="1"/>
              <a:t>def</a:t>
            </a:r>
            <a:endParaRPr lang="ru-RU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func</a:t>
            </a:r>
            <a:r>
              <a:rPr lang="ru-RU" dirty="0"/>
              <a:t>()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print</a:t>
            </a:r>
            <a:r>
              <a:rPr lang="ru-RU" dirty="0"/>
              <a:t>(X) # Выведет 99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 smtClean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Итак</a:t>
            </a:r>
            <a:r>
              <a:rPr lang="ru-RU" dirty="0"/>
              <a:t>, инструкция </a:t>
            </a:r>
            <a:r>
              <a:rPr lang="ru-RU" dirty="0" err="1"/>
              <a:t>global</a:t>
            </a:r>
            <a:r>
              <a:rPr lang="ru-RU" dirty="0"/>
              <a:t> обеспечивает возможность изменения переменных в модуле из функций. Существует также родственная ей инструкция </a:t>
            </a:r>
            <a:r>
              <a:rPr lang="ru-RU" dirty="0" err="1"/>
              <a:t>nonlocal</a:t>
            </a:r>
            <a:r>
              <a:rPr lang="ru-RU" dirty="0"/>
              <a:t>, которая обеспечивает возможность изменения переменных в объемлющих функциях.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482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и глобальные переменные в </a:t>
            </a:r>
            <a:r>
              <a:rPr lang="ru-RU" dirty="0" err="1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Внутри функции можно использовать переменные, объявленные вне этой функции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def</a:t>
            </a:r>
            <a:r>
              <a:rPr lang="ru-RU" dirty="0"/>
              <a:t> f():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(a)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a = 1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f()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9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Здесь переменной </a:t>
            </a:r>
            <a:r>
              <a:rPr lang="ru-RU" i="1" dirty="0"/>
              <a:t>a</a:t>
            </a:r>
            <a:r>
              <a:rPr lang="ru-RU" dirty="0"/>
              <a:t> присваивается значение 1, и функция </a:t>
            </a:r>
            <a:r>
              <a:rPr lang="ru-RU" i="1" dirty="0"/>
              <a:t>f</a:t>
            </a:r>
            <a:r>
              <a:rPr lang="ru-RU" dirty="0"/>
              <a:t> печатает это значение, несмотря на то, что выше функции </a:t>
            </a:r>
            <a:r>
              <a:rPr lang="ru-RU" i="1" dirty="0"/>
              <a:t>f</a:t>
            </a:r>
            <a:r>
              <a:rPr lang="ru-RU" dirty="0"/>
              <a:t> эта переменная не инициализируется. Но в момент вызова функции </a:t>
            </a:r>
            <a:r>
              <a:rPr lang="ru-RU" i="1" dirty="0"/>
              <a:t>f</a:t>
            </a:r>
            <a:r>
              <a:rPr lang="ru-RU" dirty="0"/>
              <a:t> переменной </a:t>
            </a:r>
            <a:r>
              <a:rPr lang="ru-RU" i="1" dirty="0"/>
              <a:t>a</a:t>
            </a:r>
            <a:r>
              <a:rPr lang="ru-RU" dirty="0"/>
              <a:t> уже присвоено значение, поэтому функция </a:t>
            </a:r>
            <a:r>
              <a:rPr lang="ru-RU" i="1" dirty="0"/>
              <a:t>f</a:t>
            </a:r>
            <a:r>
              <a:rPr lang="ru-RU" dirty="0"/>
              <a:t> может вывести его на экран.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Такие переменные (объявленные вне функции, но доступные внутри функции) называются </a:t>
            </a:r>
            <a:r>
              <a:rPr lang="ru-RU" b="1" dirty="0"/>
              <a:t>глобальными</a:t>
            </a:r>
            <a:r>
              <a:rPr lang="ru-RU" dirty="0"/>
              <a:t>.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Но если инициализировать какую-то переменную внутри функции, использовать эту переменную вне функции не удастся.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333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Например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f():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a = 1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f()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print(a)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Получим </a:t>
            </a:r>
            <a:r>
              <a:rPr lang="ru-RU" b="1" dirty="0" err="1"/>
              <a:t>NameError</a:t>
            </a:r>
            <a:r>
              <a:rPr lang="ru-RU" b="1" dirty="0"/>
              <a:t>: </a:t>
            </a:r>
            <a:r>
              <a:rPr lang="ru-RU" b="1" dirty="0" err="1"/>
              <a:t>name</a:t>
            </a:r>
            <a:r>
              <a:rPr lang="ru-RU" b="1" dirty="0"/>
              <a:t> ‘a’ </a:t>
            </a:r>
            <a:r>
              <a:rPr lang="ru-RU" b="1" dirty="0" err="1"/>
              <a:t>is</a:t>
            </a:r>
            <a:r>
              <a:rPr lang="ru-RU" b="1" dirty="0"/>
              <a:t> </a:t>
            </a:r>
            <a:r>
              <a:rPr lang="ru-RU" b="1" dirty="0" err="1"/>
              <a:t>not</a:t>
            </a:r>
            <a:r>
              <a:rPr lang="ru-RU" b="1" dirty="0"/>
              <a:t> </a:t>
            </a:r>
            <a:r>
              <a:rPr lang="ru-RU" b="1" dirty="0" err="1"/>
              <a:t>defined</a:t>
            </a:r>
            <a:r>
              <a:rPr lang="ru-RU" dirty="0"/>
              <a:t>. Такие переменные, объявленные внутри функции, называются локальными. Эти переменные становятся недоступными после выхода из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763137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Интересным получится результат, если попробовать изменить значение глобальной переменной внутри функции: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def</a:t>
            </a:r>
            <a:r>
              <a:rPr lang="ru-RU" dirty="0"/>
              <a:t> f():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a = 1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(a)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a = 0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f()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print</a:t>
            </a:r>
            <a:r>
              <a:rPr lang="ru-RU" dirty="0"/>
              <a:t>(a)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199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Будут выведены числа 1 и 0. То есть несмотря на то, что значение переменной a изменилось внутри функции, то вне функции оно осталось прежним! Это сделано в целях “защиты” глобальных переменных от случайного изменения из функции (например, если функция будет вызвана из цикла по переменной i, а в этой функции будет использована переменная i также для организации цикла, то эти переменные должны быть различными). </a:t>
            </a:r>
            <a:endParaRPr lang="ru-RU" dirty="0" smtClean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То </a:t>
            </a:r>
            <a:r>
              <a:rPr lang="ru-RU" dirty="0"/>
              <a:t>есть если внутри функции модифицируется значение некоторой переменной, то переменная с таким именем становится локальной переменной, и ее модификация не приведет к изменению глобальной переменной с таким же именем.</a:t>
            </a:r>
          </a:p>
        </p:txBody>
      </p:sp>
    </p:spTree>
    <p:extLst>
      <p:ext uri="{BB962C8B-B14F-4D97-AF65-F5344CB8AC3E}">
        <p14:creationId xmlns:p14="http://schemas.microsoft.com/office/powerpoint/2010/main" val="682245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Более формально: интерпретатор Питон считает переменную локальной, если внутри нее есть хотя бы одна инструкция, модифицирующая значение переменной (это может быть оператор =, += и т.д., или использование этой переменной в качестве параметра цикла </a:t>
            </a:r>
            <a:r>
              <a:rPr lang="ru-RU" dirty="0" err="1"/>
              <a:t>for</a:t>
            </a:r>
            <a:r>
              <a:rPr lang="ru-RU" dirty="0"/>
              <a:t>,) то эта переменная считается локальной и не может быть использована до инициализации. </a:t>
            </a:r>
            <a:endParaRPr lang="ru-RU" dirty="0" smtClean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При </a:t>
            </a:r>
            <a:r>
              <a:rPr lang="ru-RU" dirty="0"/>
              <a:t>этом даже если инструкция, </a:t>
            </a:r>
            <a:r>
              <a:rPr lang="ru-RU" dirty="0" err="1"/>
              <a:t>модицифицирующая</a:t>
            </a:r>
            <a:r>
              <a:rPr lang="ru-RU" dirty="0"/>
              <a:t> переменную никогда не будет выполнена: интерпретатор это проверить не может, и переменная все равно считается локальной.</a:t>
            </a:r>
          </a:p>
        </p:txBody>
      </p:sp>
    </p:spTree>
    <p:extLst>
      <p:ext uri="{BB962C8B-B14F-4D97-AF65-F5344CB8AC3E}">
        <p14:creationId xmlns:p14="http://schemas.microsoft.com/office/powerpoint/2010/main" val="2422459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f():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print(a)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if False: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a = 0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= 1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f()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Возникает ошибка</a:t>
            </a:r>
            <a:r>
              <a:rPr lang="ru-RU" dirty="0" smtClean="0"/>
              <a:t>: </a:t>
            </a:r>
            <a:r>
              <a:rPr lang="ru-RU" b="1" dirty="0" err="1" smtClean="0"/>
              <a:t>UnboundLocalError</a:t>
            </a:r>
            <a:r>
              <a:rPr lang="ru-RU" b="1" dirty="0" smtClean="0"/>
              <a:t>: </a:t>
            </a:r>
            <a:r>
              <a:rPr lang="ru-RU" b="1" dirty="0" err="1" smtClean="0"/>
              <a:t>local</a:t>
            </a:r>
            <a:r>
              <a:rPr lang="ru-RU" b="1" dirty="0" smtClean="0"/>
              <a:t> </a:t>
            </a:r>
            <a:r>
              <a:rPr lang="ru-RU" b="1" dirty="0" err="1" smtClean="0"/>
              <a:t>variable</a:t>
            </a:r>
            <a:r>
              <a:rPr lang="ru-RU" b="1" dirty="0" smtClean="0"/>
              <a:t> ‘a’ </a:t>
            </a:r>
            <a:r>
              <a:rPr lang="ru-RU" b="1" dirty="0" err="1" smtClean="0"/>
              <a:t>referenced</a:t>
            </a:r>
            <a:r>
              <a:rPr lang="ru-RU" b="1" dirty="0" smtClean="0"/>
              <a:t> </a:t>
            </a:r>
            <a:r>
              <a:rPr lang="ru-RU" b="1" dirty="0" err="1" smtClean="0"/>
              <a:t>before</a:t>
            </a:r>
            <a:r>
              <a:rPr lang="ru-RU" b="1" dirty="0" smtClean="0"/>
              <a:t> </a:t>
            </a:r>
            <a:r>
              <a:rPr lang="ru-RU" b="1" dirty="0" err="1" smtClean="0"/>
              <a:t>assignment</a:t>
            </a:r>
            <a:r>
              <a:rPr lang="ru-RU" dirty="0" smtClean="0"/>
              <a:t>. </a:t>
            </a:r>
            <a:r>
              <a:rPr lang="ru-RU" dirty="0"/>
              <a:t>А именно, в функции </a:t>
            </a:r>
            <a:r>
              <a:rPr lang="ru-RU" i="1" dirty="0" smtClean="0"/>
              <a:t>f</a:t>
            </a:r>
            <a:r>
              <a:rPr lang="ru-RU" dirty="0" smtClean="0"/>
              <a:t> </a:t>
            </a:r>
            <a:r>
              <a:rPr lang="ru-RU" dirty="0"/>
              <a:t>идентификатор </a:t>
            </a:r>
            <a:r>
              <a:rPr lang="ru-RU" i="1" dirty="0"/>
              <a:t>a</a:t>
            </a:r>
            <a:r>
              <a:rPr lang="ru-RU" dirty="0"/>
              <a:t> становится локальной переменной, т.к. в функции есть команда, модифицирующая переменную </a:t>
            </a:r>
            <a:r>
              <a:rPr lang="ru-RU" i="1" dirty="0"/>
              <a:t>a</a:t>
            </a:r>
            <a:r>
              <a:rPr lang="ru-RU" dirty="0"/>
              <a:t>, пусть даже никогда и не выполняющийся (но интерпретатор не может это отследить). Поэтому вывод переменной </a:t>
            </a:r>
            <a:r>
              <a:rPr lang="ru-RU" i="1" dirty="0"/>
              <a:t>a</a:t>
            </a:r>
            <a:r>
              <a:rPr lang="ru-RU" dirty="0"/>
              <a:t> приводит к обращению к неинициализированной локальной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4192009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Чтобы функция могла изменить значение глобальной переменной, необходимо объявить эту переменную внутри функции, как глобальную, при помощи ключевого слова </a:t>
            </a:r>
            <a:r>
              <a:rPr lang="ru-RU" dirty="0" err="1"/>
              <a:t>global</a:t>
            </a:r>
            <a:r>
              <a:rPr lang="ru-RU" dirty="0"/>
              <a:t>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def</a:t>
            </a:r>
            <a:r>
              <a:rPr lang="ru-RU" dirty="0"/>
              <a:t> f():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</a:t>
            </a:r>
            <a:r>
              <a:rPr lang="ru-RU" dirty="0" err="1"/>
              <a:t>global</a:t>
            </a:r>
            <a:r>
              <a:rPr lang="ru-RU" dirty="0"/>
              <a:t> a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a = 1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(a)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a = 0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f()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print</a:t>
            </a:r>
            <a:r>
              <a:rPr lang="ru-RU" dirty="0"/>
              <a:t>(a)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364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 этом примере на экран будет выведено 1 1, так как переменная a объявлена, как глобальная, и ее изменение внутри функции приводит к тому, что и вне функции переменная будет доступна.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Тем не менее, лучше не изменять значения глобальных переменных внутри функции. Если функция должна поменять какую-то переменную, то как правило это лучше сделать, как значение, возвращаемое функцией.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Если нужно, чтобы функция вернула не одно значение, а два или более, то для этого функция может вернуть кортеж из двух или нескольких значений: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return</a:t>
            </a:r>
            <a:r>
              <a:rPr lang="ru-RU" dirty="0"/>
              <a:t> (a, b)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Тогда результат вызова функции тоже нужно присваивать кортежу: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(n, m) = f(a, b)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04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F6BA882-91F7-4BD5-A2D4-8894DD6E0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353818"/>
              </p:ext>
            </p:extLst>
          </p:nvPr>
        </p:nvGraphicFramePr>
        <p:xfrm>
          <a:off x="1024128" y="2304289"/>
          <a:ext cx="9720072" cy="3491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4712">
                  <a:extLst>
                    <a:ext uri="{9D8B030D-6E8A-4147-A177-3AD203B41FA5}">
                      <a16:colId xmlns:a16="http://schemas.microsoft.com/office/drawing/2014/main" val="4066995798"/>
                    </a:ext>
                  </a:extLst>
                </a:gridCol>
                <a:gridCol w="8595360">
                  <a:extLst>
                    <a:ext uri="{9D8B030D-6E8A-4147-A177-3AD203B41FA5}">
                      <a16:colId xmlns:a16="http://schemas.microsoft.com/office/drawing/2014/main" val="176875582"/>
                    </a:ext>
                  </a:extLst>
                </a:gridCol>
              </a:tblGrid>
              <a:tr h="4526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fsum(iterable)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Возвращает </a:t>
                      </a:r>
                      <a:r>
                        <a:rPr lang="ru-RU" sz="1600" dirty="0" err="1">
                          <a:effectLst/>
                        </a:rPr>
                        <a:t>float</a:t>
                      </a:r>
                      <a:r>
                        <a:rPr lang="ru-RU" sz="1600" dirty="0">
                          <a:effectLst/>
                        </a:rPr>
                        <a:t> сумму от числовых элементов итерируемого объекта.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007795256"/>
                  </a:ext>
                </a:extLst>
              </a:tr>
              <a:tr h="3461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isinf(x)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Проверяет, является ли </a:t>
                      </a:r>
                      <a:r>
                        <a:rPr lang="ru-RU" sz="1600" dirty="0" err="1">
                          <a:effectLst/>
                        </a:rPr>
                        <a:t>float</a:t>
                      </a:r>
                      <a:r>
                        <a:rPr lang="ru-RU" sz="1600" dirty="0">
                          <a:effectLst/>
                        </a:rPr>
                        <a:t> объект x плюс или минус бесконечностью, результат соответственно </a:t>
                      </a:r>
                      <a:r>
                        <a:rPr lang="ru-RU" sz="1600" dirty="0" err="1">
                          <a:effectLst/>
                        </a:rPr>
                        <a:t>True</a:t>
                      </a:r>
                      <a:r>
                        <a:rPr lang="ru-RU" sz="1600" dirty="0">
                          <a:effectLst/>
                        </a:rPr>
                        <a:t> или </a:t>
                      </a:r>
                      <a:r>
                        <a:rPr lang="ru-RU" sz="1600" dirty="0" err="1">
                          <a:effectLst/>
                        </a:rPr>
                        <a:t>False</a:t>
                      </a:r>
                      <a:r>
                        <a:rPr lang="ru-RU" sz="1600" dirty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49735033"/>
                  </a:ext>
                </a:extLst>
              </a:tr>
              <a:tr h="372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isnan(x)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Проверяет, является ли float объект x объектом NaN (not a number).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01395786"/>
                  </a:ext>
                </a:extLst>
              </a:tr>
              <a:tr h="3639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ldexp(x, i)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Возвращает значение x∗2i, то есть осуществляет действие, обратное функции frexp(x).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672891927"/>
                  </a:ext>
                </a:extLst>
              </a:tr>
              <a:tr h="381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modf(x)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Возвращает дробную и целую часть float числа. Оба результата сохраняют знак исходного числа x и представлены типом float.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425490206"/>
                  </a:ext>
                </a:extLst>
              </a:tr>
              <a:tr h="4144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trunc(x)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Возвращает целую часть числа x в виде </a:t>
                      </a:r>
                      <a:r>
                        <a:rPr lang="ru-RU" sz="1600" dirty="0" err="1">
                          <a:effectLst/>
                        </a:rPr>
                        <a:t>int</a:t>
                      </a:r>
                      <a:r>
                        <a:rPr lang="ru-RU" sz="1600" dirty="0">
                          <a:effectLst/>
                        </a:rPr>
                        <a:t> объекта.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66360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62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Аргументы функции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Функция может принимать произвольное количество аргументов или не принимать их вовсе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&gt;&gt;&gt; </a:t>
            </a:r>
            <a:r>
              <a:rPr lang="en-US" dirty="0" err="1">
                <a:latin typeface="Calibri" panose="020F0502020204030204" pitchFamily="34" charset="0"/>
              </a:rPr>
              <a:t>def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(a, b, c=2):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return a + b + c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&gt;&gt;&gt; 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(1, 2)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5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&gt;&gt;&gt; 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(1, 2, 4)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7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&gt;&gt;&gt; 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(a=1, b=3)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6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&gt;&gt;&gt; 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(a=3, c=6</a:t>
            </a:r>
            <a:r>
              <a:rPr lang="en-US" dirty="0"/>
              <a:t>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выдаст ошибку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Здесь </a:t>
            </a:r>
            <a:r>
              <a:rPr lang="ru-RU" i="1" dirty="0"/>
              <a:t>с</a:t>
            </a:r>
            <a:r>
              <a:rPr lang="ru-RU" dirty="0"/>
              <a:t> – необязательный аргумент.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425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Функция также может принимать переменное количество позиционных аргументов, тогда перед именем ставится *: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&gt;&gt;&gt; </a:t>
            </a: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func</a:t>
            </a:r>
            <a:r>
              <a:rPr lang="ru-RU" dirty="0"/>
              <a:t>(*</a:t>
            </a:r>
            <a:r>
              <a:rPr lang="ru-RU" dirty="0" err="1"/>
              <a:t>args</a:t>
            </a:r>
            <a:r>
              <a:rPr lang="ru-RU" dirty="0"/>
              <a:t>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...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args</a:t>
            </a:r>
            <a:endParaRPr lang="ru-RU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&gt;&gt;&gt; </a:t>
            </a:r>
            <a:r>
              <a:rPr lang="ru-RU" dirty="0" err="1"/>
              <a:t>func</a:t>
            </a:r>
            <a:r>
              <a:rPr lang="ru-RU" dirty="0"/>
              <a:t>(1, 2, 3, '</a:t>
            </a:r>
            <a:r>
              <a:rPr lang="ru-RU" dirty="0" err="1"/>
              <a:t>abc</a:t>
            </a:r>
            <a:r>
              <a:rPr lang="ru-RU" dirty="0"/>
              <a:t>')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(1, 2, 3, '</a:t>
            </a:r>
            <a:r>
              <a:rPr lang="ru-RU" dirty="0" err="1"/>
              <a:t>abc</a:t>
            </a:r>
            <a:r>
              <a:rPr lang="ru-RU" dirty="0"/>
              <a:t>')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&gt;&gt;&gt; </a:t>
            </a:r>
            <a:r>
              <a:rPr lang="ru-RU" dirty="0" err="1"/>
              <a:t>func</a:t>
            </a:r>
            <a:r>
              <a:rPr lang="ru-RU" dirty="0"/>
              <a:t>()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()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&gt;&gt;&gt; </a:t>
            </a:r>
            <a:r>
              <a:rPr lang="ru-RU" dirty="0" err="1"/>
              <a:t>func</a:t>
            </a:r>
            <a:r>
              <a:rPr lang="ru-RU" dirty="0"/>
              <a:t>(1)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(1</a:t>
            </a:r>
            <a:r>
              <a:rPr lang="ru-RU" dirty="0" smtClean="0"/>
              <a:t>,)</a:t>
            </a:r>
            <a:endParaRPr lang="en-US" dirty="0" smtClean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Как видно из примера, </a:t>
            </a:r>
            <a:r>
              <a:rPr lang="ru-RU" dirty="0" err="1"/>
              <a:t>args</a:t>
            </a:r>
            <a:r>
              <a:rPr lang="ru-RU" dirty="0"/>
              <a:t> - это кортеж из всех переданных аргументов функции.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940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Функция может принимать и произвольное число именованных аргументов, тогда перед именем ставится **: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</a:rPr>
              <a:t>&gt;&gt;&gt; </a:t>
            </a:r>
            <a:r>
              <a:rPr lang="en-US" dirty="0" err="1">
                <a:latin typeface="Calibri" panose="020F0502020204030204" pitchFamily="34" charset="0"/>
              </a:rPr>
              <a:t>def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(**</a:t>
            </a:r>
            <a:r>
              <a:rPr lang="en-US" dirty="0" err="1">
                <a:latin typeface="Calibri" panose="020F0502020204030204" pitchFamily="34" charset="0"/>
              </a:rPr>
              <a:t>kwargs</a:t>
            </a:r>
            <a:r>
              <a:rPr lang="en-US" dirty="0">
                <a:latin typeface="Calibri" panose="020F0502020204030204" pitchFamily="34" charset="0"/>
              </a:rPr>
              <a:t>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... return </a:t>
            </a:r>
            <a:r>
              <a:rPr lang="en-US" dirty="0" err="1">
                <a:latin typeface="Calibri" panose="020F0502020204030204" pitchFamily="34" charset="0"/>
              </a:rPr>
              <a:t>kwargs</a:t>
            </a:r>
            <a:endParaRPr lang="en-US" dirty="0">
              <a:latin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&gt;&gt;&gt; 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(a=1, b=2, c=3)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{'a': 1, 'c': 3, 'b': 2}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&gt;&gt;&gt; 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()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{}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&gt;&gt;&gt; 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(a='python')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{'a': 'python'}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 переменной </a:t>
            </a:r>
            <a:r>
              <a:rPr lang="en-US" dirty="0" err="1">
                <a:latin typeface="Calibri" panose="020F0502020204030204" pitchFamily="34" charset="0"/>
              </a:rPr>
              <a:t>kwargs</a:t>
            </a:r>
            <a:r>
              <a:rPr lang="en-US" dirty="0"/>
              <a:t> </a:t>
            </a:r>
            <a:r>
              <a:rPr lang="ru-RU" dirty="0"/>
              <a:t>хранится словарь.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187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/>
            <a:r>
              <a:rPr lang="ru-RU" dirty="0"/>
              <a:t>Как мы видели выше, функция может вызывать другую функцию. Но функция также может вызывать и саму себя! Рассмотрим это на примере функции вычисления факториала. Хорошо известно, что 0!=1, 1!=1. </a:t>
            </a:r>
            <a:endParaRPr lang="ru-RU" dirty="0" smtClean="0"/>
          </a:p>
          <a:p>
            <a:pPr marL="0" indent="265113" algn="just"/>
            <a:r>
              <a:rPr lang="ru-RU" dirty="0" smtClean="0"/>
              <a:t>А </a:t>
            </a:r>
            <a:r>
              <a:rPr lang="ru-RU" dirty="0"/>
              <a:t>как вычислить величину n! для большого n? Если бы мы могли вычислить величину (n-1)!, то тогда мы легко вычислим n!, поскольку n!=n⋅(n-1)!. Но как вычислить (n-1)!? Если бы мы вычислили (n-2)!, то мы сможем вычисли и (n-1)!=(n-1)⋅(n-2)!. А как вычислить (n-2)!? </a:t>
            </a:r>
            <a:endParaRPr lang="ru-RU" dirty="0" smtClean="0"/>
          </a:p>
          <a:p>
            <a:pPr marL="0" indent="265113" algn="just"/>
            <a:r>
              <a:rPr lang="ru-RU" dirty="0" smtClean="0"/>
              <a:t>В </a:t>
            </a:r>
            <a:r>
              <a:rPr lang="ru-RU" dirty="0"/>
              <a:t>конце концов, мы дойдем до величины 0!, которая равна 1. Таким образом, для вычисления факториала мы можем использовать значение факториала для меньшего числа. </a:t>
            </a:r>
          </a:p>
        </p:txBody>
      </p:sp>
    </p:spTree>
    <p:extLst>
      <p:ext uri="{BB962C8B-B14F-4D97-AF65-F5344CB8AC3E}">
        <p14:creationId xmlns:p14="http://schemas.microsoft.com/office/powerpoint/2010/main" val="2325523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/>
            <a:r>
              <a:rPr lang="ru-RU" sz="2800" dirty="0"/>
              <a:t>Это можно </a:t>
            </a:r>
            <a:r>
              <a:rPr lang="ru-RU" sz="2800" dirty="0" smtClean="0"/>
              <a:t>сделать </a:t>
            </a:r>
            <a:r>
              <a:rPr lang="ru-RU" sz="2800" dirty="0"/>
              <a:t>и в программе на Питоне</a:t>
            </a:r>
            <a:r>
              <a:rPr lang="ru-RU" sz="2800" dirty="0" smtClean="0"/>
              <a:t>: </a:t>
            </a:r>
            <a:endParaRPr lang="en-US" sz="2800" dirty="0" smtClean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Calibri" panose="020F0502020204030204" pitchFamily="34" charset="0"/>
              </a:rPr>
              <a:t>def</a:t>
            </a:r>
            <a:r>
              <a:rPr lang="en-US" sz="2800" dirty="0">
                <a:latin typeface="Calibri" panose="020F0502020204030204" pitchFamily="34" charset="0"/>
              </a:rPr>
              <a:t> factorial(n):   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173736" lvl="1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Calibri" panose="020F0502020204030204" pitchFamily="34" charset="0"/>
              </a:rPr>
              <a:t>if </a:t>
            </a:r>
            <a:r>
              <a:rPr lang="en-US" sz="2800" dirty="0">
                <a:latin typeface="Calibri" panose="020F0502020204030204" pitchFamily="34" charset="0"/>
              </a:rPr>
              <a:t>n == 0:       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356616" lvl="2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Calibri" panose="020F0502020204030204" pitchFamily="34" charset="0"/>
              </a:rPr>
              <a:t>return </a:t>
            </a:r>
            <a:r>
              <a:rPr lang="en-US" sz="2800" dirty="0">
                <a:latin typeface="Calibri" panose="020F0502020204030204" pitchFamily="34" charset="0"/>
              </a:rPr>
              <a:t>1   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173736" lvl="1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Calibri" panose="020F0502020204030204" pitchFamily="34" charset="0"/>
              </a:rPr>
              <a:t>else</a:t>
            </a:r>
            <a:r>
              <a:rPr lang="en-US" sz="2800" dirty="0">
                <a:latin typeface="Calibri" panose="020F0502020204030204" pitchFamily="34" charset="0"/>
              </a:rPr>
              <a:t>:       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356616" lvl="2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Calibri" panose="020F0502020204030204" pitchFamily="34" charset="0"/>
              </a:rPr>
              <a:t>return </a:t>
            </a:r>
            <a:r>
              <a:rPr lang="en-US" sz="2800" dirty="0">
                <a:latin typeface="Calibri" panose="020F0502020204030204" pitchFamily="34" charset="0"/>
              </a:rPr>
              <a:t>n * factorial(n - 1</a:t>
            </a:r>
            <a:r>
              <a:rPr lang="en-US" sz="2800" dirty="0" smtClean="0">
                <a:latin typeface="Calibri" panose="020F0502020204030204" pitchFamily="34" charset="0"/>
              </a:rPr>
              <a:t>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Calibri" panose="020F0502020204030204" pitchFamily="34" charset="0"/>
              </a:rPr>
              <a:t>print(factorial(5))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Подобный прием (вызов функцией самой себя) называется рекурсией, а сама функция называется рекурсивной.</a:t>
            </a:r>
            <a:endParaRPr lang="en-US" sz="2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01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/>
            <a:r>
              <a:rPr lang="ru-RU" dirty="0"/>
              <a:t>Рекурсивные функции являются мощным механизмом в программировании. К сожалению, они не всегда эффективны. Также часто использование рекурсии приводит к ошибкам. </a:t>
            </a:r>
            <a:endParaRPr lang="en-US" dirty="0" smtClean="0"/>
          </a:p>
          <a:p>
            <a:pPr marL="0" indent="265113" algn="just"/>
            <a:r>
              <a:rPr lang="ru-RU" dirty="0" smtClean="0"/>
              <a:t>Наиболее </a:t>
            </a:r>
            <a:r>
              <a:rPr lang="ru-RU" dirty="0"/>
              <a:t>распространенная из таких ошибок – бесконечная рекурсия, когда цепочка вызовов функций никогда не завершается и продолжается, пока не кончится свободная память в компьютере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265113" algn="just"/>
            <a:endParaRPr lang="en-US" sz="2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12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Пример бесконечной рекурсии приведен в эпиграфе к этому разделу. Две наиболее распространенные причины для бесконечной рекурсии: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smtClean="0"/>
              <a:t>Неправильное </a:t>
            </a:r>
            <a:r>
              <a:rPr lang="ru-RU" dirty="0"/>
              <a:t>оформление выхода из рекурсии. Например, если мы в программе вычисления факториала забудем поставить проверку </a:t>
            </a:r>
            <a:r>
              <a:rPr lang="ru-RU" dirty="0" err="1"/>
              <a:t>if</a:t>
            </a:r>
            <a:r>
              <a:rPr lang="ru-RU" dirty="0"/>
              <a:t> n == 0, то </a:t>
            </a:r>
            <a:r>
              <a:rPr lang="ru-RU" dirty="0" err="1"/>
              <a:t>factorial</a:t>
            </a:r>
            <a:r>
              <a:rPr lang="ru-RU" dirty="0"/>
              <a:t>(0) вызовет </a:t>
            </a:r>
            <a:r>
              <a:rPr lang="ru-RU" dirty="0" err="1"/>
              <a:t>factorial</a:t>
            </a:r>
            <a:r>
              <a:rPr lang="ru-RU" dirty="0"/>
              <a:t>(-1), тот вызовет </a:t>
            </a:r>
            <a:r>
              <a:rPr lang="ru-RU" dirty="0" err="1"/>
              <a:t>factorial</a:t>
            </a:r>
            <a:r>
              <a:rPr lang="ru-RU" dirty="0"/>
              <a:t>(-2) и т. д.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Рекурсивный вызов с неправильными параметрами. Например, если функция </a:t>
            </a:r>
            <a:r>
              <a:rPr lang="ru-RU" dirty="0" err="1"/>
              <a:t>factorial</a:t>
            </a:r>
            <a:r>
              <a:rPr lang="ru-RU" dirty="0"/>
              <a:t>(n) будет вызывать </a:t>
            </a:r>
            <a:r>
              <a:rPr lang="ru-RU" dirty="0" err="1"/>
              <a:t>factorial</a:t>
            </a:r>
            <a:r>
              <a:rPr lang="ru-RU" dirty="0"/>
              <a:t>(n), то также получится бесконечная цепочка.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Поэтому при разработке рекурсивной функции необходимо прежде всего оформлять условия завершения рекурсии и думать, почему рекурсия когда-либо завершит работу.</a:t>
            </a:r>
            <a:endParaRPr lang="en-US" sz="2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79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функции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Lambda-</a:t>
            </a:r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/>
            <a:r>
              <a:rPr lang="ru-RU" dirty="0" err="1" smtClean="0"/>
              <a:t>Lambda</a:t>
            </a:r>
            <a:r>
              <a:rPr lang="ru-RU" dirty="0" smtClean="0"/>
              <a:t>-функция </a:t>
            </a:r>
            <a:r>
              <a:rPr lang="ru-RU" dirty="0"/>
              <a:t>(т.н. анонимная функция) </a:t>
            </a:r>
            <a:r>
              <a:rPr lang="ru-RU" dirty="0" smtClean="0"/>
              <a:t>– функция, которую можно создать и передать в одной строчке кода.</a:t>
            </a:r>
            <a:endParaRPr lang="en-US" dirty="0" smtClean="0"/>
          </a:p>
          <a:p>
            <a:pPr marL="0" indent="266700"/>
            <a:r>
              <a:rPr lang="ru-RU" dirty="0"/>
              <a:t>Используются при вызове функций (или классов), которые принимают функцию в качестве аргумента.</a:t>
            </a:r>
          </a:p>
          <a:p>
            <a:pPr marL="0" indent="266700"/>
            <a:r>
              <a:rPr lang="ru-RU" dirty="0" smtClean="0"/>
              <a:t>1. Их </a:t>
            </a:r>
            <a:r>
              <a:rPr lang="ru-RU" dirty="0"/>
              <a:t>можно передавать </a:t>
            </a:r>
            <a:r>
              <a:rPr lang="ru-RU" dirty="0" smtClean="0"/>
              <a:t>мгновенно.</a:t>
            </a:r>
            <a:endParaRPr lang="ru-RU" dirty="0"/>
          </a:p>
          <a:p>
            <a:pPr marL="0" indent="266700"/>
            <a:r>
              <a:rPr lang="ru-RU" dirty="0"/>
              <a:t>2</a:t>
            </a:r>
            <a:r>
              <a:rPr lang="ru-RU" dirty="0" smtClean="0"/>
              <a:t>. Они </a:t>
            </a:r>
            <a:r>
              <a:rPr lang="ru-RU" dirty="0"/>
              <a:t>могут содержать только одну строку </a:t>
            </a:r>
            <a:r>
              <a:rPr lang="ru-RU" dirty="0" smtClean="0"/>
              <a:t>кода.</a:t>
            </a:r>
            <a:endParaRPr lang="ru-RU" dirty="0"/>
          </a:p>
          <a:p>
            <a:pPr marL="0" indent="266700"/>
            <a:r>
              <a:rPr lang="ru-RU" dirty="0"/>
              <a:t>3</a:t>
            </a:r>
            <a:r>
              <a:rPr lang="ru-RU" dirty="0" smtClean="0"/>
              <a:t>. Они </a:t>
            </a:r>
            <a:r>
              <a:rPr lang="ru-RU" dirty="0"/>
              <a:t>возвращаются автоматически.</a:t>
            </a:r>
          </a:p>
          <a:p>
            <a:pPr marL="0" indent="266700"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610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</a:rPr>
              <a:t>Анонимные функции могут содержать лишь одно выражение, но и выполняются они быстрее. Анонимные функции создаются с помощью инструкции </a:t>
            </a:r>
            <a:r>
              <a:rPr lang="ru-RU" dirty="0" err="1">
                <a:latin typeface="Calibri" panose="020F0502020204030204" pitchFamily="34" charset="0"/>
              </a:rPr>
              <a:t>lambda</a:t>
            </a:r>
            <a:r>
              <a:rPr lang="ru-RU" dirty="0">
                <a:latin typeface="Calibri" panose="020F0502020204030204" pitchFamily="34" charset="0"/>
              </a:rPr>
              <a:t>. Кроме этого, их не обязательно присваивать переменной</a:t>
            </a:r>
            <a:r>
              <a:rPr lang="ru-RU" dirty="0" smtClean="0">
                <a:latin typeface="Calibri" panose="020F0502020204030204" pitchFamily="34" charset="0"/>
              </a:rPr>
              <a:t>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</a:rPr>
              <a:t>&gt;&gt;&gt; func = lambda x, y: x + y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</a:rPr>
              <a:t>&gt;&gt;&gt; func(1, 2)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</a:rPr>
              <a:t>3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</a:rPr>
              <a:t>&gt;&gt;&gt; func('a', 'b')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</a:rPr>
              <a:t>'ab'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</a:rPr>
              <a:t>&gt;&gt;&gt; (lambda x, y: x + y)(1, 2)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</a:rPr>
              <a:t>3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</a:rPr>
              <a:t>&gt;&gt;&gt; (lambda x, y: x + y)('a', 'b')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</a:rPr>
              <a:t>'ab'</a:t>
            </a:r>
            <a:endParaRPr lang="ru-RU" dirty="0">
              <a:latin typeface="Calibri" panose="020F0502020204030204" pitchFamily="34" charset="0"/>
            </a:endParaRPr>
          </a:p>
          <a:p>
            <a:pPr marL="0" indent="265113" algn="just"/>
            <a:r>
              <a:rPr lang="ru-RU" sz="1600" dirty="0" smtClean="0"/>
              <a:t> </a:t>
            </a:r>
            <a:endParaRPr lang="ru-RU" sz="1600" dirty="0"/>
          </a:p>
          <a:p>
            <a:pPr marL="0" indent="265113" algn="just"/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89729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/>
            <a:r>
              <a:rPr lang="ru-RU" dirty="0" err="1"/>
              <a:t>lambda</a:t>
            </a:r>
            <a:r>
              <a:rPr lang="ru-RU" dirty="0"/>
              <a:t> функции, в отличие от обычной, не требуется инструкция </a:t>
            </a:r>
            <a:r>
              <a:rPr lang="ru-RU" dirty="0" err="1"/>
              <a:t>return</a:t>
            </a:r>
            <a:r>
              <a:rPr lang="ru-RU" dirty="0"/>
              <a:t>:</a:t>
            </a:r>
          </a:p>
          <a:p>
            <a:pPr marL="0" indent="265113" algn="just"/>
            <a:r>
              <a:rPr lang="ru-RU" dirty="0"/>
              <a:t>&gt;&gt;&gt; </a:t>
            </a:r>
            <a:r>
              <a:rPr lang="ru-RU" dirty="0" err="1"/>
              <a:t>func</a:t>
            </a:r>
            <a:r>
              <a:rPr lang="ru-RU" dirty="0"/>
              <a:t> = </a:t>
            </a:r>
            <a:r>
              <a:rPr lang="ru-RU" dirty="0" err="1"/>
              <a:t>lambda</a:t>
            </a:r>
            <a:r>
              <a:rPr lang="ru-RU" dirty="0"/>
              <a:t> *</a:t>
            </a:r>
            <a:r>
              <a:rPr lang="ru-RU" dirty="0" err="1"/>
              <a:t>args</a:t>
            </a:r>
            <a:r>
              <a:rPr lang="ru-RU" dirty="0"/>
              <a:t>: </a:t>
            </a:r>
            <a:r>
              <a:rPr lang="ru-RU" dirty="0" err="1"/>
              <a:t>args</a:t>
            </a:r>
            <a:endParaRPr lang="ru-RU" dirty="0"/>
          </a:p>
          <a:p>
            <a:pPr marL="0" indent="265113" algn="just"/>
            <a:r>
              <a:rPr lang="ru-RU" dirty="0"/>
              <a:t>&gt;&gt;&gt; </a:t>
            </a:r>
            <a:r>
              <a:rPr lang="ru-RU" dirty="0" err="1"/>
              <a:t>func</a:t>
            </a:r>
            <a:r>
              <a:rPr lang="ru-RU" dirty="0"/>
              <a:t>(1, 2, 3, 4)</a:t>
            </a:r>
          </a:p>
          <a:p>
            <a:pPr marL="0" indent="265113" algn="just"/>
            <a:r>
              <a:rPr lang="ru-RU" dirty="0"/>
              <a:t>(1, 2, 3, 4)</a:t>
            </a:r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СТЕПЕННЫЕ И ЛОГАРИФМИЧЕСКИЕ ФУНКЦИИ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58183FC-1CB3-46F4-AA53-C0AE94283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468398"/>
              </p:ext>
            </p:extLst>
          </p:nvPr>
        </p:nvGraphicFramePr>
        <p:xfrm>
          <a:off x="1024128" y="2084832"/>
          <a:ext cx="9720072" cy="3025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8176">
                  <a:extLst>
                    <a:ext uri="{9D8B030D-6E8A-4147-A177-3AD203B41FA5}">
                      <a16:colId xmlns:a16="http://schemas.microsoft.com/office/drawing/2014/main" val="3180521383"/>
                    </a:ext>
                  </a:extLst>
                </a:gridCol>
                <a:gridCol w="8311896">
                  <a:extLst>
                    <a:ext uri="{9D8B030D-6E8A-4147-A177-3AD203B41FA5}">
                      <a16:colId xmlns:a16="http://schemas.microsoft.com/office/drawing/2014/main" val="3042558561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exp(x)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Возвращает ex.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16683758"/>
                  </a:ext>
                </a:extLst>
              </a:tr>
              <a:tr h="8952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log</a:t>
                      </a:r>
                      <a:r>
                        <a:rPr lang="ru-RU" sz="1600" dirty="0">
                          <a:effectLst/>
                        </a:rPr>
                        <a:t>(x[, </a:t>
                      </a:r>
                      <a:r>
                        <a:rPr lang="ru-RU" sz="1600" dirty="0" err="1">
                          <a:effectLst/>
                        </a:rPr>
                        <a:t>base</a:t>
                      </a:r>
                      <a:r>
                        <a:rPr lang="ru-RU" sz="1600" dirty="0">
                          <a:effectLst/>
                        </a:rPr>
                        <a:t>])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При передаче функции одного аргумента x, возвращает натуральный логарифм x (логарифм по основанию e = 2.7182…). При передаче двух аргументов, второй берется как основание логарифма.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59474877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log10(x)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Возвращает десятичный логарифм x.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904638737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pow(x, y)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Возвращает x в степени y. В отличие от операции ** приводит оба аргумента к типу float.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384993160"/>
                  </a:ext>
                </a:extLst>
              </a:tr>
              <a:tr h="5694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sqrt(x)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Квадратный корень (</a:t>
                      </a:r>
                      <a:r>
                        <a:rPr lang="ru-RU" sz="1600" dirty="0" err="1">
                          <a:effectLst/>
                        </a:rPr>
                        <a:t>square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root</a:t>
                      </a:r>
                      <a:r>
                        <a:rPr lang="ru-RU" sz="1600" dirty="0">
                          <a:effectLst/>
                        </a:rPr>
                        <a:t>) из x.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13457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114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6700">
              <a:buNone/>
            </a:pPr>
            <a:r>
              <a:rPr lang="ru-RU" sz="2800" dirty="0" smtClean="0">
                <a:latin typeface="Calibri" panose="020F0502020204030204" pitchFamily="34" charset="0"/>
              </a:rPr>
              <a:t>Найти число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</a:rPr>
              <a:t>Фибоначчи </a:t>
            </a:r>
            <a:r>
              <a:rPr lang="ru-RU" sz="2800" dirty="0">
                <a:latin typeface="Calibri" panose="020F0502020204030204" pitchFamily="34" charset="0"/>
              </a:rPr>
              <a:t>под номером n.</a:t>
            </a:r>
          </a:p>
          <a:p>
            <a:pPr marL="0" indent="266700"/>
            <a:r>
              <a:rPr lang="pt-BR" sz="2800" dirty="0">
                <a:latin typeface="Calibri" panose="020F0502020204030204" pitchFamily="34" charset="0"/>
              </a:rPr>
              <a:t>fib = lambda n: n if n &lt; 2 else fib(n-1) + fib(n-2)</a:t>
            </a:r>
            <a:endParaRPr lang="ru-RU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35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Написать функцию, которая вычисляет среднее арифметическое элементов массива, переданного ей в качестве аргумента.</a:t>
            </a:r>
          </a:p>
        </p:txBody>
      </p:sp>
    </p:spTree>
    <p:extLst>
      <p:ext uri="{BB962C8B-B14F-4D97-AF65-F5344CB8AC3E}">
        <p14:creationId xmlns:p14="http://schemas.microsoft.com/office/powerpoint/2010/main" val="416840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Напишите программу на </a:t>
            </a:r>
            <a:r>
              <a:rPr lang="ru-RU" dirty="0" err="1"/>
              <a:t>Python</a:t>
            </a:r>
            <a:r>
              <a:rPr lang="ru-RU" dirty="0"/>
              <a:t> для обращения строки. </a:t>
            </a:r>
            <a:endParaRPr lang="en-US" dirty="0" smtClean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Пример </a:t>
            </a:r>
            <a:r>
              <a:rPr lang="ru-RU" dirty="0"/>
              <a:t>строки : «1234abcd»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Ожидаемый результат : "dcba4321"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904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Напишите функцию </a:t>
            </a:r>
            <a:r>
              <a:rPr lang="ru-RU" dirty="0" err="1"/>
              <a:t>sum_range</a:t>
            </a:r>
            <a:r>
              <a:rPr lang="ru-RU" dirty="0"/>
              <a:t>(</a:t>
            </a:r>
            <a:r>
              <a:rPr lang="ru-RU" dirty="0" err="1"/>
              <a:t>start</a:t>
            </a:r>
            <a:r>
              <a:rPr lang="ru-RU" dirty="0"/>
              <a:t>, </a:t>
            </a:r>
            <a:r>
              <a:rPr lang="ru-RU" dirty="0" err="1"/>
              <a:t>end</a:t>
            </a:r>
            <a:r>
              <a:rPr lang="ru-RU" dirty="0"/>
              <a:t>), которая суммирует все целые числа от значения «</a:t>
            </a:r>
            <a:r>
              <a:rPr lang="ru-RU" dirty="0" err="1"/>
              <a:t>start</a:t>
            </a:r>
            <a:r>
              <a:rPr lang="ru-RU" dirty="0"/>
              <a:t>» до величины «</a:t>
            </a:r>
            <a:r>
              <a:rPr lang="ru-RU" dirty="0" err="1"/>
              <a:t>end</a:t>
            </a:r>
            <a:r>
              <a:rPr lang="ru-RU" dirty="0"/>
              <a:t>» включительно.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Если пользователь задаст первое число большее чем второе, просто поменяйте их местами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059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Напишите программу на </a:t>
            </a:r>
            <a:r>
              <a:rPr lang="ru-RU" dirty="0" err="1"/>
              <a:t>Python</a:t>
            </a:r>
            <a:r>
              <a:rPr lang="ru-RU" dirty="0"/>
              <a:t> для печати четных чисел из заданного списка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Список </a:t>
            </a:r>
            <a:r>
              <a:rPr lang="ru-RU" dirty="0"/>
              <a:t>образцов : [1, 2, 3, 4, 5, 6, 7, 8, 9]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Ожидаемый результат : [2, 4, 6, 8]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710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На входе функция </a:t>
            </a:r>
            <a:r>
              <a:rPr lang="ru-RU" dirty="0" err="1"/>
              <a:t>to_set</a:t>
            </a:r>
            <a:r>
              <a:rPr lang="ru-RU" dirty="0"/>
              <a:t>() получает строку или список чисел. Преобразуйте их в множество. На выходе должно получиться множество и его мощность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291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Иван решил создать самый большой словарь в мире. Для этого он придумал функцию </a:t>
            </a:r>
            <a:r>
              <a:rPr lang="ru-RU" dirty="0" err="1"/>
              <a:t>biggest_dict</a:t>
            </a:r>
            <a:r>
              <a:rPr lang="ru-RU" dirty="0"/>
              <a:t>(**</a:t>
            </a:r>
            <a:r>
              <a:rPr lang="ru-RU" dirty="0" err="1"/>
              <a:t>kwargs</a:t>
            </a:r>
            <a:r>
              <a:rPr lang="ru-RU" dirty="0"/>
              <a:t>), которая принимает неограниченное количество параметров «ключ: значение» и обновляет созданный им словарь </a:t>
            </a:r>
            <a:r>
              <a:rPr lang="ru-RU" dirty="0" err="1"/>
              <a:t>my_dict</a:t>
            </a:r>
            <a:r>
              <a:rPr lang="ru-RU" dirty="0"/>
              <a:t>, состоящий всего из одного элемента «</a:t>
            </a:r>
            <a:r>
              <a:rPr lang="ru-RU" dirty="0" err="1"/>
              <a:t>first_one</a:t>
            </a:r>
            <a:r>
              <a:rPr lang="ru-RU" dirty="0"/>
              <a:t>» со значением «</a:t>
            </a:r>
            <a:r>
              <a:rPr lang="ru-RU" dirty="0" err="1"/>
              <a:t>we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do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». Воссоздайте эту функцию.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46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На вход функция </a:t>
            </a:r>
            <a:r>
              <a:rPr lang="ru-RU" dirty="0" err="1"/>
              <a:t>more_than_five</a:t>
            </a:r>
            <a:r>
              <a:rPr lang="ru-RU" dirty="0"/>
              <a:t>(</a:t>
            </a:r>
            <a:r>
              <a:rPr lang="ru-RU" dirty="0" err="1"/>
              <a:t>lst</a:t>
            </a:r>
            <a:r>
              <a:rPr lang="ru-RU" dirty="0"/>
              <a:t>) получает список из целых чисел. Результатом работы функции должен стать новый список, в котором содержатся только те числа, которые больше 5 по модулю.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0629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Николай написал функцию </a:t>
            </a:r>
            <a:r>
              <a:rPr lang="ru-RU" dirty="0" err="1"/>
              <a:t>is_alive</a:t>
            </a:r>
            <a:r>
              <a:rPr lang="ru-RU" dirty="0"/>
              <a:t>(</a:t>
            </a:r>
            <a:r>
              <a:rPr lang="ru-RU" dirty="0" err="1"/>
              <a:t>health</a:t>
            </a:r>
            <a:r>
              <a:rPr lang="ru-RU" dirty="0"/>
              <a:t>), которая проверяет здоровье персонажа в игре. Если оно равно или меньше нуля, то функция возвращает </a:t>
            </a:r>
            <a:r>
              <a:rPr lang="ru-RU" b="1" dirty="0" err="1"/>
              <a:t>False</a:t>
            </a:r>
            <a:r>
              <a:rPr lang="ru-RU" dirty="0"/>
              <a:t>, в противном случае </a:t>
            </a:r>
            <a:r>
              <a:rPr lang="ru-RU" b="1" dirty="0" err="1"/>
              <a:t>True</a:t>
            </a:r>
            <a:r>
              <a:rPr lang="ru-RU" dirty="0"/>
              <a:t>. К сожалению, функция не работает, так как ученик допустил в ней ряд ошибок. Исправьте их и проверьте работоспособность программы (в качестве аргумента всегда передается число). </a:t>
            </a:r>
            <a:endParaRPr lang="en-US" dirty="0" smtClean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dirty="0" err="1" smtClean="0"/>
              <a:t>def</a:t>
            </a:r>
            <a:r>
              <a:rPr lang="ru-RU" dirty="0" smtClean="0"/>
              <a:t> </a:t>
            </a:r>
            <a:r>
              <a:rPr lang="ru-RU" b="1" dirty="0" err="1"/>
              <a:t>is_alive</a:t>
            </a:r>
            <a:r>
              <a:rPr lang="ru-RU" dirty="0"/>
              <a:t>(</a:t>
            </a:r>
            <a:r>
              <a:rPr lang="ru-RU" dirty="0" err="1"/>
              <a:t>health</a:t>
            </a:r>
            <a:r>
              <a:rPr lang="ru-RU" dirty="0"/>
              <a:t>): </a:t>
            </a:r>
            <a:endParaRPr lang="en-US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	</a:t>
            </a:r>
            <a:r>
              <a:rPr lang="ru-RU" b="1" dirty="0" err="1" smtClean="0"/>
              <a:t>if</a:t>
            </a:r>
            <a:r>
              <a:rPr lang="ru-RU" dirty="0"/>
              <a:t>: </a:t>
            </a:r>
            <a:r>
              <a:rPr lang="ru-RU" dirty="0" err="1"/>
              <a:t>health</a:t>
            </a:r>
            <a:r>
              <a:rPr lang="ru-RU" dirty="0"/>
              <a:t> &lt; 0 </a:t>
            </a:r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		</a:t>
            </a:r>
            <a:r>
              <a:rPr lang="ru-RU" b="1" dirty="0" err="1" smtClean="0"/>
              <a:t>False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	</a:t>
            </a:r>
            <a:r>
              <a:rPr lang="ru-RU" b="1" dirty="0" err="1" smtClean="0"/>
              <a:t>else</a:t>
            </a:r>
            <a:r>
              <a:rPr lang="ru-RU" dirty="0"/>
              <a:t>: </a:t>
            </a:r>
            <a:endParaRPr lang="en-US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ru-RU" b="1" dirty="0" err="1" smtClean="0"/>
              <a:t>return</a:t>
            </a:r>
            <a:r>
              <a:rPr lang="ru-RU" dirty="0" smtClean="0"/>
              <a:t> </a:t>
            </a:r>
            <a:r>
              <a:rPr lang="ru-RU" dirty="0" err="1"/>
              <a:t>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138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Напишите функцию </a:t>
            </a:r>
            <a:r>
              <a:rPr lang="ru-RU" dirty="0" err="1"/>
              <a:t>change</a:t>
            </a:r>
            <a:r>
              <a:rPr lang="ru-RU" dirty="0"/>
              <a:t>(</a:t>
            </a:r>
            <a:r>
              <a:rPr lang="ru-RU" dirty="0" err="1"/>
              <a:t>lst</a:t>
            </a:r>
            <a:r>
              <a:rPr lang="ru-RU" dirty="0"/>
              <a:t>), которая принимает список и меняет местами его первый и последний элемент. В исходном списке минимум 2 элемента.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01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ТРИГОНОМЕТРИЧЕСКИЕ ФУНКЦИИ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6D5B45E-CD38-4B82-9B0F-CB4A8EFEA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368127"/>
              </p:ext>
            </p:extLst>
          </p:nvPr>
        </p:nvGraphicFramePr>
        <p:xfrm>
          <a:off x="1024128" y="2084832"/>
          <a:ext cx="9720072" cy="4161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3272">
                  <a:extLst>
                    <a:ext uri="{9D8B030D-6E8A-4147-A177-3AD203B41FA5}">
                      <a16:colId xmlns:a16="http://schemas.microsoft.com/office/drawing/2014/main" val="3051823193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4068786773"/>
                    </a:ext>
                  </a:extLst>
                </a:gridCol>
              </a:tblGrid>
              <a:tr h="3707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acos(x)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арккосинус x, в радианах.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377356603"/>
                  </a:ext>
                </a:extLst>
              </a:tr>
              <a:tr h="3707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asin(x)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арксинус x, в радианах.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181775178"/>
                  </a:ext>
                </a:extLst>
              </a:tr>
              <a:tr h="3707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atan(x)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арктангенс x, в радианах.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283631343"/>
                  </a:ext>
                </a:extLst>
              </a:tr>
              <a:tr h="10599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atan2(y, x)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 </a:t>
                      </a:r>
                      <a:r>
                        <a:rPr lang="ru-RU" sz="1400" dirty="0" err="1">
                          <a:effectLst/>
                        </a:rPr>
                        <a:t>atan</a:t>
                      </a:r>
                      <a:r>
                        <a:rPr lang="ru-RU" sz="1400" dirty="0">
                          <a:effectLst/>
                        </a:rPr>
                        <a:t>(y/x), в радианах. Результат лежит в интервале [-&amp;</a:t>
                      </a:r>
                      <a:r>
                        <a:rPr lang="ru-RU" sz="1400" dirty="0" err="1">
                          <a:effectLst/>
                        </a:rPr>
                        <a:t>pi</a:t>
                      </a:r>
                      <a:r>
                        <a:rPr lang="ru-RU" sz="1400" dirty="0">
                          <a:effectLst/>
                        </a:rPr>
                        <a:t>;, &amp;</a:t>
                      </a:r>
                      <a:r>
                        <a:rPr lang="ru-RU" sz="1400" dirty="0" err="1">
                          <a:effectLst/>
                        </a:rPr>
                        <a:t>pi</a:t>
                      </a:r>
                      <a:r>
                        <a:rPr lang="ru-RU" sz="1400" dirty="0">
                          <a:effectLst/>
                        </a:rPr>
                        <a:t>;]. Вектор, конец, которого задается точкой (x, y) образует угол с положительным направлением оси x. Поэтому эта функция имеет более общее назначение, чем предыдущая. Например и </a:t>
                      </a:r>
                      <a:r>
                        <a:rPr lang="ru-RU" sz="1400" dirty="0" err="1">
                          <a:effectLst/>
                        </a:rPr>
                        <a:t>atan</a:t>
                      </a:r>
                      <a:r>
                        <a:rPr lang="ru-RU" sz="1400" dirty="0">
                          <a:effectLst/>
                        </a:rPr>
                        <a:t>(1), и atan2(1, 1) дадут в результате </a:t>
                      </a:r>
                      <a:r>
                        <a:rPr lang="ru-RU" sz="1400" dirty="0" err="1">
                          <a:effectLst/>
                        </a:rPr>
                        <a:t>pi</a:t>
                      </a:r>
                      <a:r>
                        <a:rPr lang="ru-RU" sz="1400" dirty="0">
                          <a:effectLst/>
                        </a:rPr>
                        <a:t>/4, но atan2(-1, -1) это уже -3*</a:t>
                      </a:r>
                      <a:r>
                        <a:rPr lang="ru-RU" sz="1400" dirty="0" err="1">
                          <a:effectLst/>
                        </a:rPr>
                        <a:t>pi</a:t>
                      </a:r>
                      <a:r>
                        <a:rPr lang="ru-RU" sz="1400" dirty="0">
                          <a:effectLst/>
                        </a:rPr>
                        <a:t>/4.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473552904"/>
                  </a:ext>
                </a:extLst>
              </a:tr>
              <a:tr h="3707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cos(x)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косинус x, где x выражен в радианах.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71159152"/>
                  </a:ext>
                </a:extLst>
              </a:tr>
              <a:tr h="5453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hyp(x, y)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Возвращает sqrt(x**2+y**2). Удобно для вычисления гипотенузы (hyp) и длины вектора.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87730853"/>
                  </a:ext>
                </a:extLst>
              </a:tr>
              <a:tr h="3707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sin(x)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синус x, где x выражен в радианах.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178149875"/>
                  </a:ext>
                </a:extLst>
              </a:tr>
              <a:tr h="3707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tan(x)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тангенс x, где x выражен в радианах.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534677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7439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Функция </a:t>
            </a:r>
            <a:r>
              <a:rPr lang="ru-RU" dirty="0" err="1"/>
              <a:t>to_list</a:t>
            </a:r>
            <a:r>
              <a:rPr lang="ru-RU" dirty="0"/>
              <a:t>() принимает неограниченное количество параметров. Обработайте их так, чтобы на выходе получить список из этих элементов.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04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РАДИАНЫ В ГРАДУСЫ И НАОБОРОТ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2CDA8ED-6817-405D-8239-25A791146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39867"/>
              </p:ext>
            </p:extLst>
          </p:nvPr>
        </p:nvGraphicFramePr>
        <p:xfrm>
          <a:off x="1024128" y="2084832"/>
          <a:ext cx="9720072" cy="946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904">
                  <a:extLst>
                    <a:ext uri="{9D8B030D-6E8A-4147-A177-3AD203B41FA5}">
                      <a16:colId xmlns:a16="http://schemas.microsoft.com/office/drawing/2014/main" val="2961441477"/>
                    </a:ext>
                  </a:extLst>
                </a:gridCol>
                <a:gridCol w="8202168">
                  <a:extLst>
                    <a:ext uri="{9D8B030D-6E8A-4147-A177-3AD203B41FA5}">
                      <a16:colId xmlns:a16="http://schemas.microsoft.com/office/drawing/2014/main" val="4186874234"/>
                    </a:ext>
                  </a:extLst>
                </a:gridCol>
              </a:tblGrid>
              <a:tr h="392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degrees(x)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Конвертирует значение угла x из радиан в градусы.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480507542"/>
                  </a:ext>
                </a:extLst>
              </a:tr>
              <a:tr h="494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radians</a:t>
                      </a:r>
                      <a:r>
                        <a:rPr lang="ru-RU" sz="1600" dirty="0">
                          <a:effectLst/>
                        </a:rPr>
                        <a:t>(x)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Конвертирует значение угла x из градусов в радианы.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4239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60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ПРОГРАММЫ С МАТЕМАТИЧЕСКИМИ ФУНКЦИЯМИ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math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*   # Импортируем библиотеку </a:t>
            </a:r>
            <a:r>
              <a:rPr lang="ru-RU" dirty="0" err="1"/>
              <a:t>math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my_function</a:t>
            </a:r>
            <a:r>
              <a:rPr lang="ru-RU" dirty="0"/>
              <a:t>(x):</a:t>
            </a:r>
            <a:br>
              <a:rPr lang="ru-RU" dirty="0"/>
            </a:br>
            <a:r>
              <a:rPr lang="ru-RU" dirty="0"/>
              <a:t>    x = </a:t>
            </a:r>
            <a:r>
              <a:rPr lang="ru-RU" dirty="0" err="1"/>
              <a:t>fabs</a:t>
            </a:r>
            <a:r>
              <a:rPr lang="ru-RU" dirty="0"/>
              <a:t>(x) # Наша функция будет четной</a:t>
            </a:r>
            <a:br>
              <a:rPr lang="ru-RU" dirty="0"/>
            </a:br>
            <a:r>
              <a:rPr lang="ru-RU" dirty="0"/>
              <a:t>    y = </a:t>
            </a:r>
            <a:r>
              <a:rPr lang="ru-RU" dirty="0" err="1"/>
              <a:t>sqrt</a:t>
            </a:r>
            <a:r>
              <a:rPr lang="ru-RU" dirty="0"/>
              <a:t>(x) # Извлекаем корень квадратный</a:t>
            </a:r>
            <a:br>
              <a:rPr lang="ru-RU" dirty="0"/>
            </a:br>
            <a:r>
              <a:rPr lang="ru-RU" dirty="0"/>
              <a:t>    y = </a:t>
            </a:r>
            <a:r>
              <a:rPr lang="ru-RU" dirty="0" err="1"/>
              <a:t>exp</a:t>
            </a:r>
            <a:r>
              <a:rPr lang="ru-RU" dirty="0"/>
              <a:t>(</a:t>
            </a:r>
            <a:r>
              <a:rPr lang="ru-RU" dirty="0" err="1"/>
              <a:t>sin</a:t>
            </a:r>
            <a:r>
              <a:rPr lang="ru-RU" dirty="0"/>
              <a:t>(y) + 1) # Берем синус, прибавляем 1, а затем это выражение сразу в показатель экспоненты</a:t>
            </a:r>
            <a:br>
              <a:rPr lang="ru-RU" dirty="0"/>
            </a:br>
            <a:r>
              <a:rPr lang="ru-RU" dirty="0"/>
              <a:t>    </a:t>
            </a:r>
            <a:r>
              <a:rPr lang="ru-RU" dirty="0" err="1"/>
              <a:t>return</a:t>
            </a:r>
            <a:r>
              <a:rPr lang="ru-RU" dirty="0"/>
              <a:t> y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my_function</a:t>
            </a:r>
            <a:r>
              <a:rPr lang="ru-RU" dirty="0"/>
              <a:t>(2))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68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 можно написать эту функцию так (в функциональном стиле):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math import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my_function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return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(sin(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fabs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(x))) + 1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my_function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(2))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566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295</TotalTime>
  <Words>3969</Words>
  <Application>Microsoft Office PowerPoint</Application>
  <PresentationFormat>Широкоэкранный</PresentationFormat>
  <Paragraphs>321</Paragraphs>
  <Slides>60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7" baseType="lpstr">
      <vt:lpstr>Arial</vt:lpstr>
      <vt:lpstr>Calibri</vt:lpstr>
      <vt:lpstr>Times New Roman</vt:lpstr>
      <vt:lpstr>Tw Cen MT</vt:lpstr>
      <vt:lpstr>Tw Cen MT Condensed</vt:lpstr>
      <vt:lpstr>Wingdings 3</vt:lpstr>
      <vt:lpstr>Интеграл</vt:lpstr>
      <vt:lpstr>функции</vt:lpstr>
      <vt:lpstr>Математические  функции </vt:lpstr>
      <vt:lpstr>ФУНКЦИИ В БИБЛИОТЕКЕ MATH</vt:lpstr>
      <vt:lpstr>Презентация PowerPoint</vt:lpstr>
      <vt:lpstr>СТЕПЕННЫЕ И ЛОГАРИФМИЧЕСКИЕ ФУНКЦИИ</vt:lpstr>
      <vt:lpstr>ТРИГОНОМЕТРИЧЕСКИЕ ФУНКЦИИ</vt:lpstr>
      <vt:lpstr>РАДИАНЫ В ГРАДУСЫ И НАОБОРОТ</vt:lpstr>
      <vt:lpstr>ПРИМЕР ПРОГРАММЫ С МАТЕМАТИЧЕСКИМИ ФУНКЦИЯМИ</vt:lpstr>
      <vt:lpstr>Презентация PowerPoint</vt:lpstr>
      <vt:lpstr>Создание функций</vt:lpstr>
      <vt:lpstr>ВЫЗОВ ФУНКЦИИ И ВОЗВРАТ ЗНАЧЕНИЯ</vt:lpstr>
      <vt:lpstr>ПЕРЕДАЧА ПАРАМЕТРОВ В ФУНКЦИЮ</vt:lpstr>
      <vt:lpstr>ПРИМЕРЫ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Области видимости переменных в Python</vt:lpstr>
      <vt:lpstr>Презентация PowerPoint</vt:lpstr>
      <vt:lpstr>Презентация PowerPoint</vt:lpstr>
      <vt:lpstr>Презентация PowerPoint</vt:lpstr>
      <vt:lpstr>Правила видимости имен</vt:lpstr>
      <vt:lpstr>Презентация PowerPoint</vt:lpstr>
      <vt:lpstr>Презентация PowerPoint</vt:lpstr>
      <vt:lpstr>Доступ на присваивание к нелокальным именам</vt:lpstr>
      <vt:lpstr>Презентация PowerPoint</vt:lpstr>
      <vt:lpstr>Презентация PowerPoint</vt:lpstr>
      <vt:lpstr>Презентация PowerPoint</vt:lpstr>
      <vt:lpstr>Локальные и глобальные переменные в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Аргументы функции </vt:lpstr>
      <vt:lpstr>Презентация PowerPoint</vt:lpstr>
      <vt:lpstr>Презентация PowerPoint</vt:lpstr>
      <vt:lpstr>Рекурсия</vt:lpstr>
      <vt:lpstr>Презентация PowerPoint</vt:lpstr>
      <vt:lpstr>Презентация PowerPoint</vt:lpstr>
      <vt:lpstr>Презентация PowerPoint</vt:lpstr>
      <vt:lpstr>Анонимные функции  Lambda-функции</vt:lpstr>
      <vt:lpstr>Презентация PowerPoint</vt:lpstr>
      <vt:lpstr>Презентация PowerPoint</vt:lpstr>
      <vt:lpstr>Пример</vt:lpstr>
      <vt:lpstr>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Андрей</dc:creator>
  <cp:lastModifiedBy>Исаев Андрей Николаевич</cp:lastModifiedBy>
  <cp:revision>20</cp:revision>
  <dcterms:created xsi:type="dcterms:W3CDTF">2021-02-15T10:23:53Z</dcterms:created>
  <dcterms:modified xsi:type="dcterms:W3CDTF">2021-04-12T07:58:12Z</dcterms:modified>
</cp:coreProperties>
</file>