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0" r:id="rId4"/>
    <p:sldId id="260" r:id="rId5"/>
    <p:sldId id="257" r:id="rId6"/>
    <p:sldId id="291" r:id="rId7"/>
    <p:sldId id="292" r:id="rId8"/>
    <p:sldId id="293" r:id="rId9"/>
    <p:sldId id="29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261" r:id="rId42"/>
    <p:sldId id="262" r:id="rId43"/>
    <p:sldId id="263" r:id="rId44"/>
    <p:sldId id="264" r:id="rId45"/>
    <p:sldId id="265" r:id="rId46"/>
    <p:sldId id="266" r:id="rId47"/>
    <p:sldId id="268" r:id="rId48"/>
    <p:sldId id="269" r:id="rId49"/>
    <p:sldId id="270" r:id="rId50"/>
    <p:sldId id="271" r:id="rId51"/>
    <p:sldId id="272" r:id="rId52"/>
    <p:sldId id="273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275" r:id="rId61"/>
    <p:sldId id="338" r:id="rId62"/>
    <p:sldId id="27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7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4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9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5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0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5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1B7F0A-54B2-447F-B013-C84A595AB02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C26569-1F9A-4E59-892F-F8B620285B2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1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90189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"""Необязательная строка документации класса"""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class_suite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 класса есть строка документации, к которой можно получить доступ через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.__doc__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class_suite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состоит из частей класса, атрибутов данных 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23899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создания класса на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Employee: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"""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Базовый класс для всех сотрудников"""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emp_count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__(self, name, salary):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self.name = name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self.salary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salary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Employee.emp_count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+= 1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display_count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(self):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print('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Всего сотрудников: %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d' %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Employee.empCount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display_employee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(self):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print('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Имя: {}. Зарплата: {}'.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format(self.name,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self.salary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Переменная </a:t>
            </a:r>
            <a:r>
              <a:rPr lang="ru-RU" dirty="0" err="1"/>
              <a:t>emp_count</a:t>
            </a:r>
            <a:r>
              <a:rPr lang="ru-RU" dirty="0"/>
              <a:t> — переменная класса, значение которой разделяется между экземплярами этого класса. Получить доступ к этой переменной можно через </a:t>
            </a:r>
            <a:r>
              <a:rPr lang="ru-RU" dirty="0" err="1"/>
              <a:t>Employee.emp_count</a:t>
            </a:r>
            <a:r>
              <a:rPr lang="ru-RU" dirty="0"/>
              <a:t> из класса или за его пределами.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Первый метод __</a:t>
            </a:r>
            <a:r>
              <a:rPr lang="ru-RU" dirty="0" err="1"/>
              <a:t>init</a:t>
            </a:r>
            <a:r>
              <a:rPr lang="ru-RU" dirty="0"/>
              <a:t>__() — специальный метод, который называют конструктором класса или методом инициализации. Его вызывает </a:t>
            </a:r>
            <a:r>
              <a:rPr lang="ru-RU" dirty="0" err="1"/>
              <a:t>Python</a:t>
            </a:r>
            <a:r>
              <a:rPr lang="ru-RU" dirty="0"/>
              <a:t> при создании нового экземпляра этого класса.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Объявляйте другие методы класса, как обычные функции, за исключением того, что первый аргумент для каждого метода </a:t>
            </a:r>
            <a:r>
              <a:rPr lang="ru-RU" dirty="0" err="1"/>
              <a:t>self</a:t>
            </a:r>
            <a:r>
              <a:rPr lang="ru-RU" dirty="0"/>
              <a:t>. </a:t>
            </a:r>
            <a:r>
              <a:rPr lang="ru-RU" dirty="0" err="1"/>
              <a:t>Python</a:t>
            </a:r>
            <a:r>
              <a:rPr lang="ru-RU" dirty="0"/>
              <a:t> добавляет аргумент </a:t>
            </a:r>
            <a:r>
              <a:rPr lang="ru-RU" dirty="0" err="1"/>
              <a:t>self</a:t>
            </a:r>
            <a:r>
              <a:rPr lang="ru-RU" dirty="0"/>
              <a:t> в список для вас; и тогда вам не нужно включать его при вызове этих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29154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экземпляров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Чтобы создать экземпляры классов, нужно вызвать класс с использованием его имени и передать аргументы, которые принимает метод __</a:t>
            </a:r>
            <a:r>
              <a:rPr lang="ru-RU" dirty="0" err="1"/>
              <a:t>init</a:t>
            </a:r>
            <a:r>
              <a:rPr lang="ru-RU" dirty="0"/>
              <a:t>__.</a:t>
            </a: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Это создаст первый объект класса </a:t>
            </a:r>
            <a:r>
              <a:rPr lang="ru-RU" dirty="0" err="1"/>
              <a:t>Employee</a:t>
            </a:r>
            <a:r>
              <a:rPr lang="ru-RU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emp1 = </a:t>
            </a:r>
            <a:r>
              <a:rPr lang="ru-RU" dirty="0" err="1"/>
              <a:t>Employee</a:t>
            </a:r>
            <a:r>
              <a:rPr lang="ru-RU" dirty="0"/>
              <a:t>("Андрей", 2000)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Это создаст второй объект класса </a:t>
            </a:r>
            <a:r>
              <a:rPr lang="ru-RU" dirty="0" err="1"/>
              <a:t>Employee</a:t>
            </a:r>
            <a:r>
              <a:rPr lang="ru-RU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emp2 = </a:t>
            </a:r>
            <a:r>
              <a:rPr lang="ru-RU" dirty="0" err="1"/>
              <a:t>Employee</a:t>
            </a:r>
            <a:r>
              <a:rPr lang="ru-RU" dirty="0"/>
              <a:t>("Мария", 5000)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Получите доступ к атрибутам класса, используя оператор «.» после объекта класса. Доступ к классу можно получить используя имя переменой класса: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emp1.display_employee()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emp2.display_employee()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print("</a:t>
            </a:r>
            <a:r>
              <a:rPr lang="en-US" dirty="0" err="1"/>
              <a:t>Всего</a:t>
            </a:r>
            <a:r>
              <a:rPr lang="en-US" dirty="0"/>
              <a:t> </a:t>
            </a:r>
            <a:r>
              <a:rPr lang="en-US" dirty="0" err="1"/>
              <a:t>сотрудников</a:t>
            </a:r>
            <a:r>
              <a:rPr lang="en-US" dirty="0"/>
              <a:t>: %d" % </a:t>
            </a:r>
            <a:r>
              <a:rPr lang="en-US" dirty="0" err="1"/>
              <a:t>Employee.emp_count</a:t>
            </a:r>
            <a:r>
              <a:rPr lang="en-US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Employee: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"""</a:t>
            </a:r>
            <a:r>
              <a:rPr lang="ru-RU" dirty="0"/>
              <a:t>Базовый класс для всех сотрудников"""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en-US" dirty="0" err="1"/>
              <a:t>emp_count</a:t>
            </a:r>
            <a:r>
              <a:rPr lang="en-US" dirty="0"/>
              <a:t> = 0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salary):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self.name = name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</a:t>
            </a:r>
            <a:r>
              <a:rPr lang="en-US" dirty="0" err="1"/>
              <a:t>self.salary</a:t>
            </a:r>
            <a:r>
              <a:rPr lang="en-US" dirty="0"/>
              <a:t> = salary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</a:t>
            </a:r>
            <a:r>
              <a:rPr lang="en-US" dirty="0" err="1"/>
              <a:t>Employee.emp_count</a:t>
            </a:r>
            <a:r>
              <a:rPr lang="en-US" dirty="0"/>
              <a:t> += 1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def </a:t>
            </a:r>
            <a:r>
              <a:rPr lang="en-US" dirty="0" err="1"/>
              <a:t>display_count</a:t>
            </a:r>
            <a:r>
              <a:rPr lang="en-US" dirty="0"/>
              <a:t>(self):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print('</a:t>
            </a:r>
            <a:r>
              <a:rPr lang="ru-RU" dirty="0"/>
              <a:t>Всего сотрудников: %</a:t>
            </a:r>
            <a:r>
              <a:rPr lang="en-US" dirty="0"/>
              <a:t>d' % </a:t>
            </a:r>
            <a:r>
              <a:rPr lang="en-US" dirty="0" err="1"/>
              <a:t>Employee.emp_count</a:t>
            </a:r>
            <a:r>
              <a:rPr lang="en-US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def </a:t>
            </a:r>
            <a:r>
              <a:rPr lang="en-US" dirty="0" err="1"/>
              <a:t>display_employee</a:t>
            </a:r>
            <a:r>
              <a:rPr lang="en-US" dirty="0"/>
              <a:t>(self):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print('</a:t>
            </a:r>
            <a:r>
              <a:rPr lang="ru-RU" dirty="0"/>
              <a:t>Имя: {}. Зарплата: {}'.</a:t>
            </a:r>
            <a:r>
              <a:rPr lang="en-US" dirty="0"/>
              <a:t>format(self.name, </a:t>
            </a:r>
            <a:r>
              <a:rPr lang="en-US" dirty="0" err="1"/>
              <a:t>self.salary</a:t>
            </a:r>
            <a:r>
              <a:rPr lang="en-US" dirty="0"/>
              <a:t>))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 </a:t>
            </a:r>
            <a:r>
              <a:rPr lang="ru-RU" dirty="0"/>
              <a:t>Это создаст первый объект класса </a:t>
            </a:r>
            <a:r>
              <a:rPr lang="en-US" dirty="0"/>
              <a:t>Employee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emp1 = Employee("</a:t>
            </a:r>
            <a:r>
              <a:rPr lang="ru-RU" dirty="0"/>
              <a:t>Андрей", 2000)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Это создаст второй объект класса </a:t>
            </a:r>
            <a:r>
              <a:rPr lang="en-US" dirty="0"/>
              <a:t>Employee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emp2 = Employee("</a:t>
            </a:r>
            <a:r>
              <a:rPr lang="ru-RU" dirty="0"/>
              <a:t>Мария", 5000)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emp1.display_employee()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emp2.display_employee()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print("</a:t>
            </a:r>
            <a:r>
              <a:rPr lang="ru-RU" dirty="0"/>
              <a:t>Всего сотрудников: %</a:t>
            </a:r>
            <a:r>
              <a:rPr lang="en-US" dirty="0"/>
              <a:t>d" % </a:t>
            </a:r>
            <a:r>
              <a:rPr lang="en-US" dirty="0" err="1"/>
              <a:t>Employee.emp_count</a:t>
            </a:r>
            <a:r>
              <a:rPr lang="en-US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9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 выполнении этого кода, мы получаем следующий результат: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Имя: Андрей. Зарплата: 2000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Имя: Мария. Зарплата: 5000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Всего сотрудников: 2</a:t>
            </a:r>
          </a:p>
        </p:txBody>
      </p:sp>
    </p:spTree>
    <p:extLst>
      <p:ext uri="{BB962C8B-B14F-4D97-AF65-F5344CB8AC3E}">
        <p14:creationId xmlns:p14="http://schemas.microsoft.com/office/powerpoint/2010/main" val="3083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Можно добавлять, удалять или изменять атрибуты классов и объектов в любой момент.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emp1.age = 7  # </a:t>
            </a:r>
            <a:r>
              <a:rPr lang="ru-RU" dirty="0"/>
              <a:t>Добавит атрибут '</a:t>
            </a:r>
            <a:r>
              <a:rPr lang="en-US" dirty="0"/>
              <a:t>age'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emp1.age = 8  # </a:t>
            </a:r>
            <a:r>
              <a:rPr lang="ru-RU" dirty="0"/>
              <a:t>Изменит атрибут '</a:t>
            </a:r>
            <a:r>
              <a:rPr lang="en-US" dirty="0"/>
              <a:t>age'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del emp1.age  # </a:t>
            </a:r>
            <a:r>
              <a:rPr lang="ru-RU" dirty="0"/>
              <a:t>Удалит атрибут '</a:t>
            </a:r>
            <a:r>
              <a:rPr lang="en-US" dirty="0"/>
              <a:t>age'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16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два похожих понятия, которые на самом деле отличаются: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    Атрибуты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    Переменные класса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Player: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# </a:t>
            </a:r>
            <a:r>
              <a:rPr lang="en-US" dirty="0" err="1"/>
              <a:t>Переменная</a:t>
            </a:r>
            <a:r>
              <a:rPr lang="en-US" dirty="0"/>
              <a:t> </a:t>
            </a:r>
            <a:r>
              <a:rPr lang="en-US" dirty="0" err="1"/>
              <a:t>класса</a:t>
            </a: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minAge</a:t>
            </a:r>
            <a:r>
              <a:rPr lang="en-US" dirty="0"/>
              <a:t>  = 18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maxAge</a:t>
            </a:r>
            <a:r>
              <a:rPr lang="en-US" dirty="0"/>
              <a:t> = 50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self.name = name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8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Объекты, созданные одним и тем же классом, будут занимать разные места в памяти, а их атрибуты с «одинаковыми именами» — ссылаться на разные адреса. Например: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5B0B8-9B93-4885-AAC8-0D9841AB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14" y="3250311"/>
            <a:ext cx="5829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Объектно-ориентированный подход строится на следующих принципах: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ru-RU" dirty="0"/>
              <a:t>Полиморфизм: в разных объектах одна и та же операция может выполнять различные функции. Слово «полиморфизм» имеет греческую природу и означает «имеющий многие формы». Простым примером полиморфизма может служить функция </a:t>
            </a:r>
            <a:r>
              <a:rPr lang="ru-RU" dirty="0" err="1"/>
              <a:t>count</a:t>
            </a:r>
            <a:r>
              <a:rPr lang="ru-RU" dirty="0"/>
              <a:t>(), выполняющая одинаковое действие для различных типов </a:t>
            </a:r>
            <a:r>
              <a:rPr lang="ru-RU" dirty="0" smtClean="0"/>
              <a:t>объектов</a:t>
            </a:r>
            <a:r>
              <a:rPr lang="ru-RU" dirty="0"/>
              <a:t>: '</a:t>
            </a:r>
            <a:r>
              <a:rPr lang="ru-RU" dirty="0" err="1"/>
              <a:t>abc</a:t>
            </a:r>
            <a:r>
              <a:rPr lang="ru-RU" dirty="0"/>
              <a:t>'.</a:t>
            </a:r>
            <a:r>
              <a:rPr lang="ru-RU" dirty="0" err="1"/>
              <a:t>count</a:t>
            </a:r>
            <a:r>
              <a:rPr lang="ru-RU" dirty="0"/>
              <a:t>('a') и [1, 2, 'a'].</a:t>
            </a:r>
            <a:r>
              <a:rPr lang="ru-RU" dirty="0" err="1"/>
              <a:t>count</a:t>
            </a:r>
            <a:r>
              <a:rPr lang="ru-RU" dirty="0"/>
              <a:t>('a'). Оператор плюс </a:t>
            </a:r>
            <a:r>
              <a:rPr lang="ru-RU" dirty="0" err="1"/>
              <a:t>полиморфичен</a:t>
            </a:r>
            <a:r>
              <a:rPr lang="ru-RU" dirty="0"/>
              <a:t> при сложении чисел и при сложении строк.</a:t>
            </a:r>
          </a:p>
          <a:p>
            <a:pPr marL="182563" indent="-182563" algn="just">
              <a:buFont typeface="+mj-lt"/>
              <a:buAutoNum type="arabicPeriod"/>
            </a:pPr>
            <a:r>
              <a:rPr lang="ru-RU" dirty="0"/>
              <a:t>Инкапсуляция: можно скрыть ненужные внутренние подробности работы объекта от окружающего мира. Это второй основной принцип абстракции. Он основан на использовании атрибутов внутри класса. Атрибуты могут иметь различные состояния в промежутках между вызовами методов класса, вследствие чего сам объект данного класса также получает различные состояния — </a:t>
            </a:r>
            <a:r>
              <a:rPr lang="ru-RU" dirty="0" err="1"/>
              <a:t>state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98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player import Player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player1 = Player("Tom", 20)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player2 = Player("Jerry", 20)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print("player1.name = ", player1.name)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print("player1.age = ", player1.age)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print("player2.name = ", player2.name)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print("player2.age = ", player2.age)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 ------------ 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print("Assign new value to player1.age = 21 ")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Присвойте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новое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атрибуту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возраста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player1.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player1.age = 21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print("player1.name = ", player1.name)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print("player1.age = ", player1.age)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print("player2.name = ", player2.name)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print("player2.age = ", player2.age)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4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E678F5-4E11-47FD-B420-8FC75A962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0" y="2565780"/>
            <a:ext cx="9605939" cy="3039492"/>
          </a:xfrm>
        </p:spPr>
      </p:pic>
    </p:spTree>
    <p:extLst>
      <p:ext uri="{BB962C8B-B14F-4D97-AF65-F5344CB8AC3E}">
        <p14:creationId xmlns:p14="http://schemas.microsoft.com/office/powerpoint/2010/main" val="109640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Обычно получать доступ к атрибутам объекта можно с помощью оператора «точка» (например, player1.name). Но </a:t>
            </a:r>
            <a:r>
              <a:rPr lang="ru-RU" dirty="0" err="1"/>
              <a:t>Python</a:t>
            </a:r>
            <a:r>
              <a:rPr lang="ru-RU" dirty="0"/>
              <a:t> умеет делать это и с помощью функции.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032B26-5F0E-45D4-B3D3-28CC1DB2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31250"/>
              </p:ext>
            </p:extLst>
          </p:nvPr>
        </p:nvGraphicFramePr>
        <p:xfrm>
          <a:off x="1024128" y="3429000"/>
          <a:ext cx="9720262" cy="2651760"/>
        </p:xfrm>
        <a:graphic>
          <a:graphicData uri="http://schemas.openxmlformats.org/drawingml/2006/table">
            <a:tbl>
              <a:tblPr/>
              <a:tblGrid>
                <a:gridCol w="4860131">
                  <a:extLst>
                    <a:ext uri="{9D8B030D-6E8A-4147-A177-3AD203B41FA5}">
                      <a16:colId xmlns:a16="http://schemas.microsoft.com/office/drawing/2014/main" val="404124419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411721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Функция</a:t>
                      </a:r>
                      <a:endParaRPr lang="ru-RU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Описание</a:t>
                      </a:r>
                      <a:endParaRPr lang="ru-RU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84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getattr (obj, name[,default])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Возвращает значение атрибута или значение по умолчанию, если первое не было указано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73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hasattr (obj, 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Проверяет атрибут объекта — был ли он передан аргументом «</a:t>
                      </a:r>
                      <a:r>
                        <a:rPr lang="ru-RU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8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setattr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(obj, name, 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Задает значение атрибута. Если атрибута не существует, создает его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23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delattr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(obj, 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Удаляет атрибут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51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player import Player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 = Player("Tom", 20)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(obj, name[, default])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(player1,'name') = " 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(player1,"name"))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(player1,'age', 21): 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(player1,"age", 21)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print("player1.age = ", player1.age)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7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dirty="0">
                <a:cs typeface="Calibri" panose="020F0502020204030204" pitchFamily="34" charset="0"/>
              </a:rPr>
              <a:t>Проверка, что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 </a:t>
            </a:r>
            <a:r>
              <a:rPr lang="ru-RU" dirty="0">
                <a:cs typeface="Calibri" panose="020F0502020204030204" pitchFamily="34" charset="0"/>
              </a:rPr>
              <a:t>имеет атрибут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hasAddress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 "address")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 'address') ?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hasAddress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dirty="0">
                <a:cs typeface="Calibri" panose="020F0502020204030204" pitchFamily="34" charset="0"/>
              </a:rPr>
              <a:t>Создать атрибут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address' </a:t>
            </a:r>
            <a:r>
              <a:rPr lang="ru-RU" dirty="0">
                <a:cs typeface="Calibri" panose="020F0502020204030204" pitchFamily="34" charset="0"/>
              </a:rPr>
              <a:t>для объекта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print("Create attribute 'address' for object 'player1'")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 'address', "USA")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print("player1.address = ", player1.address)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dirty="0">
                <a:cs typeface="Calibri" panose="020F0502020204030204" pitchFamily="34" charset="0"/>
              </a:rPr>
              <a:t>Удалить атрибут 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address'.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delattr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 "address")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011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Вывод: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(player1,'name') =  Tom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(player1,'age', 21):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player1.age =  21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hasattr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(player1, 'address') ?  False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attribute 'address' for object 'player1'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player1.address =  USA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8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атрибуты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Объекты класса — дочерние элементы по отношению к атрибутам самого языка </a:t>
            </a:r>
            <a:r>
              <a:rPr lang="ru-RU" dirty="0" err="1"/>
              <a:t>Python</a:t>
            </a:r>
            <a:r>
              <a:rPr lang="ru-RU" dirty="0"/>
              <a:t>. Таким образом они заимствуют некоторые атрибуты: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417848-5FC3-4ADC-AAEA-F46B4A53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21241"/>
              </p:ext>
            </p:extLst>
          </p:nvPr>
        </p:nvGraphicFramePr>
        <p:xfrm>
          <a:off x="1024128" y="3043434"/>
          <a:ext cx="10238234" cy="2983981"/>
        </p:xfrm>
        <a:graphic>
          <a:graphicData uri="http://schemas.openxmlformats.org/drawingml/2006/table">
            <a:tbl>
              <a:tblPr/>
              <a:tblGrid>
                <a:gridCol w="2148840">
                  <a:extLst>
                    <a:ext uri="{9D8B030D-6E8A-4147-A177-3AD203B41FA5}">
                      <a16:colId xmlns:a16="http://schemas.microsoft.com/office/drawing/2014/main" val="25057926"/>
                    </a:ext>
                  </a:extLst>
                </a:gridCol>
                <a:gridCol w="8089394">
                  <a:extLst>
                    <a:ext uri="{9D8B030D-6E8A-4147-A177-3AD203B41FA5}">
                      <a16:colId xmlns:a16="http://schemas.microsoft.com/office/drawing/2014/main" val="3973644085"/>
                    </a:ext>
                  </a:extLst>
                </a:gridCol>
              </a:tblGrid>
              <a:tr h="261822">
                <a:tc>
                  <a:txBody>
                    <a:bodyPr/>
                    <a:lstStyle/>
                    <a:p>
                      <a:r>
                        <a:rPr lang="ru-RU"/>
                        <a:t>Атрибут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8930"/>
                  </a:ext>
                </a:extLst>
              </a:tr>
              <a:tr h="458189">
                <a:tc>
                  <a:txBody>
                    <a:bodyPr/>
                    <a:lstStyle/>
                    <a:p>
                      <a:r>
                        <a:rPr lang="en-US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Предоставляет данные о классе коротко и доступно, в виде словаря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12899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r>
                        <a:rPr lang="en-US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Возвращает строку с описанием класса, или None, если значение не определено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69641"/>
                  </a:ext>
                </a:extLst>
              </a:tr>
              <a:tr h="850922">
                <a:tc>
                  <a:txBody>
                    <a:bodyPr/>
                    <a:lstStyle/>
                    <a:p>
                      <a:r>
                        <a:rPr lang="en-US"/>
                        <a:t>__class__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Возвращает объект, содержащий информацию о классе с массой полезных атрибутов, включая атрибут __name__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857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r>
                        <a:rPr lang="en-US"/>
                        <a:t>__module__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имя «модуля» класса или __</a:t>
                      </a:r>
                      <a:r>
                        <a:rPr lang="ru-RU" dirty="0" err="1"/>
                        <a:t>main</a:t>
                      </a:r>
                      <a:r>
                        <a:rPr lang="ru-RU" dirty="0"/>
                        <a:t>__, если класс определен в выполняемом модуле.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6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4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Customer: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'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класс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__(self, name, phone, address):    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self.name = name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self.phone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phone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self.address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address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john = Customer("John",1234567, "USA")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("john.__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", john.__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john.__doc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john.__doc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john.__class__.__name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john.__class__.__name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("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__)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Вывод: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john.__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 {'name': 'John', 'phone': 1234567, 'address': 'USA'}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john.__doc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класс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 &lt;class '__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main__.Customer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'&gt;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john.__class__.__name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 Customer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john.__module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=  __main__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получения доступа к переменной класса лучше использовать имя класса, а не объект. Это поможет не путать «переменную класса» и атрибуты. У каждой переменной класса есть свой адрес в памяти. И он доступен всем объектам класса.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B49C88-A8E8-45ED-B57E-EC88CD7B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39" y="3429000"/>
            <a:ext cx="5962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2088" indent="-192088" algn="just">
              <a:buFont typeface="+mj-lt"/>
              <a:buAutoNum type="arabicPeriod" startAt="3"/>
            </a:pPr>
            <a:r>
              <a:rPr lang="ru-RU" sz="2800" dirty="0"/>
              <a:t>Наследование: можно создавать специализированные классы на основе базовых. Это позволяет нам избегать написания повторного кода.</a:t>
            </a:r>
          </a:p>
          <a:p>
            <a:pPr marL="192088" indent="-192088" algn="just">
              <a:buFont typeface="+mj-lt"/>
              <a:buAutoNum type="arabicPeriod" startAt="3"/>
            </a:pPr>
            <a:r>
              <a:rPr lang="ru-RU" sz="2800" dirty="0"/>
              <a:t>Композиция: объект может быть составным и включать в себя другие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320077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player import Player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player1 = Player("Tom", 20)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player2 = Player("Jerry", 20)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Доступ через имя класса.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 ("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",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Доступ через объект.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print("player1.minAge = ", player1.minAge)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print("player2.minAge = ", player2.minAge)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 ------------ ")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print("Assign new value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via class name, and print..")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Новое значение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через имя класса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19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",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print("player1.minAge = ", player1.minAge)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print("player2.minAge = ", player2.minAge)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 18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player1.minAge =  18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player2.minAge =  18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------------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 new value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via class name, and print..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Player.minAge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 19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player1.minAge =  19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player2.minAge =  19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класса 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dirty="0"/>
              <a:t>INIT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следующем примере демонстрируется инициализация класса </a:t>
            </a:r>
            <a:r>
              <a:rPr lang="en-US" dirty="0"/>
              <a:t>Fib, </a:t>
            </a:r>
            <a:r>
              <a:rPr lang="ru-RU" dirty="0"/>
              <a:t>с помощью метода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/>
              <a:t>().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Fib: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'''iterator that yields numbers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in the Fibonacci sequence'''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__(self, max):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…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	Классы, по аналогии с модулями и функциями могут (и должны) иметь строки документации (</a:t>
            </a:r>
            <a:r>
              <a:rPr lang="ru-RU" dirty="0" err="1"/>
              <a:t>docstrings</a:t>
            </a:r>
            <a:r>
              <a:rPr lang="ru-RU" dirty="0"/>
              <a:t>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	Метод </a:t>
            </a:r>
            <a:r>
              <a:rPr lang="ru-RU" dirty="0" err="1"/>
              <a:t>init</a:t>
            </a:r>
            <a:r>
              <a:rPr lang="ru-RU" dirty="0"/>
              <a:t>() вызывается сразу же после создания экземпляра класса.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Было бы заманчиво, но формально неверно, считать его «конструктором» класса.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Заманчиво, потому что он напоминает конструктор класса в языке C++: внешне (общепринято, что метод </a:t>
            </a:r>
            <a:r>
              <a:rPr lang="ru-RU" dirty="0" err="1"/>
              <a:t>init</a:t>
            </a:r>
            <a:r>
              <a:rPr lang="ru-RU" dirty="0"/>
              <a:t>() должен быть первым методом, определенным для класса), и в действии (это первый блок кода, исполняемый в контексте только что созданного экземпляра класса).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Неверно, потому что на момент вызова </a:t>
            </a:r>
            <a:r>
              <a:rPr lang="ru-RU" dirty="0" err="1"/>
              <a:t>init</a:t>
            </a:r>
            <a:r>
              <a:rPr lang="ru-RU" dirty="0"/>
              <a:t>() объект уже фактически является созданным, и вы можете оперировать корректной ссылкой на него (</a:t>
            </a:r>
            <a:r>
              <a:rPr lang="ru-RU" dirty="0" err="1"/>
              <a:t>self</a:t>
            </a:r>
            <a:r>
              <a:rPr lang="ru-RU" dirty="0"/>
              <a:t>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Первым аргументов любого метода класса, включая метод </a:t>
            </a:r>
            <a:r>
              <a:rPr lang="ru-RU" dirty="0" err="1"/>
              <a:t>init</a:t>
            </a:r>
            <a:r>
              <a:rPr lang="ru-RU" dirty="0"/>
              <a:t>(), всегда является ссылка на текущий экземпляр класса. Принято называть этот аргумент </a:t>
            </a:r>
            <a:r>
              <a:rPr lang="ru-RU" dirty="0" err="1"/>
              <a:t>self</a:t>
            </a:r>
            <a:r>
              <a:rPr lang="ru-RU" dirty="0"/>
              <a:t>. Этот аргумент выполняет роль зарезервированного слова </a:t>
            </a:r>
            <a:r>
              <a:rPr lang="ru-RU" dirty="0" err="1"/>
              <a:t>this</a:t>
            </a:r>
            <a:r>
              <a:rPr lang="ru-RU" dirty="0"/>
              <a:t> в C++ или </a:t>
            </a:r>
            <a:r>
              <a:rPr lang="ru-RU" dirty="0" err="1"/>
              <a:t>Java</a:t>
            </a:r>
            <a:r>
              <a:rPr lang="ru-RU" dirty="0"/>
              <a:t>, но, тем не менее, 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self</a:t>
            </a:r>
            <a:r>
              <a:rPr lang="ru-RU" dirty="0"/>
              <a:t> не является зарезервированным. Несмотря на то, что это всего лишь соглашение, пожалуйста не называйте этот аргумент как либо еще.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случае метода </a:t>
            </a:r>
            <a:r>
              <a:rPr lang="ru-RU" dirty="0" err="1"/>
              <a:t>init</a:t>
            </a:r>
            <a:r>
              <a:rPr lang="ru-RU" dirty="0"/>
              <a:t>(), </a:t>
            </a:r>
            <a:r>
              <a:rPr lang="ru-RU" dirty="0" err="1"/>
              <a:t>self</a:t>
            </a:r>
            <a:r>
              <a:rPr lang="ru-RU" dirty="0"/>
              <a:t> ссылается на только что созданный объект; в остальных методах — на экземпляр, метод которого был вызван. И, хотя вам необходимо явно указывать </a:t>
            </a:r>
            <a:r>
              <a:rPr lang="ru-RU" dirty="0" err="1"/>
              <a:t>self</a:t>
            </a:r>
            <a:r>
              <a:rPr lang="ru-RU" dirty="0"/>
              <a:t> при определении метода, при вызове этого не требуется; </a:t>
            </a:r>
            <a:r>
              <a:rPr lang="ru-RU" dirty="0" err="1"/>
              <a:t>Python</a:t>
            </a:r>
            <a:r>
              <a:rPr lang="ru-RU" dirty="0"/>
              <a:t> добавит его для вас автоматически.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4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ЭКЗЕМПЛЯРОВ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создания нового экземпляра класса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dirty="0"/>
              <a:t> </a:t>
            </a:r>
            <a:r>
              <a:rPr lang="ru-RU" dirty="0"/>
              <a:t>нужно вызвать класс, как если бы он был функцией, передав необходимые аргументы для метода </a:t>
            </a:r>
            <a:r>
              <a:rPr lang="en-US" dirty="0" err="1"/>
              <a:t>init</a:t>
            </a:r>
            <a:r>
              <a:rPr lang="en-US" dirty="0"/>
              <a:t>(). </a:t>
            </a:r>
            <a:r>
              <a:rPr lang="ru-RU" dirty="0"/>
              <a:t>В качестве возвращаемого значения мы получим только что созданный объект.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fibonacci2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&gt;&gt;&gt;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fib = fibonacci2.Fib(100)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&gt;&gt;&gt; fib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&lt;fibonacci2.Fib object at 0x00DB8810&gt;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fib.__class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&lt;class 'fibonacci2.Fib'&gt;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fib.__doc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'iterator that yields numbers in the Fibonacci sequence'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Вы создаете новый экземпляр класса </a:t>
            </a:r>
            <a:r>
              <a:rPr lang="ru-RU" dirty="0" err="1"/>
              <a:t>Fib</a:t>
            </a:r>
            <a:r>
              <a:rPr lang="ru-RU" dirty="0"/>
              <a:t> (определенный в модуле fibonacci2) и присваиваете только что созданный объект переменной </a:t>
            </a:r>
            <a:r>
              <a:rPr lang="ru-RU" dirty="0" err="1"/>
              <a:t>fib</a:t>
            </a:r>
            <a:r>
              <a:rPr lang="ru-RU" dirty="0"/>
              <a:t>. Единственный переданный аргумент, 100, соответствует именованному аргументу </a:t>
            </a:r>
            <a:r>
              <a:rPr lang="ru-RU" dirty="0" err="1"/>
              <a:t>max</a:t>
            </a:r>
            <a:r>
              <a:rPr lang="ru-RU" dirty="0"/>
              <a:t>, в методе </a:t>
            </a:r>
            <a:r>
              <a:rPr lang="ru-RU" dirty="0" err="1"/>
              <a:t>init</a:t>
            </a:r>
            <a:r>
              <a:rPr lang="ru-RU" dirty="0"/>
              <a:t>() класса </a:t>
            </a:r>
            <a:r>
              <a:rPr lang="ru-RU" dirty="0" err="1"/>
              <a:t>Fib</a:t>
            </a:r>
            <a:r>
              <a:rPr lang="ru-RU" dirty="0"/>
              <a:t>.</a:t>
            </a:r>
          </a:p>
          <a:p>
            <a:pPr marL="0" indent="3587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 err="1"/>
              <a:t>fib</a:t>
            </a:r>
            <a:r>
              <a:rPr lang="ru-RU" dirty="0"/>
              <a:t> теперь является экземпляром класса </a:t>
            </a:r>
            <a:r>
              <a:rPr lang="ru-RU" dirty="0" err="1"/>
              <a:t>Fib</a:t>
            </a:r>
            <a:r>
              <a:rPr lang="en-US" dirty="0"/>
              <a:t>.</a:t>
            </a:r>
            <a:endParaRPr lang="ru-RU" dirty="0"/>
          </a:p>
          <a:p>
            <a:pPr marL="0" indent="3587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Каждый экземпляр класса имеет встроенный атрибут </a:t>
            </a:r>
            <a:r>
              <a:rPr lang="ru-RU" dirty="0" err="1"/>
              <a:t>class</a:t>
            </a:r>
            <a:r>
              <a:rPr lang="ru-RU" dirty="0"/>
              <a:t>, который указывает на класс объекта. </a:t>
            </a:r>
            <a:r>
              <a:rPr lang="ru-RU" dirty="0" err="1"/>
              <a:t>Java</a:t>
            </a:r>
            <a:r>
              <a:rPr lang="ru-RU" dirty="0"/>
              <a:t> программисты могут быть знакомы с классом </a:t>
            </a:r>
            <a:r>
              <a:rPr lang="ru-RU" dirty="0" err="1"/>
              <a:t>Class</a:t>
            </a:r>
            <a:r>
              <a:rPr lang="ru-RU" dirty="0"/>
              <a:t>, который содержит методы </a:t>
            </a:r>
            <a:r>
              <a:rPr lang="ru-RU" dirty="0" err="1"/>
              <a:t>getName</a:t>
            </a:r>
            <a:r>
              <a:rPr lang="ru-RU" dirty="0"/>
              <a:t>() и </a:t>
            </a:r>
            <a:r>
              <a:rPr lang="ru-RU" dirty="0" err="1"/>
              <a:t>getSuperclass</a:t>
            </a:r>
            <a:r>
              <a:rPr lang="ru-RU" dirty="0"/>
              <a:t>(), используемые для получения информации об объекте. В </a:t>
            </a:r>
            <a:r>
              <a:rPr lang="ru-RU" dirty="0" err="1"/>
              <a:t>Python</a:t>
            </a:r>
            <a:r>
              <a:rPr lang="ru-RU" dirty="0"/>
              <a:t>, метаданные такого рода доступны через соответствующие атрибуты, но используемая идея та же самая.</a:t>
            </a:r>
          </a:p>
          <a:p>
            <a:pPr marL="0" indent="3587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Вы можете получить строку документации (</a:t>
            </a:r>
            <a:r>
              <a:rPr lang="ru-RU" dirty="0" err="1"/>
              <a:t>docstring</a:t>
            </a:r>
            <a:r>
              <a:rPr lang="ru-RU" dirty="0"/>
              <a:t>) класса, по аналогии с функцией и модулем. Все экземпляры класса имеют одну и ту же строку документации.</a:t>
            </a:r>
          </a:p>
          <a:p>
            <a:pPr marL="0" indent="3587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Для создания нового экземпляра класса в </a:t>
            </a:r>
            <a:r>
              <a:rPr lang="ru-RU" sz="2800" dirty="0" err="1"/>
              <a:t>Python</a:t>
            </a:r>
            <a:r>
              <a:rPr lang="ru-RU" sz="2800" dirty="0"/>
              <a:t>, просто вызовите класс, как если бы он был функцией, явные операторы, как например </a:t>
            </a:r>
            <a:r>
              <a:rPr lang="ru-RU" sz="2800" dirty="0" err="1"/>
              <a:t>new</a:t>
            </a:r>
            <a:r>
              <a:rPr lang="ru-RU" sz="2800" dirty="0"/>
              <a:t> в С++ или </a:t>
            </a:r>
            <a:r>
              <a:rPr lang="ru-RU" sz="2800" dirty="0" err="1"/>
              <a:t>Java</a:t>
            </a:r>
            <a:r>
              <a:rPr lang="ru-RU" sz="2800" dirty="0"/>
              <a:t>, в языке </a:t>
            </a:r>
            <a:r>
              <a:rPr lang="ru-RU" sz="2800" dirty="0" err="1"/>
              <a:t>Python</a:t>
            </a:r>
            <a:r>
              <a:rPr lang="ru-RU" sz="2800" dirty="0"/>
              <a:t> отсутствуют.</a:t>
            </a:r>
          </a:p>
        </p:txBody>
      </p:sp>
    </p:spTree>
    <p:extLst>
      <p:ext uri="{BB962C8B-B14F-4D97-AF65-F5344CB8AC3E}">
        <p14:creationId xmlns:p14="http://schemas.microsoft.com/office/powerpoint/2010/main" val="14486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Экземпляра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Перейдем к следующей строчке: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Fib: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__(self, max):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self.max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max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ru-RU" dirty="0"/>
              <a:t>1.	Что такое </a:t>
            </a:r>
            <a:r>
              <a:rPr lang="ru-RU" dirty="0" err="1"/>
              <a:t>self.max</a:t>
            </a:r>
            <a:r>
              <a:rPr lang="ru-RU" dirty="0"/>
              <a:t>? Это переменная экземпляра. Она не имеет ничего общего с переменной </a:t>
            </a:r>
            <a:r>
              <a:rPr lang="ru-RU" dirty="0" err="1"/>
              <a:t>max</a:t>
            </a:r>
            <a:r>
              <a:rPr lang="ru-RU" dirty="0"/>
              <a:t>, которую мы передали в метод </a:t>
            </a:r>
            <a:r>
              <a:rPr lang="ru-RU" dirty="0" err="1"/>
              <a:t>init</a:t>
            </a:r>
            <a:r>
              <a:rPr lang="ru-RU" dirty="0"/>
              <a:t>() в качестве аргумента. </a:t>
            </a:r>
            <a:r>
              <a:rPr lang="ru-RU" dirty="0" err="1"/>
              <a:t>self.max</a:t>
            </a:r>
            <a:r>
              <a:rPr lang="ru-RU" dirty="0"/>
              <a:t> является «глобальной» для всего экземпляра. Это значит, что вы можете обратиться к ней из других методов.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Fib</a:t>
            </a:r>
            <a:r>
              <a:rPr lang="ru-RU" dirty="0"/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en-US" dirty="0"/>
              <a:t>__</a:t>
            </a:r>
            <a:r>
              <a:rPr lang="ru-RU" dirty="0" err="1"/>
              <a:t>init</a:t>
            </a:r>
            <a:r>
              <a:rPr lang="en-US" dirty="0"/>
              <a:t>__</a:t>
            </a:r>
            <a:r>
              <a:rPr lang="ru-RU" dirty="0"/>
              <a:t>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    </a:t>
            </a:r>
            <a:r>
              <a:rPr lang="ru-RU" dirty="0" err="1"/>
              <a:t>self.max</a:t>
            </a:r>
            <a:r>
              <a:rPr lang="ru-RU" dirty="0"/>
              <a:t> = </a:t>
            </a:r>
            <a:r>
              <a:rPr lang="ru-RU" dirty="0" err="1"/>
              <a:t>max</a:t>
            </a:r>
            <a:r>
              <a:rPr lang="ru-RU" dirty="0"/>
              <a:t>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def</a:t>
            </a:r>
            <a:r>
              <a:rPr lang="ru-RU" dirty="0"/>
              <a:t> __</a:t>
            </a:r>
            <a:r>
              <a:rPr lang="ru-RU" dirty="0" err="1"/>
              <a:t>next</a:t>
            </a:r>
            <a:r>
              <a:rPr lang="ru-RU" dirty="0"/>
              <a:t>__(</a:t>
            </a:r>
            <a:r>
              <a:rPr lang="ru-RU" dirty="0" err="1"/>
              <a:t>self</a:t>
            </a:r>
            <a:r>
              <a:rPr lang="ru-RU" dirty="0"/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    …     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   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fib</a:t>
            </a:r>
            <a:r>
              <a:rPr lang="ru-RU" dirty="0"/>
              <a:t> &gt; </a:t>
            </a:r>
            <a:r>
              <a:rPr lang="ru-RU" dirty="0" err="1"/>
              <a:t>self.max</a:t>
            </a:r>
            <a:r>
              <a:rPr lang="ru-RU" dirty="0"/>
              <a:t>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        …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ru-RU" dirty="0"/>
              <a:t>2.	</a:t>
            </a:r>
            <a:r>
              <a:rPr lang="ru-RU" dirty="0" err="1"/>
              <a:t>self.max</a:t>
            </a:r>
            <a:r>
              <a:rPr lang="ru-RU" dirty="0"/>
              <a:t> определена в методе __</a:t>
            </a:r>
            <a:r>
              <a:rPr lang="ru-RU" dirty="0" err="1"/>
              <a:t>init</a:t>
            </a:r>
            <a:r>
              <a:rPr lang="ru-RU" dirty="0"/>
              <a:t>__…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ru-RU" dirty="0"/>
              <a:t>3.	…и использована в методе __</a:t>
            </a:r>
            <a:r>
              <a:rPr lang="ru-RU" dirty="0" err="1"/>
              <a:t>next</a:t>
            </a:r>
            <a:r>
              <a:rPr lang="ru-RU" dirty="0"/>
              <a:t>__.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Объектно-ориентированный подход хорош там, где проект подразумевает долгосрочное развитие, состоит из большого количества библиотек и внутренних связей.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Наиболее важные особенности классов в питоне: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Множественное наследование.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Производный класс может переопределить любые методы базовых классов.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В любом месте можно вызвать метод с тем же именем базового класса.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Все атрибуты класса в питоне по умолчанию являются </a:t>
            </a:r>
            <a:r>
              <a:rPr lang="ru-RU" dirty="0" err="1"/>
              <a:t>public</a:t>
            </a:r>
            <a:r>
              <a:rPr lang="ru-RU" dirty="0"/>
              <a:t>, т.е. доступны отовсюду; все методы — виртуальные, т.е. перегружают базовые.</a:t>
            </a:r>
          </a:p>
        </p:txBody>
      </p:sp>
    </p:spTree>
    <p:extLst>
      <p:ext uri="{BB962C8B-B14F-4D97-AF65-F5344CB8AC3E}">
        <p14:creationId xmlns:p14="http://schemas.microsoft.com/office/powerpoint/2010/main" val="1682769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Переменные экземпляра связаны только с одним экземпляром класса. Например, если вы создадите два экземпляра класса </a:t>
            </a:r>
            <a:r>
              <a:rPr lang="ru-RU" dirty="0" err="1"/>
              <a:t>Fib</a:t>
            </a:r>
            <a:r>
              <a:rPr lang="ru-RU" dirty="0"/>
              <a:t> с разными максимальными значениями, каждый из них будет помнить только свое собственное значение.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</a:t>
            </a:r>
            <a:r>
              <a:rPr lang="ru-RU" dirty="0" err="1"/>
              <a:t>import</a:t>
            </a:r>
            <a:r>
              <a:rPr lang="ru-RU" dirty="0"/>
              <a:t> fibonacci2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fib1 = fibonacci2.Fib(100)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fib2 = fibonacci2.Fib(200)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fib1.max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100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&gt;&gt;&gt; fib2.max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200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2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Фактически, класс — это пользовательский тип данных. Простейшая модель определения класса выглядит следующим образом: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/>
              <a:t>class</a:t>
            </a:r>
            <a:r>
              <a:rPr lang="ru-RU" sz="2800" dirty="0"/>
              <a:t> имя: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инструкция1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инструкция…</a:t>
            </a:r>
          </a:p>
        </p:txBody>
      </p:sp>
    </p:spTree>
    <p:extLst>
      <p:ext uri="{BB962C8B-B14F-4D97-AF65-F5344CB8AC3E}">
        <p14:creationId xmlns:p14="http://schemas.microsoft.com/office/powerpoint/2010/main" val="12625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Класс состоит из объявления (инструкция </a:t>
            </a:r>
            <a:r>
              <a:rPr lang="ru-RU" dirty="0" err="1"/>
              <a:t>class</a:t>
            </a:r>
            <a:r>
              <a:rPr lang="ru-RU" dirty="0"/>
              <a:t>), имени класса и тела класса, которое содержит атрибуты и методы.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того чтобы создать объект класса необходимо воспользоваться следующим синтаксисом: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имя_объекта</a:t>
            </a:r>
            <a:r>
              <a:rPr lang="ru-RU" dirty="0"/>
              <a:t> = </a:t>
            </a:r>
            <a:r>
              <a:rPr lang="ru-RU" dirty="0" err="1"/>
              <a:t>имя_класса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73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Класс может содержать атрибуты и методы. Ниже представлен класс, содержащий атрибуты </a:t>
            </a:r>
            <a:r>
              <a:rPr lang="en-US" dirty="0"/>
              <a:t>color (</a:t>
            </a:r>
            <a:r>
              <a:rPr lang="ru-RU" dirty="0"/>
              <a:t>цвет), </a:t>
            </a:r>
            <a:r>
              <a:rPr lang="en-US" dirty="0"/>
              <a:t>width (</a:t>
            </a:r>
            <a:r>
              <a:rPr lang="ru-RU" dirty="0"/>
              <a:t>ширина), </a:t>
            </a:r>
            <a:r>
              <a:rPr lang="en-US" dirty="0"/>
              <a:t>height (</a:t>
            </a:r>
            <a:r>
              <a:rPr lang="ru-RU" dirty="0"/>
              <a:t>высота).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Figure: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color = “green”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width = 100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height = 100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359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/>
            <a:r>
              <a:rPr lang="ru-RU" dirty="0"/>
              <a:t>Доступ к атрибуту класса можно получить следующим образом. </a:t>
            </a:r>
          </a:p>
          <a:p>
            <a:pPr marL="0" indent="265113" algn="just"/>
            <a:r>
              <a:rPr lang="ru-RU" dirty="0" err="1"/>
              <a:t>имя_объекта.атрибут</a:t>
            </a:r>
            <a:r>
              <a:rPr lang="ru-RU" dirty="0"/>
              <a:t> </a:t>
            </a:r>
          </a:p>
          <a:p>
            <a:pPr marL="0" indent="265113" algn="just"/>
            <a:r>
              <a:rPr lang="en-US" dirty="0"/>
              <a:t>fig1 = Figure() </a:t>
            </a:r>
          </a:p>
          <a:p>
            <a:pPr marL="0" indent="265113" algn="just"/>
            <a:r>
              <a:rPr lang="en-US" dirty="0"/>
              <a:t>print(fig1.color)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0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Добавим к нашему классу метод. Метод – это функция внутри класса. Например, нашему классу </a:t>
            </a:r>
            <a:r>
              <a:rPr lang="ru-RU" dirty="0" err="1"/>
              <a:t>Figure</a:t>
            </a:r>
            <a:r>
              <a:rPr lang="ru-RU" dirty="0"/>
              <a:t>, можно добавить метод, считающий площадь прямоугольника.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того, чтобы метод в классе «знал», с каким объектом он работает (это нужно для того, чтобы получить доступ к атрибутам: ширина (</a:t>
            </a:r>
            <a:r>
              <a:rPr lang="ru-RU" dirty="0" err="1"/>
              <a:t>width</a:t>
            </a:r>
            <a:r>
              <a:rPr lang="ru-RU" dirty="0"/>
              <a:t>) и высота (</a:t>
            </a:r>
            <a:r>
              <a:rPr lang="ru-RU" dirty="0" err="1"/>
              <a:t>height</a:t>
            </a:r>
            <a:r>
              <a:rPr lang="ru-RU" dirty="0"/>
              <a:t>)), первым аргументом ему следует передать параметр </a:t>
            </a:r>
            <a:r>
              <a:rPr lang="ru-RU" dirty="0" err="1"/>
              <a:t>self</a:t>
            </a:r>
            <a:r>
              <a:rPr lang="ru-RU" dirty="0"/>
              <a:t>, через который он может получить доступ к своим данным.</a:t>
            </a:r>
          </a:p>
        </p:txBody>
      </p:sp>
    </p:spTree>
    <p:extLst>
      <p:ext uri="{BB962C8B-B14F-4D97-AF65-F5344CB8AC3E}">
        <p14:creationId xmlns:p14="http://schemas.microsoft.com/office/powerpoint/2010/main" val="5887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class Figure: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color = "green"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width = 100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height = 100 </a:t>
            </a:r>
          </a:p>
          <a:p>
            <a:pPr lvl="1"/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square(self): </a:t>
            </a:r>
          </a:p>
          <a:p>
            <a:pPr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self.height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Для того, чтобы иметь возможность задать цвет, длину и ширину прямоугольника при его создании, добавим к классу </a:t>
            </a:r>
            <a:r>
              <a:rPr lang="ru-RU" dirty="0" err="1"/>
              <a:t>Figure</a:t>
            </a:r>
            <a:r>
              <a:rPr lang="ru-RU" dirty="0"/>
              <a:t> следующий конструктор: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Figure: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__(self, color="green", width=100, height=100): </a:t>
            </a:r>
          </a:p>
          <a:p>
            <a:pPr lvl="2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self.color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color </a:t>
            </a:r>
          </a:p>
          <a:p>
            <a:pPr lvl="2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width </a:t>
            </a:r>
          </a:p>
          <a:p>
            <a:pPr lvl="2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self.height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height 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square(self): 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self.height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400" dirty="0"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8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fig1 = Figure()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print(fig1.color)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print(fig1.square())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fig1 = Figure("yellow", 23, 34)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print(fig1.color)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print(fig1.square())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В организации наследования участвуют как минимум два класса: класс родитель и класс потомок. При этом возможно множественное наследование, в этом случае у класса потомка есть несколько родителей. Не все языки программирования поддерживают множественное наследование, но в </a:t>
            </a:r>
            <a:r>
              <a:rPr lang="ru-RU" sz="2800" dirty="0" err="1"/>
              <a:t>Python</a:t>
            </a:r>
            <a:r>
              <a:rPr lang="ru-RU" sz="2800" dirty="0"/>
              <a:t> можно его использовать. </a:t>
            </a:r>
          </a:p>
        </p:txBody>
      </p:sp>
    </p:spTree>
    <p:extLst>
      <p:ext uri="{BB962C8B-B14F-4D97-AF65-F5344CB8AC3E}">
        <p14:creationId xmlns:p14="http://schemas.microsoft.com/office/powerpoint/2010/main" val="23770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Python</a:t>
            </a:r>
            <a:r>
              <a:rPr lang="ru-RU" dirty="0"/>
              <a:t> полностью объектно-ориентирован, то есть вы можете определять свои собственные классы, наследовать новые классы от своих или встроенных классов, и создавать экземпляры классов, которые уже определили.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Определить класс в </a:t>
            </a:r>
            <a:r>
              <a:rPr lang="ru-RU" dirty="0" err="1"/>
              <a:t>Python</a:t>
            </a:r>
            <a:r>
              <a:rPr lang="ru-RU" dirty="0"/>
              <a:t> просто. Также как и в случае с функциями, раздельное объявление интерфейса не требуется. Вы просто определяете класс и начинаете программировать. Определение класса в </a:t>
            </a:r>
            <a:r>
              <a:rPr lang="ru-RU" dirty="0" err="1"/>
              <a:t>Python</a:t>
            </a:r>
            <a:r>
              <a:rPr lang="ru-RU" dirty="0"/>
              <a:t> начинается с зарезервированного слова </a:t>
            </a:r>
            <a:r>
              <a:rPr lang="ru-RU" dirty="0" err="1"/>
              <a:t>class</a:t>
            </a:r>
            <a:r>
              <a:rPr lang="ru-RU" dirty="0"/>
              <a:t>, за которым следует имя (идентификатор) класса. </a:t>
            </a:r>
          </a:p>
        </p:txBody>
      </p:sp>
    </p:spTree>
    <p:extLst>
      <p:ext uri="{BB962C8B-B14F-4D97-AF65-F5344CB8AC3E}">
        <p14:creationId xmlns:p14="http://schemas.microsoft.com/office/powerpoint/2010/main" val="3504611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Синтаксически создание класса с указанием его родителя/ей выглядит так: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имя_класса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(имя_родителя1, [имя_родителя2,…,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имя_родителя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n])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class Figure: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__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__(self, color): </a:t>
            </a:r>
          </a:p>
          <a:p>
            <a:pPr lvl="2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self.color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color </a:t>
            </a:r>
          </a:p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get_color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(self): 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self.color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class Rectangle(Figure):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__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__(self, color, width=100, height=100): 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super().__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__(color) </a:t>
            </a:r>
          </a:p>
          <a:p>
            <a:pPr lvl="2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width </a:t>
            </a:r>
          </a:p>
          <a:p>
            <a:pPr lvl="2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self.height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height 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square(self): 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self.height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0896" lvl="2" indent="0">
              <a:buNone/>
            </a:pPr>
            <a:r>
              <a:rPr lang="ru-RU" sz="2800" i="1" dirty="0">
                <a:cs typeface="Calibri" panose="020F0502020204030204" pitchFamily="34" charset="0"/>
              </a:rPr>
              <a:t>Функция </a:t>
            </a:r>
            <a:r>
              <a:rPr lang="ru-RU" sz="2800" i="1" dirty="0" err="1">
                <a:cs typeface="Calibri" panose="020F0502020204030204" pitchFamily="34" charset="0"/>
              </a:rPr>
              <a:t>super</a:t>
            </a:r>
            <a:r>
              <a:rPr lang="ru-RU" sz="2800" i="1" dirty="0">
                <a:cs typeface="Calibri" panose="020F0502020204030204" pitchFamily="34" charset="0"/>
              </a:rPr>
              <a:t>() в </a:t>
            </a:r>
            <a:r>
              <a:rPr lang="ru-RU" sz="2800" i="1" dirty="0" err="1">
                <a:cs typeface="Calibri" panose="020F0502020204030204" pitchFamily="34" charset="0"/>
              </a:rPr>
              <a:t>Python</a:t>
            </a:r>
            <a:r>
              <a:rPr lang="ru-RU" sz="2800" i="1" dirty="0">
                <a:cs typeface="Calibri" panose="020F0502020204030204" pitchFamily="34" charset="0"/>
              </a:rPr>
              <a:t> позволяет явно ссылаться на родительский класс.</a:t>
            </a:r>
          </a:p>
          <a:p>
            <a:pPr marL="310896" lvl="2" indent="0">
              <a:buNone/>
            </a:pPr>
            <a:endParaRPr lang="ru-RU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fig1 = Rectangle("blue")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print(fig1.get_color())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print(fig1.square())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fig2 = Rectangle("red", 25, 70)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print(fig2.get_color())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print(fig2.square())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__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str__,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 методы __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__ и __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__ отвечают за строковое представления объекта. При этом используются они в разных местах.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Рассмотрим пример класса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IPAddress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который отвечает за представление IPv4 адреса: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IPAddress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__(self,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После создания экземпляров класса, у них есть строковое представление по умолчанию, которое выглядит так (этот же вывод отображается при использовании </a:t>
            </a:r>
            <a:r>
              <a:rPr lang="ru-RU" dirty="0" err="1"/>
              <a:t>print</a:t>
            </a:r>
            <a:r>
              <a:rPr lang="ru-RU" dirty="0"/>
              <a:t>):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ip1 = </a:t>
            </a:r>
            <a:r>
              <a:rPr lang="en-US" dirty="0" err="1"/>
              <a:t>IPAddress</a:t>
            </a:r>
            <a:r>
              <a:rPr lang="en-US" dirty="0"/>
              <a:t>('10.1.1.1')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ip2 = </a:t>
            </a:r>
            <a:r>
              <a:rPr lang="en-US" dirty="0" err="1"/>
              <a:t>IPAddress</a:t>
            </a:r>
            <a:r>
              <a:rPr lang="en-US" dirty="0"/>
              <a:t>('10.2.2.2')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str(ip1)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'&lt;__main__.</a:t>
            </a:r>
            <a:r>
              <a:rPr lang="en-US" dirty="0" err="1"/>
              <a:t>IPAddress</a:t>
            </a:r>
            <a:r>
              <a:rPr lang="en-US" dirty="0"/>
              <a:t> object at 0xb4e4e76c&gt;'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str(ip2)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'&lt;__main__.</a:t>
            </a:r>
            <a:r>
              <a:rPr lang="en-US" dirty="0" err="1"/>
              <a:t>IPAddress</a:t>
            </a:r>
            <a:r>
              <a:rPr lang="en-US" dirty="0"/>
              <a:t> object at 0xb1bd376c&gt;'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5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 сожалению, это представление не очень информативно. И было бы лучше, если бы отображалась информация о том, какой именно адрес представляет этот экземпляр. За отображение информации при применении функции </a:t>
            </a:r>
            <a:r>
              <a:rPr lang="ru-RU" dirty="0" err="1"/>
              <a:t>str</a:t>
            </a:r>
            <a:r>
              <a:rPr lang="ru-RU" dirty="0"/>
              <a:t>, отвечает специальный метод __</a:t>
            </a:r>
            <a:r>
              <a:rPr lang="ru-RU" dirty="0" err="1"/>
              <a:t>str</a:t>
            </a:r>
            <a:r>
              <a:rPr lang="ru-RU" dirty="0"/>
              <a:t>__ - как аргумент метод ожидает только экземпляр и должен возвращать строку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class </a:t>
            </a:r>
            <a:r>
              <a:rPr lang="en-US" sz="2000" dirty="0" err="1"/>
              <a:t>IPAddress</a:t>
            </a:r>
            <a:r>
              <a:rPr lang="en-US" sz="2000" dirty="0"/>
              <a:t>:</a:t>
            </a:r>
            <a:endParaRPr lang="ru-RU" sz="2000" dirty="0"/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ip</a:t>
            </a:r>
            <a:r>
              <a:rPr lang="en-US" sz="2000" dirty="0"/>
              <a:t>):</a:t>
            </a:r>
            <a:endParaRPr lang="ru-RU" sz="2000" dirty="0"/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self.ip</a:t>
            </a:r>
            <a:r>
              <a:rPr lang="en-US" sz="2000" dirty="0"/>
              <a:t> = </a:t>
            </a:r>
            <a:r>
              <a:rPr lang="en-US" sz="2000" dirty="0" err="1"/>
              <a:t>ip</a:t>
            </a:r>
            <a:endParaRPr lang="en-US" sz="2000" dirty="0"/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def __str__(self):</a:t>
            </a: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return </a:t>
            </a:r>
            <a:r>
              <a:rPr lang="en-US" sz="2000" dirty="0" err="1"/>
              <a:t>f"IPAddress</a:t>
            </a:r>
            <a:r>
              <a:rPr lang="en-US" sz="2000" dirty="0"/>
              <a:t>: {</a:t>
            </a:r>
            <a:r>
              <a:rPr lang="en-US" sz="2000" dirty="0" err="1"/>
              <a:t>self.ip</a:t>
            </a:r>
            <a:r>
              <a:rPr lang="en-US" sz="2000" dirty="0"/>
              <a:t>}"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ip1 = </a:t>
            </a:r>
            <a:r>
              <a:rPr lang="en-US" sz="2000" dirty="0" err="1"/>
              <a:t>IPAddress</a:t>
            </a:r>
            <a:r>
              <a:rPr lang="en-US" sz="2000" dirty="0"/>
              <a:t>('10.1.1.1')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ip2 = </a:t>
            </a:r>
            <a:r>
              <a:rPr lang="en-US" sz="2000" dirty="0" err="1"/>
              <a:t>IPAddress</a:t>
            </a:r>
            <a:r>
              <a:rPr lang="en-US" sz="2000" dirty="0"/>
              <a:t>('10.2.2.2')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str(ip1)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'</a:t>
            </a:r>
            <a:r>
              <a:rPr lang="en-US" sz="2000" dirty="0" err="1"/>
              <a:t>IPAddress</a:t>
            </a:r>
            <a:r>
              <a:rPr lang="en-US" sz="2000" dirty="0"/>
              <a:t>: 10.1.1.1'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str(ip2)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'</a:t>
            </a:r>
            <a:r>
              <a:rPr lang="en-US" sz="2000" dirty="0" err="1"/>
              <a:t>IPAddress</a:t>
            </a:r>
            <a:r>
              <a:rPr lang="en-US" sz="2000" dirty="0"/>
              <a:t>: 10.2.2.2'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82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Второе строковое представление, которое используется в объектах </a:t>
            </a:r>
            <a:r>
              <a:rPr lang="ru-RU" dirty="0" err="1"/>
              <a:t>Python</a:t>
            </a:r>
            <a:r>
              <a:rPr lang="ru-RU" dirty="0"/>
              <a:t>, отображается при использовании функции </a:t>
            </a:r>
            <a:r>
              <a:rPr lang="ru-RU" dirty="0" err="1"/>
              <a:t>repr</a:t>
            </a:r>
            <a:r>
              <a:rPr lang="ru-RU" dirty="0"/>
              <a:t>, а также при добавлении объектов в контейнеры типа списков: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ip_addresses</a:t>
            </a:r>
            <a:r>
              <a:rPr lang="en-US" dirty="0"/>
              <a:t> = [ip1, ip2]</a:t>
            </a: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ip_addresses</a:t>
            </a: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[&lt;__main__.</a:t>
            </a:r>
            <a:r>
              <a:rPr lang="en-US" dirty="0" err="1"/>
              <a:t>IPAddress</a:t>
            </a:r>
            <a:r>
              <a:rPr lang="en-US" dirty="0"/>
              <a:t> at 0xb4e40c8c&gt;, &lt;__main__.</a:t>
            </a:r>
            <a:r>
              <a:rPr lang="en-US" dirty="0" err="1"/>
              <a:t>IPAddress</a:t>
            </a:r>
            <a:r>
              <a:rPr lang="en-US" dirty="0"/>
              <a:t> at 0xb1bc46ac&gt;]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repr</a:t>
            </a:r>
            <a:r>
              <a:rPr lang="en-US" dirty="0"/>
              <a:t>(ip1)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'&lt;__main__.</a:t>
            </a:r>
            <a:r>
              <a:rPr lang="en-US" dirty="0" err="1"/>
              <a:t>IPAddress</a:t>
            </a:r>
            <a:r>
              <a:rPr lang="en-US" dirty="0"/>
              <a:t> object at 0xb4e40c8c&gt;'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За это отображение отвечает метод __</a:t>
            </a:r>
            <a:r>
              <a:rPr lang="ru-RU" dirty="0" err="1"/>
              <a:t>repr</a:t>
            </a:r>
            <a:r>
              <a:rPr lang="ru-RU" dirty="0"/>
              <a:t>__, он тоже должен возвращать строку, но при этом принято, чтобы метод возвращал строку, скопировав которую, можно получить экземпляр класса: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</a:t>
            </a:r>
            <a:r>
              <a:rPr lang="en-US" dirty="0" err="1"/>
              <a:t>IPAddress</a:t>
            </a:r>
            <a:r>
              <a:rPr lang="en-US" dirty="0"/>
              <a:t>: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ip</a:t>
            </a:r>
            <a:r>
              <a:rPr lang="en-US" sz="2200" dirty="0"/>
              <a:t>):</a:t>
            </a: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self.ip</a:t>
            </a:r>
            <a:r>
              <a:rPr lang="en-US" sz="2200" dirty="0"/>
              <a:t> = </a:t>
            </a:r>
            <a:r>
              <a:rPr lang="en-US" sz="2200" dirty="0" err="1"/>
              <a:t>ip</a:t>
            </a:r>
            <a:endParaRPr lang="en-US" sz="2200" dirty="0"/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def __str__(self):</a:t>
            </a: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return </a:t>
            </a:r>
            <a:r>
              <a:rPr lang="en-US" sz="2200" dirty="0" err="1"/>
              <a:t>f"IPAddress</a:t>
            </a:r>
            <a:r>
              <a:rPr lang="en-US" sz="2200" dirty="0"/>
              <a:t>: {</a:t>
            </a:r>
            <a:r>
              <a:rPr lang="en-US" sz="2200" dirty="0" err="1"/>
              <a:t>self.ip</a:t>
            </a:r>
            <a:r>
              <a:rPr lang="en-US" sz="2200" dirty="0"/>
              <a:t>}"</a:t>
            </a:r>
          </a:p>
          <a:p>
            <a:pPr marL="173736" lvl="1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def __</a:t>
            </a:r>
            <a:r>
              <a:rPr lang="en-US" sz="2200" dirty="0" err="1"/>
              <a:t>repr</a:t>
            </a:r>
            <a:r>
              <a:rPr lang="en-US" sz="2200" dirty="0"/>
              <a:t>__(self):</a:t>
            </a:r>
          </a:p>
          <a:p>
            <a:pPr marL="356616" lvl="2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return </a:t>
            </a:r>
            <a:r>
              <a:rPr lang="en-US" sz="2200" dirty="0" err="1"/>
              <a:t>f"IPAddress</a:t>
            </a:r>
            <a:r>
              <a:rPr lang="en-US" sz="2200" dirty="0"/>
              <a:t>('{</a:t>
            </a:r>
            <a:r>
              <a:rPr lang="en-US" sz="2200" dirty="0" err="1"/>
              <a:t>self.ip</a:t>
            </a:r>
            <a:r>
              <a:rPr lang="en-US" sz="2200" dirty="0"/>
              <a:t>}')"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0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ip1 = </a:t>
            </a:r>
            <a:r>
              <a:rPr lang="en-US" dirty="0" err="1"/>
              <a:t>IPAddress</a:t>
            </a:r>
            <a:r>
              <a:rPr lang="en-US" dirty="0"/>
              <a:t>('10.1.1.1')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ip2 = </a:t>
            </a:r>
            <a:r>
              <a:rPr lang="en-US" dirty="0" err="1"/>
              <a:t>IPAddress</a:t>
            </a:r>
            <a:r>
              <a:rPr lang="en-US" dirty="0"/>
              <a:t>('10.2.2.2')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ip_addresses</a:t>
            </a:r>
            <a:r>
              <a:rPr lang="en-US" dirty="0"/>
              <a:t> = [ip1, ip2]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ip_addresses</a:t>
            </a: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[</a:t>
            </a:r>
            <a:r>
              <a:rPr lang="en-US" dirty="0" err="1"/>
              <a:t>IPAddress</a:t>
            </a:r>
            <a:r>
              <a:rPr lang="en-US" dirty="0"/>
              <a:t>('10.1.1.1'), </a:t>
            </a:r>
            <a:r>
              <a:rPr lang="en-US" dirty="0" err="1"/>
              <a:t>IPAddress</a:t>
            </a:r>
            <a:r>
              <a:rPr lang="en-US" dirty="0"/>
              <a:t>('10.2.2.2')]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repr</a:t>
            </a:r>
            <a:r>
              <a:rPr lang="en-US" dirty="0"/>
              <a:t>(ip1)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"</a:t>
            </a:r>
            <a:r>
              <a:rPr lang="en-US" dirty="0" err="1"/>
              <a:t>IPAddress</a:t>
            </a:r>
            <a:r>
              <a:rPr lang="en-US" dirty="0"/>
              <a:t>('10.1.1.1')"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Формально, это все, что необходимо, в случае, когда класс не должен быть унаследован от другого класса.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PapayaWhip</a:t>
            </a:r>
            <a:r>
              <a:rPr lang="ru-RU" dirty="0"/>
              <a:t>:    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   </a:t>
            </a:r>
            <a:r>
              <a:rPr lang="ru-RU" dirty="0" err="1"/>
              <a:t>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755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Описать класс, представляющий треугольник. Предусмотреть методы для вычисления площади и периметра.</a:t>
            </a:r>
          </a:p>
        </p:txBody>
      </p:sp>
    </p:spTree>
    <p:extLst>
      <p:ext uri="{BB962C8B-B14F-4D97-AF65-F5344CB8AC3E}">
        <p14:creationId xmlns:p14="http://schemas.microsoft.com/office/powerpoint/2010/main" val="12726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Написать класс «Калькулятор» с основными арифметическими действиями.</a:t>
            </a:r>
          </a:p>
        </p:txBody>
      </p:sp>
    </p:spTree>
    <p:extLst>
      <p:ext uri="{BB962C8B-B14F-4D97-AF65-F5344CB8AC3E}">
        <p14:creationId xmlns:p14="http://schemas.microsoft.com/office/powerpoint/2010/main" val="23144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Написать класс «Студенты», в который входят фамилия, номер группы, оценка. Создать массив из пяти элементов такого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6790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	Определенный выше класс имеет имя </a:t>
            </a:r>
            <a:r>
              <a:rPr lang="ru-RU" dirty="0" err="1"/>
              <a:t>PapayaWhip</a:t>
            </a:r>
            <a:r>
              <a:rPr lang="ru-RU" dirty="0"/>
              <a:t> и не наследует никакой другой класс. В именах классов каждое слово обычно пишется с большой буквы, но это не требование, а лишь соглашение.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	Каждая строка в определении класса имеет отступ, также как и в случае с функциями, оператором условного перехода </a:t>
            </a:r>
            <a:r>
              <a:rPr lang="ru-RU" dirty="0" err="1"/>
              <a:t>if</a:t>
            </a:r>
            <a:r>
              <a:rPr lang="ru-RU" dirty="0"/>
              <a:t>, циклом </a:t>
            </a:r>
            <a:r>
              <a:rPr lang="ru-RU" dirty="0" err="1"/>
              <a:t>for</a:t>
            </a:r>
            <a:r>
              <a:rPr lang="ru-RU" dirty="0"/>
              <a:t> или любым другим блоком кода. Первая строка без отступа находится вне блока </a:t>
            </a:r>
            <a:r>
              <a:rPr lang="ru-RU" dirty="0" err="1"/>
              <a:t>class</a:t>
            </a:r>
            <a:r>
              <a:rPr lang="ru-RU" dirty="0"/>
              <a:t>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Класс </a:t>
            </a:r>
            <a:r>
              <a:rPr lang="ru-RU" dirty="0" err="1"/>
              <a:t>PapayaWhip</a:t>
            </a:r>
            <a:r>
              <a:rPr lang="ru-RU" dirty="0"/>
              <a:t> не содержит определений методов или атрибутов, но с точки зрения синтаксиса, тело класса не может оставаться пустым. В таких случаях используется оператор </a:t>
            </a:r>
            <a:r>
              <a:rPr lang="ru-RU" dirty="0" err="1"/>
              <a:t>pass</a:t>
            </a:r>
            <a:r>
              <a:rPr lang="ru-RU" dirty="0"/>
              <a:t>. 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языке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pass</a:t>
            </a:r>
            <a:r>
              <a:rPr lang="ru-RU" dirty="0"/>
              <a:t> — зарезервированное слово, которое говорит интерпретатору: «идем дальше, здесь ничего нет». Это оператор не делающий ровным счетом ничего, но тем не менее являющийся удобным решением, когда вам нужно сделать заглушку для функции или класса.</a:t>
            </a:r>
          </a:p>
        </p:txBody>
      </p:sp>
    </p:spTree>
    <p:extLst>
      <p:ext uri="{BB962C8B-B14F-4D97-AF65-F5344CB8AC3E}">
        <p14:creationId xmlns:p14="http://schemas.microsoft.com/office/powerpoint/2010/main" val="50180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Выражение </a:t>
            </a:r>
            <a:r>
              <a:rPr lang="ru-RU" i="1" dirty="0" err="1"/>
              <a:t>pass</a:t>
            </a:r>
            <a:r>
              <a:rPr lang="ru-RU" dirty="0"/>
              <a:t> в языке </a:t>
            </a:r>
            <a:r>
              <a:rPr lang="ru-RU" dirty="0" err="1"/>
              <a:t>Python</a:t>
            </a:r>
            <a:r>
              <a:rPr lang="ru-RU" dirty="0"/>
              <a:t> аналог пустого множества или фигурных скобок в языках </a:t>
            </a:r>
            <a:r>
              <a:rPr lang="ru-RU" dirty="0" err="1"/>
              <a:t>Java</a:t>
            </a:r>
            <a:r>
              <a:rPr lang="ru-RU" dirty="0"/>
              <a:t> или C++.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Многие классы наследуются от других классов, но не этот. Многие классы определяют свои методы, но не этот. Класс в </a:t>
            </a:r>
            <a:r>
              <a:rPr lang="ru-RU" dirty="0" err="1"/>
              <a:t>Python</a:t>
            </a:r>
            <a:r>
              <a:rPr lang="ru-RU" dirty="0"/>
              <a:t> не обязан иметь ничего, кроме имени. В частности, людям знакомым с C++ может показаться странным, что у класса в </a:t>
            </a:r>
            <a:r>
              <a:rPr lang="ru-RU" dirty="0" err="1"/>
              <a:t>Python</a:t>
            </a:r>
            <a:r>
              <a:rPr lang="ru-RU" dirty="0"/>
              <a:t> отсутствуют в явном виде конструктор и деструктор.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Несмотря на то, что это не является обязательным, класс в </a:t>
            </a:r>
            <a:r>
              <a:rPr lang="ru-RU" dirty="0" err="1"/>
              <a:t>Python</a:t>
            </a:r>
            <a:r>
              <a:rPr lang="ru-RU" dirty="0"/>
              <a:t> может иметь нечто, похожее на конструктор: метод </a:t>
            </a:r>
            <a:r>
              <a:rPr lang="ru-RU" i="1" dirty="0" err="1"/>
              <a:t>init</a:t>
            </a:r>
            <a:r>
              <a:rPr lang="ru-RU" dirty="0"/>
              <a:t>().</a:t>
            </a:r>
          </a:p>
          <a:p>
            <a:pPr marL="0" indent="26511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587</TotalTime>
  <Words>3592</Words>
  <Application>Microsoft Office PowerPoint</Application>
  <PresentationFormat>Широкоэкранный</PresentationFormat>
  <Paragraphs>408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7" baseType="lpstr">
      <vt:lpstr>Calibri</vt:lpstr>
      <vt:lpstr>Tw Cen MT</vt:lpstr>
      <vt:lpstr>Tw Cen MT Condensed</vt:lpstr>
      <vt:lpstr>Wingdings 3</vt:lpstr>
      <vt:lpstr>Интеграл</vt:lpstr>
      <vt:lpstr>ООП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создания класса на Python</vt:lpstr>
      <vt:lpstr>Презентация PowerPoint</vt:lpstr>
      <vt:lpstr>Создание экземпляров класса</vt:lpstr>
      <vt:lpstr>Презентация PowerPoint</vt:lpstr>
      <vt:lpstr>Презентация PowerPoint</vt:lpstr>
      <vt:lpstr>Презентация PowerPoint</vt:lpstr>
      <vt:lpstr>Презентация PowerPoint</vt:lpstr>
      <vt:lpstr>Атрибуты</vt:lpstr>
      <vt:lpstr>Презентация PowerPoint</vt:lpstr>
      <vt:lpstr>Презентация PowerPoint</vt:lpstr>
      <vt:lpstr>Презентация PowerPoint</vt:lpstr>
      <vt:lpstr>Атрибуты функции</vt:lpstr>
      <vt:lpstr>Презентация PowerPoint</vt:lpstr>
      <vt:lpstr>Презентация PowerPoint</vt:lpstr>
      <vt:lpstr>Презентация PowerPoint</vt:lpstr>
      <vt:lpstr>Встроенные атрибуты класса</vt:lpstr>
      <vt:lpstr>Презентация PowerPoint</vt:lpstr>
      <vt:lpstr>Презентация PowerPoint</vt:lpstr>
      <vt:lpstr>Переменные класса</vt:lpstr>
      <vt:lpstr>Презентация PowerPoint</vt:lpstr>
      <vt:lpstr>Презентация PowerPoint</vt:lpstr>
      <vt:lpstr>Конструктор класса  МЕТОД INIT</vt:lpstr>
      <vt:lpstr>Презентация PowerPoint</vt:lpstr>
      <vt:lpstr>Презентация PowerPoint</vt:lpstr>
      <vt:lpstr>СОЗДАНИЕ ЭКЗЕМПЛЯРОВ</vt:lpstr>
      <vt:lpstr>Презентация PowerPoint</vt:lpstr>
      <vt:lpstr>Презентация PowerPoint</vt:lpstr>
      <vt:lpstr>ПЕРЕМЕННЫЕ Экземпляра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Наследование</vt:lpstr>
      <vt:lpstr>Презентация PowerPoint</vt:lpstr>
      <vt:lpstr>Презентация PowerPoint</vt:lpstr>
      <vt:lpstr>Презентация PowerPoint</vt:lpstr>
      <vt:lpstr>Методы __str__, __repr__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</vt:lpstr>
      <vt:lpstr>Презентация PowerPoint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Исаев Андрей Николаевич</dc:creator>
  <cp:lastModifiedBy>Исаев Андрей Николаевич</cp:lastModifiedBy>
  <cp:revision>28</cp:revision>
  <dcterms:created xsi:type="dcterms:W3CDTF">2021-04-12T07:59:40Z</dcterms:created>
  <dcterms:modified xsi:type="dcterms:W3CDTF">2021-04-29T05:27:05Z</dcterms:modified>
</cp:coreProperties>
</file>