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5" r:id="rId3"/>
    <p:sldId id="284" r:id="rId4"/>
    <p:sldId id="285" r:id="rId5"/>
    <p:sldId id="258" r:id="rId6"/>
    <p:sldId id="264" r:id="rId7"/>
    <p:sldId id="303" r:id="rId8"/>
    <p:sldId id="304" r:id="rId9"/>
    <p:sldId id="270" r:id="rId10"/>
    <p:sldId id="286" r:id="rId11"/>
    <p:sldId id="280" r:id="rId12"/>
    <p:sldId id="28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800000"/>
    <a:srgbClr val="006600"/>
    <a:srgbClr val="003300"/>
    <a:srgbClr val="008000"/>
    <a:srgbClr val="009900"/>
    <a:srgbClr val="003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Темный стиль 1 -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FDF26-9472-423E-8F66-07DEBEF639A6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24163-0FCF-4915-AB52-696ADAFF2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61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24163-0FCF-4915-AB52-696ADAFF261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3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96232" y="412739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3E00"/>
                </a:solidFill>
              </a:rPr>
              <a:t>Массивом называется последовательность переменных одного типа, использующая одно имя; для ссылки на конкретное значение применяется индекс.</a:t>
            </a:r>
            <a:r>
              <a:rPr lang="en-US" sz="2000" dirty="0" smtClean="0">
                <a:solidFill>
                  <a:srgbClr val="003E00"/>
                </a:solidFill>
              </a:rPr>
              <a:t> </a:t>
            </a:r>
            <a:r>
              <a:rPr lang="ru-RU" sz="2000" dirty="0" smtClean="0">
                <a:solidFill>
                  <a:srgbClr val="003E00"/>
                </a:solidFill>
              </a:rPr>
              <a:t>С помощью массивов можно решить проблему работы с последовательностями. В приведенной ниже программе объявляется массив </a:t>
            </a:r>
            <a:r>
              <a:rPr lang="en-US" sz="2000" dirty="0">
                <a:solidFill>
                  <a:srgbClr val="0000CC"/>
                </a:solidFill>
              </a:rPr>
              <a:t>a</a:t>
            </a:r>
            <a:r>
              <a:rPr lang="ru-RU" sz="2000" dirty="0" smtClean="0">
                <a:solidFill>
                  <a:srgbClr val="003E00"/>
                </a:solidFill>
              </a:rPr>
              <a:t>, в котором можно хранить до 128 целых значений. Максимально возможный индекс последнего элемента </a:t>
            </a:r>
            <a:r>
              <a:rPr lang="en-US" sz="2000" dirty="0" smtClean="0">
                <a:solidFill>
                  <a:srgbClr val="0000CC"/>
                </a:solidFill>
              </a:rPr>
              <a:t>i=127</a:t>
            </a:r>
            <a:r>
              <a:rPr lang="ru-RU" sz="2000" dirty="0" smtClean="0">
                <a:solidFill>
                  <a:srgbClr val="003E00"/>
                </a:solidFill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3" y="2351731"/>
            <a:ext cx="8998798" cy="450626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563888" y="0"/>
            <a:ext cx="1372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2060"/>
                </a:solidFill>
              </a:rPr>
              <a:t>Массивы</a:t>
            </a:r>
            <a:endParaRPr lang="ru-R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4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404664"/>
            <a:ext cx="82089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В </a:t>
            </a:r>
            <a:r>
              <a:rPr lang="en-US" sz="2000" dirty="0" smtClean="0"/>
              <a:t>C</a:t>
            </a:r>
            <a:r>
              <a:rPr lang="en-US" sz="2000" dirty="0"/>
              <a:t>++</a:t>
            </a:r>
            <a:r>
              <a:rPr lang="ru-RU" sz="2000" dirty="0"/>
              <a:t> не проверяется выход индекса за пределы массива. </a:t>
            </a:r>
            <a:r>
              <a:rPr lang="en-US" sz="2000" dirty="0"/>
              <a:t>C++</a:t>
            </a:r>
            <a:r>
              <a:rPr lang="ru-RU" sz="2000" dirty="0"/>
              <a:t> может предоставить доступ и к элементу </a:t>
            </a:r>
            <a:r>
              <a:rPr lang="en-US" sz="2000" dirty="0" smtClean="0">
                <a:solidFill>
                  <a:srgbClr val="0000CC"/>
                </a:solidFill>
              </a:rPr>
              <a:t>a </a:t>
            </a:r>
            <a:r>
              <a:rPr lang="en-US" sz="2000" dirty="0">
                <a:solidFill>
                  <a:srgbClr val="0000CC"/>
                </a:solidFill>
              </a:rPr>
              <a:t>[500]</a:t>
            </a:r>
            <a:r>
              <a:rPr lang="ru-RU" sz="2000" dirty="0"/>
              <a:t>. Более того, </a:t>
            </a:r>
            <a:r>
              <a:rPr lang="en-US" sz="2000" dirty="0"/>
              <a:t>C++</a:t>
            </a:r>
            <a:r>
              <a:rPr lang="ru-RU" sz="2000" dirty="0"/>
              <a:t> позволит обратиться даже к </a:t>
            </a:r>
            <a:r>
              <a:rPr lang="en-US" sz="2000" dirty="0">
                <a:solidFill>
                  <a:srgbClr val="0000CC"/>
                </a:solidFill>
              </a:rPr>
              <a:t>a </a:t>
            </a:r>
            <a:r>
              <a:rPr lang="en-US" sz="2000" dirty="0">
                <a:solidFill>
                  <a:srgbClr val="0000CC"/>
                </a:solidFill>
              </a:rPr>
              <a:t>[-100]</a:t>
            </a:r>
            <a:r>
              <a:rPr lang="ru-RU" sz="2000" dirty="0"/>
              <a:t>. Это можно объяснить с помощью следующей аналогии. Имеется улица, на которой 15 жилых домов. Если мы захотим найти 20-й дом, идя вдоль улицы и пересчитывая дома, то его просто может</a:t>
            </a:r>
            <a:r>
              <a:rPr lang="en-US" sz="2000" dirty="0"/>
              <a:t> </a:t>
            </a:r>
            <a:r>
              <a:rPr lang="ru-RU" sz="2000" dirty="0"/>
              <a:t>не быть. Тут могут быть заброшенные руины или, хуже того, дом, стоящий уже на другой улице. Чтение значения элемента </a:t>
            </a:r>
            <a:r>
              <a:rPr lang="en-US" sz="2000" dirty="0" smtClean="0">
                <a:solidFill>
                  <a:srgbClr val="0000CC"/>
                </a:solidFill>
              </a:rPr>
              <a:t>a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[20]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может дать некоторое непредсказуемое значение или даже привести к ошибке нарушения защиты, а запись – к совершенно непредсказуемым результатам вплоть до полного краха программы.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559864"/>
            <a:ext cx="1942047" cy="79036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94816"/>
            <a:ext cx="2993543" cy="10554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5237"/>
            <a:ext cx="9144000" cy="10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7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332656"/>
            <a:ext cx="81369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Задача 1. Создать новый проект. Сохранить. Написать программу, которая находит среднее арифметическое чисел, введенных пользователем. Предварительно программа должна вывести список введенных чисел (как в предыдущей программе). Ввод нулевого значения означает конец ввода последовательности. Нулевая сумма чисел приводит к завершению работы программы. Функции описывать в заголовочных файлах.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08920"/>
            <a:ext cx="614428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2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2656"/>
            <a:ext cx="3121341" cy="153060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31876" y="1863261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Златопольский Д.М. Сборник задач по программированию. </a:t>
            </a:r>
          </a:p>
          <a:p>
            <a:pPr algn="just"/>
            <a:r>
              <a:rPr lang="ru-RU" sz="2000" dirty="0" smtClean="0"/>
              <a:t>Глава 11 выборочно.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7152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2708920"/>
            <a:ext cx="84456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3E00"/>
                </a:solidFill>
              </a:rPr>
              <a:t>Массив может быть статическим или динамическим, т.е. храниться в статической или динамической памяти, при этом все элементы располагаются в памяти последовательно, т.е. зная, например, адрес в памяти, по которому хранится целочисленный элемент с индексом 2, можно вычислить, по какому адресу хранится любой другой элемент массива. Область динамической памяти необходимо своевременно возвращать в кучу, чтобы не было утечки памяти. Утечка памяти может привести к переполнению стека либо динамической памяти, что может являться причиной краха программы.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23780"/>
            <a:ext cx="1944216" cy="7629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4242572" cy="79417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1520" y="1340768"/>
            <a:ext cx="7272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3E00"/>
                </a:solidFill>
              </a:rPr>
              <a:t>Имя массива хранит в себе адрес в памяти на первый элемент массива. </a:t>
            </a:r>
            <a:r>
              <a:rPr lang="ru-RU" sz="2000" dirty="0" smtClean="0"/>
              <a:t>Первый элемент (с индексом 0 и значением 2) в этой программе располагается в памяти по адресу </a:t>
            </a:r>
            <a:r>
              <a:rPr lang="en-US" sz="2000" dirty="0" smtClean="0"/>
              <a:t>00C8FBB0.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0010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" y="2060491"/>
            <a:ext cx="3188434" cy="33340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31438" y="404664"/>
            <a:ext cx="8640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3E00"/>
                </a:solidFill>
              </a:rPr>
              <a:t>Задача</a:t>
            </a:r>
            <a:r>
              <a:rPr lang="en-US" sz="2000" dirty="0" smtClean="0">
                <a:solidFill>
                  <a:srgbClr val="003E00"/>
                </a:solidFill>
              </a:rPr>
              <a:t> </a:t>
            </a:r>
            <a:r>
              <a:rPr lang="ru-RU" sz="2000" dirty="0" smtClean="0">
                <a:solidFill>
                  <a:srgbClr val="003E00"/>
                </a:solidFill>
              </a:rPr>
              <a:t>с решением. Написать программу, суммирующую элементы массива. Реализовать функции для вывода массива на экран дисплея и для получения суммы элементов. Функции должны быть описаны в заголовочных файлах.</a:t>
            </a:r>
          </a:p>
          <a:p>
            <a:pPr algn="just"/>
            <a:r>
              <a:rPr lang="ru-RU" sz="2000" dirty="0" smtClean="0">
                <a:solidFill>
                  <a:srgbClr val="003E00"/>
                </a:solidFill>
              </a:rPr>
              <a:t>После создания заголовочных файлов их список можно увидеть в обозревателе решений: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96" y="2348880"/>
            <a:ext cx="5395567" cy="30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2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99151" cy="3429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9" y="3645024"/>
            <a:ext cx="5702309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6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332656"/>
            <a:ext cx="8208912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solidFill>
                  <a:srgbClr val="800000"/>
                </a:solidFill>
              </a:rPr>
              <a:t>Инициализация </a:t>
            </a:r>
            <a:r>
              <a:rPr lang="ru-RU" sz="2200" dirty="0" smtClean="0">
                <a:solidFill>
                  <a:srgbClr val="800000"/>
                </a:solidFill>
              </a:rPr>
              <a:t>массива</a:t>
            </a:r>
            <a:r>
              <a:rPr lang="ru-RU" sz="2200" dirty="0" smtClean="0"/>
              <a:t> </a:t>
            </a:r>
          </a:p>
          <a:p>
            <a:pPr indent="457200" algn="just"/>
            <a:r>
              <a:rPr lang="ru-RU" sz="2200" dirty="0" smtClean="0"/>
              <a:t>Массив </a:t>
            </a:r>
            <a:r>
              <a:rPr lang="ru-RU" sz="2200" dirty="0"/>
              <a:t>может быть инициализирован сразу во время объявления, например:</a:t>
            </a:r>
          </a:p>
          <a:p>
            <a:pPr algn="just"/>
            <a:r>
              <a:rPr lang="en-US" sz="2200" dirty="0">
                <a:solidFill>
                  <a:srgbClr val="0000CC"/>
                </a:solidFill>
              </a:rPr>
              <a:t>float A [4] = {1.0, 2.0, 3.0, 4.0}; </a:t>
            </a:r>
            <a:r>
              <a:rPr lang="en-US" sz="2200" dirty="0" smtClean="0">
                <a:solidFill>
                  <a:srgbClr val="006600"/>
                </a:solidFill>
              </a:rPr>
              <a:t>//</a:t>
            </a:r>
            <a:r>
              <a:rPr lang="ru-RU" sz="2200" dirty="0" smtClean="0">
                <a:solidFill>
                  <a:srgbClr val="006600"/>
                </a:solidFill>
              </a:rPr>
              <a:t> </a:t>
            </a:r>
            <a:r>
              <a:rPr lang="ru-RU" sz="2200" dirty="0">
                <a:solidFill>
                  <a:srgbClr val="006600"/>
                </a:solidFill>
              </a:rPr>
              <a:t>элементу </a:t>
            </a:r>
            <a:r>
              <a:rPr lang="en-US" sz="2200" dirty="0">
                <a:solidFill>
                  <a:srgbClr val="006600"/>
                </a:solidFill>
              </a:rPr>
              <a:t>A[0]</a:t>
            </a:r>
            <a:r>
              <a:rPr lang="ru-RU" sz="2200" dirty="0">
                <a:solidFill>
                  <a:srgbClr val="006600"/>
                </a:solidFill>
              </a:rPr>
              <a:t> присваивается </a:t>
            </a:r>
            <a:r>
              <a:rPr lang="ru-RU" sz="2200" dirty="0" smtClean="0">
                <a:solidFill>
                  <a:srgbClr val="006600"/>
                </a:solidFill>
              </a:rPr>
              <a:t>	1			</a:t>
            </a:r>
            <a:r>
              <a:rPr lang="en-US" sz="2200" dirty="0" smtClean="0">
                <a:solidFill>
                  <a:srgbClr val="006600"/>
                </a:solidFill>
              </a:rPr>
              <a:t>         </a:t>
            </a:r>
            <a:r>
              <a:rPr lang="ru-RU" sz="2200" dirty="0" smtClean="0">
                <a:solidFill>
                  <a:srgbClr val="006600"/>
                </a:solidFill>
              </a:rPr>
              <a:t> </a:t>
            </a:r>
            <a:r>
              <a:rPr lang="en-US" sz="2200" dirty="0" smtClean="0">
                <a:solidFill>
                  <a:srgbClr val="006600"/>
                </a:solidFill>
              </a:rPr>
              <a:t> //</a:t>
            </a:r>
            <a:r>
              <a:rPr lang="ru-RU" sz="2200" dirty="0" smtClean="0">
                <a:solidFill>
                  <a:srgbClr val="006600"/>
                </a:solidFill>
              </a:rPr>
              <a:t> элементу</a:t>
            </a:r>
            <a:r>
              <a:rPr lang="en-US" sz="2200" dirty="0" smtClean="0">
                <a:solidFill>
                  <a:srgbClr val="006600"/>
                </a:solidFill>
              </a:rPr>
              <a:t> </a:t>
            </a:r>
            <a:r>
              <a:rPr lang="en-US" sz="2200" dirty="0">
                <a:solidFill>
                  <a:srgbClr val="006600"/>
                </a:solidFill>
              </a:rPr>
              <a:t>A[1] – </a:t>
            </a:r>
            <a:r>
              <a:rPr lang="ru-RU" sz="2200" dirty="0">
                <a:solidFill>
                  <a:srgbClr val="006600"/>
                </a:solidFill>
              </a:rPr>
              <a:t>значение 2 и т.д.</a:t>
            </a:r>
          </a:p>
          <a:p>
            <a:pPr algn="just"/>
            <a:r>
              <a:rPr lang="ru-RU" sz="2200" dirty="0"/>
              <a:t>Размер массива может определяться и количеством инициализирующих </a:t>
            </a:r>
            <a:r>
              <a:rPr lang="ru-RU" sz="2200" dirty="0" smtClean="0"/>
              <a:t>констант.</a:t>
            </a:r>
            <a:r>
              <a:rPr lang="en-US" sz="2200" dirty="0" smtClean="0"/>
              <a:t> </a:t>
            </a:r>
            <a:r>
              <a:rPr lang="ru-RU" sz="2200" dirty="0" smtClean="0"/>
              <a:t>Например, следующее объявление идентично представленному выше:</a:t>
            </a:r>
          </a:p>
          <a:p>
            <a:pPr algn="just"/>
            <a:r>
              <a:rPr lang="en-US" sz="2200" dirty="0">
                <a:solidFill>
                  <a:srgbClr val="0000CC"/>
                </a:solidFill>
              </a:rPr>
              <a:t>float A </a:t>
            </a:r>
            <a:r>
              <a:rPr lang="en-US" sz="2200" dirty="0" smtClean="0">
                <a:solidFill>
                  <a:srgbClr val="0000CC"/>
                </a:solidFill>
              </a:rPr>
              <a:t>[] </a:t>
            </a:r>
            <a:r>
              <a:rPr lang="en-US" sz="2200" dirty="0">
                <a:solidFill>
                  <a:srgbClr val="0000CC"/>
                </a:solidFill>
              </a:rPr>
              <a:t>= {1.0, 2.0, 3.0, 4.0</a:t>
            </a:r>
            <a:r>
              <a:rPr lang="en-US" sz="2200" dirty="0" smtClean="0">
                <a:solidFill>
                  <a:srgbClr val="0000CC"/>
                </a:solidFill>
              </a:rPr>
              <a:t>};</a:t>
            </a:r>
            <a:endParaRPr lang="ru-RU" sz="2200" dirty="0" smtClean="0">
              <a:solidFill>
                <a:srgbClr val="0000CC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ru-RU" sz="2200" dirty="0" smtClean="0"/>
              <a:t>Все элементы массива можно инициализировать одним и тем же значением, указав его только один раз. Например, все 50 элементов массива </a:t>
            </a:r>
            <a:r>
              <a:rPr lang="en-US" sz="2200" dirty="0" smtClean="0"/>
              <a:t>A</a:t>
            </a:r>
            <a:r>
              <a:rPr lang="ru-RU" sz="2200" dirty="0" smtClean="0"/>
              <a:t> инициализируются значением </a:t>
            </a:r>
            <a:r>
              <a:rPr lang="ru-RU" sz="2200" dirty="0"/>
              <a:t>6</a:t>
            </a:r>
            <a:r>
              <a:rPr lang="ru-RU" sz="2200" dirty="0" smtClean="0"/>
              <a:t>:</a:t>
            </a:r>
          </a:p>
          <a:p>
            <a:pPr algn="just">
              <a:spcBef>
                <a:spcPts val="1200"/>
              </a:spcBef>
            </a:pPr>
            <a:r>
              <a:rPr lang="en-US" sz="2200" dirty="0" smtClean="0">
                <a:solidFill>
                  <a:srgbClr val="0000CC"/>
                </a:solidFill>
              </a:rPr>
              <a:t>int A [50] = {</a:t>
            </a:r>
            <a:r>
              <a:rPr lang="ru-RU" sz="2200" dirty="0" smtClean="0">
                <a:solidFill>
                  <a:srgbClr val="0000CC"/>
                </a:solidFill>
              </a:rPr>
              <a:t>6</a:t>
            </a:r>
            <a:r>
              <a:rPr lang="en-US" sz="2200" dirty="0" smtClean="0">
                <a:solidFill>
                  <a:srgbClr val="0000CC"/>
                </a:solidFill>
              </a:rPr>
              <a:t>};</a:t>
            </a:r>
          </a:p>
          <a:p>
            <a:pPr algn="just">
              <a:spcBef>
                <a:spcPts val="1200"/>
              </a:spcBef>
            </a:pPr>
            <a:r>
              <a:rPr lang="ru-RU" sz="2200" dirty="0" smtClean="0"/>
              <a:t>Можно инициализировать массив без использования знака =</a:t>
            </a:r>
            <a:endParaRPr lang="en-US" sz="2200" dirty="0" smtClean="0"/>
          </a:p>
          <a:p>
            <a:pPr algn="just">
              <a:spcBef>
                <a:spcPts val="1200"/>
              </a:spcBef>
            </a:pPr>
            <a:r>
              <a:rPr lang="en-US" sz="2200" dirty="0" smtClean="0">
                <a:solidFill>
                  <a:srgbClr val="0000CC"/>
                </a:solidFill>
              </a:rPr>
              <a:t>int a[3]{10, 30, 200}; </a:t>
            </a:r>
            <a:r>
              <a:rPr lang="ru-RU" sz="2200" dirty="0" smtClean="0"/>
              <a:t>или так:</a:t>
            </a:r>
            <a:endParaRPr lang="ru-RU" sz="2200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1125893" y="1628800"/>
            <a:ext cx="493779" cy="506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118855"/>
            <a:ext cx="3005667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7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89" y="765808"/>
            <a:ext cx="6613514" cy="214824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37469" y="3069041"/>
            <a:ext cx="86821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Неинициализированный массив хранит мусор: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" y="3532135"/>
            <a:ext cx="6408712" cy="198111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7291" y="73732"/>
            <a:ext cx="8682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Во время отладки можно увидеть, что заданными значениями инициализируются первые три элемента из 10, остальные по умолчанию инициализируются нулями: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45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404664"/>
            <a:ext cx="86821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Чтобы незаполненный массив не хранил мусор, его можно автоматически заполнить нулями, дописав </a:t>
            </a:r>
            <a:r>
              <a:rPr lang="en-US" sz="2000" dirty="0" smtClean="0">
                <a:solidFill>
                  <a:srgbClr val="0000CC"/>
                </a:solidFill>
              </a:rPr>
              <a:t>{}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682108" cy="212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8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27784" y="117793"/>
            <a:ext cx="31088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002060"/>
                </a:solidFill>
              </a:rPr>
              <a:t>Выход за границы массива</a:t>
            </a:r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501234"/>
            <a:ext cx="80648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Самая распространенная ошибка – неправильное обращение к последнему элементу массива, например, по адресу </a:t>
            </a:r>
            <a:r>
              <a:rPr lang="en-US" sz="2000" dirty="0">
                <a:solidFill>
                  <a:srgbClr val="0000CC"/>
                </a:solidFill>
              </a:rPr>
              <a:t>a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[15] </a:t>
            </a:r>
            <a:r>
              <a:rPr lang="ru-RU" sz="2000" dirty="0" smtClean="0"/>
              <a:t>массива, состоящего из 15 элементов. Хотя это всего лишь следующий за концом массива элемент, записывать или считывать его не менее опасно, чем любой другой некорректный адрес.</a:t>
            </a:r>
          </a:p>
          <a:p>
            <a:pPr algn="just"/>
            <a:r>
              <a:rPr lang="ru-RU" sz="2000" dirty="0" smtClean="0"/>
              <a:t>Математики перечисляют содержимое массивов, начиная с элемента номер 1. Первым элементом математического массива </a:t>
            </a:r>
            <a:r>
              <a:rPr lang="en-US" sz="2000" b="1" i="1" dirty="0" smtClean="0"/>
              <a:t>a</a:t>
            </a:r>
            <a:r>
              <a:rPr lang="en-US" sz="2000" dirty="0" smtClean="0"/>
              <a:t> </a:t>
            </a:r>
            <a:r>
              <a:rPr lang="ru-RU" sz="2000" dirty="0" smtClean="0"/>
              <a:t>является </a:t>
            </a:r>
            <a:r>
              <a:rPr lang="en-US" sz="2000" dirty="0">
                <a:solidFill>
                  <a:srgbClr val="0000CC"/>
                </a:solidFill>
              </a:rPr>
              <a:t>a[</a:t>
            </a:r>
            <a:r>
              <a:rPr lang="ru-RU" sz="2000" dirty="0" smtClean="0">
                <a:solidFill>
                  <a:srgbClr val="0000CC"/>
                </a:solidFill>
              </a:rPr>
              <a:t>1</a:t>
            </a:r>
            <a:r>
              <a:rPr lang="en-US" sz="2000" dirty="0" smtClean="0">
                <a:solidFill>
                  <a:srgbClr val="0000CC"/>
                </a:solidFill>
              </a:rPr>
              <a:t>]</a:t>
            </a:r>
            <a:r>
              <a:rPr lang="ru-RU" sz="2000" dirty="0" smtClean="0"/>
              <a:t>. В некоторых языках программирования также начинают перечисление элементов массива с 1. Но в </a:t>
            </a:r>
            <a:r>
              <a:rPr lang="en-US" sz="2000" dirty="0" smtClean="0"/>
              <a:t>C++</a:t>
            </a:r>
            <a:r>
              <a:rPr lang="ru-RU" sz="2000" dirty="0" smtClean="0"/>
              <a:t> массивы индексируются начиная с нуля. Первый элемент массива </a:t>
            </a:r>
            <a:r>
              <a:rPr lang="en-US" sz="2000" dirty="0" smtClean="0"/>
              <a:t>C++</a:t>
            </a:r>
            <a:r>
              <a:rPr lang="ru-RU" sz="2000" dirty="0" smtClean="0"/>
              <a:t> обозначается как </a:t>
            </a:r>
            <a:r>
              <a:rPr lang="en-US" sz="2000" dirty="0">
                <a:solidFill>
                  <a:srgbClr val="0000CC"/>
                </a:solidFill>
              </a:rPr>
              <a:t>a </a:t>
            </a:r>
            <a:r>
              <a:rPr lang="en-US" sz="2000" dirty="0" smtClean="0">
                <a:solidFill>
                  <a:srgbClr val="0000CC"/>
                </a:solidFill>
              </a:rPr>
              <a:t>[</a:t>
            </a:r>
            <a:r>
              <a:rPr lang="ru-RU" sz="2000" dirty="0" smtClean="0">
                <a:solidFill>
                  <a:srgbClr val="0000CC"/>
                </a:solidFill>
              </a:rPr>
              <a:t>0</a:t>
            </a:r>
            <a:r>
              <a:rPr lang="en-US" sz="2000" dirty="0" smtClean="0">
                <a:solidFill>
                  <a:srgbClr val="0000CC"/>
                </a:solidFill>
              </a:rPr>
              <a:t>]</a:t>
            </a:r>
            <a:r>
              <a:rPr lang="ru-RU" sz="2000" dirty="0" smtClean="0"/>
              <a:t>. Первый индекс массива </a:t>
            </a:r>
            <a:r>
              <a:rPr lang="en-US" sz="2000" dirty="0" smtClean="0"/>
              <a:t>C++</a:t>
            </a:r>
            <a:r>
              <a:rPr lang="ru-RU" sz="2000" dirty="0" smtClean="0"/>
              <a:t> нулевой, поэтому последним элементом 15-элементного целочисленного массива </a:t>
            </a:r>
            <a:r>
              <a:rPr lang="en-US" sz="2000" b="1" i="1" dirty="0" smtClean="0"/>
              <a:t>a</a:t>
            </a:r>
            <a:r>
              <a:rPr lang="en-US" sz="2000" dirty="0" smtClean="0"/>
              <a:t> </a:t>
            </a:r>
            <a:r>
              <a:rPr lang="ru-RU" sz="2000" dirty="0" smtClean="0"/>
              <a:t>является </a:t>
            </a:r>
            <a:r>
              <a:rPr lang="en-US" sz="2000" dirty="0">
                <a:solidFill>
                  <a:srgbClr val="0000CC"/>
                </a:solidFill>
              </a:rPr>
              <a:t>a[</a:t>
            </a:r>
            <a:r>
              <a:rPr lang="ru-RU" sz="2000" dirty="0" smtClean="0">
                <a:solidFill>
                  <a:srgbClr val="0000CC"/>
                </a:solidFill>
              </a:rPr>
              <a:t>14</a:t>
            </a:r>
            <a:r>
              <a:rPr lang="en-US" sz="2000" dirty="0" smtClean="0">
                <a:solidFill>
                  <a:srgbClr val="0000CC"/>
                </a:solidFill>
              </a:rPr>
              <a:t>]</a:t>
            </a:r>
            <a:r>
              <a:rPr lang="ru-RU" sz="2000" dirty="0" smtClean="0"/>
              <a:t>, а не </a:t>
            </a:r>
            <a:r>
              <a:rPr lang="en-US" sz="2000" dirty="0">
                <a:solidFill>
                  <a:srgbClr val="0000CC"/>
                </a:solidFill>
              </a:rPr>
              <a:t>a[15</a:t>
            </a:r>
            <a:r>
              <a:rPr lang="en-US" sz="2000" dirty="0" smtClean="0">
                <a:solidFill>
                  <a:srgbClr val="0000CC"/>
                </a:solidFill>
              </a:rPr>
              <a:t>]</a:t>
            </a:r>
            <a:r>
              <a:rPr lang="ru-RU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30811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729</Words>
  <Application>Microsoft Office PowerPoint</Application>
  <PresentationFormat>Экран (4:3)</PresentationFormat>
  <Paragraphs>26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Виктория Викторовна Исакова</dc:creator>
  <cp:lastModifiedBy>Виктория Викторовна Исакова</cp:lastModifiedBy>
  <cp:revision>189</cp:revision>
  <dcterms:modified xsi:type="dcterms:W3CDTF">2022-03-23T07:16:51Z</dcterms:modified>
</cp:coreProperties>
</file>