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6" r:id="rId3"/>
    <p:sldId id="257" r:id="rId4"/>
    <p:sldId id="265" r:id="rId5"/>
    <p:sldId id="267" r:id="rId6"/>
    <p:sldId id="268" r:id="rId7"/>
    <p:sldId id="269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C43-2823-477C-9DEC-5B2B4C1ED5E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7174D4BC-9B8B-40C2-B2AA-6E8B3C5035D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3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C43-2823-477C-9DEC-5B2B4C1ED5E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4BC-9B8B-40C2-B2AA-6E8B3C503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9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C43-2823-477C-9DEC-5B2B4C1ED5E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4BC-9B8B-40C2-B2AA-6E8B3C5035D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6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C43-2823-477C-9DEC-5B2B4C1ED5E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4BC-9B8B-40C2-B2AA-6E8B3C5035D7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2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C43-2823-477C-9DEC-5B2B4C1ED5E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4BC-9B8B-40C2-B2AA-6E8B3C5035D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63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C43-2823-477C-9DEC-5B2B4C1ED5E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4BC-9B8B-40C2-B2AA-6E8B3C5035D7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C43-2823-477C-9DEC-5B2B4C1ED5E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4BC-9B8B-40C2-B2AA-6E8B3C503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08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C43-2823-477C-9DEC-5B2B4C1ED5E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4BC-9B8B-40C2-B2AA-6E8B3C503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44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C43-2823-477C-9DEC-5B2B4C1ED5E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4BC-9B8B-40C2-B2AA-6E8B3C503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80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C43-2823-477C-9DEC-5B2B4C1ED5E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4BC-9B8B-40C2-B2AA-6E8B3C5035D7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6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76DDDC43-2823-477C-9DEC-5B2B4C1ED5E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4BC-9B8B-40C2-B2AA-6E8B3C5035D7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25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DDC43-2823-477C-9DEC-5B2B4C1ED5E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74D4BC-9B8B-40C2-B2AA-6E8B3C503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0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96319" y="1550504"/>
            <a:ext cx="5618515" cy="1793226"/>
          </a:xfrm>
        </p:spPr>
        <p:txBody>
          <a:bodyPr>
            <a:normAutofit/>
          </a:bodyPr>
          <a:lstStyle/>
          <a:p>
            <a:r>
              <a:rPr lang="ru-RU" b="1" dirty="0"/>
              <a:t>Архитектура фон Неймана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Принципы </a:t>
            </a:r>
            <a:r>
              <a:rPr lang="ru-RU" b="1" dirty="0"/>
              <a:t>фон Неймана</a:t>
            </a:r>
            <a:br>
              <a:rPr lang="ru-RU" b="1" dirty="0"/>
            </a:b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7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8411" y="285537"/>
            <a:ext cx="8316097" cy="1049235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3. Память компьютера используется не только для хранения данных, но и программ</a:t>
            </a:r>
            <a:r>
              <a:rPr lang="ru-RU" sz="3200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При этом и команды программы и данные кодируются в двоичной системе счисления, т.е. их способ записи одинаков. Поэтому в определенных ситуациях над командами можно выполнять те же действия, что и над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48732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664" y="211395"/>
            <a:ext cx="8417201" cy="1049235"/>
          </a:xfrm>
        </p:spPr>
        <p:txBody>
          <a:bodyPr>
            <a:noAutofit/>
          </a:bodyPr>
          <a:lstStyle/>
          <a:p>
            <a:r>
              <a:rPr lang="ru-RU" sz="3200" b="1" dirty="0"/>
              <a:t>4. Ячейки памяти ЭВМ имеют адреса, которые последовательно пронумерованы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любой момент можно обратиться к любой ячейке памяти по ее адресу. Этот принцип открыл возможность использовать переменные в программировании.</a:t>
            </a:r>
          </a:p>
        </p:txBody>
      </p:sp>
    </p:spTree>
    <p:extLst>
      <p:ext uri="{BB962C8B-B14F-4D97-AF65-F5344CB8AC3E}">
        <p14:creationId xmlns:p14="http://schemas.microsoft.com/office/powerpoint/2010/main" val="318964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0810" y="285536"/>
            <a:ext cx="8614909" cy="1049235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5. Возможность условного перехода в процессе выполнения программы</a:t>
            </a:r>
            <a:r>
              <a:rPr lang="ru-RU" sz="3600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Не смотря на то, что команды выполняются последовательно, в программах можно реализовать возможность перехода к любому участку кода.</a:t>
            </a:r>
          </a:p>
        </p:txBody>
      </p:sp>
    </p:spTree>
    <p:extLst>
      <p:ext uri="{BB962C8B-B14F-4D97-AF65-F5344CB8AC3E}">
        <p14:creationId xmlns:p14="http://schemas.microsoft.com/office/powerpoint/2010/main" val="389343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045" y="297242"/>
            <a:ext cx="7773338" cy="370023"/>
          </a:xfrm>
        </p:spPr>
        <p:txBody>
          <a:bodyPr>
            <a:normAutofit fontScale="90000"/>
          </a:bodyPr>
          <a:lstStyle/>
          <a:p>
            <a:r>
              <a:rPr lang="ru-RU" dirty="0"/>
              <a:t>Понятие архитектуры ЭВМ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661" y="1878227"/>
            <a:ext cx="8721451" cy="362181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sz="2800" dirty="0"/>
              <a:t>Под архитектурой ЭВМ понимают описание устройства и работы компьютера, достаточное для пользователя и программиста. </a:t>
            </a:r>
            <a:endParaRPr lang="ru-RU" sz="2800" dirty="0" smtClean="0"/>
          </a:p>
          <a:p>
            <a:pPr algn="just"/>
            <a:r>
              <a:rPr lang="ru-RU" altLang="ru-RU" sz="2800" dirty="0"/>
              <a:t>Архитектура ЭВМ используется для описания принципа действия, конфигурации и взаимного соединения основных логических узлов </a:t>
            </a:r>
            <a:r>
              <a:rPr lang="ru-RU" altLang="ru-RU" sz="2800" dirty="0" smtClean="0"/>
              <a:t>ЭВМ.</a:t>
            </a:r>
          </a:p>
          <a:p>
            <a:pPr algn="just"/>
            <a:r>
              <a:rPr lang="ru-RU" altLang="ru-RU" sz="2800" dirty="0"/>
              <a:t>Архитектура — это наиболее общие принципы построения ЭВМ, реализующие программное управление работой и взаимодействием основных ее функциональных узлов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088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045" y="297242"/>
            <a:ext cx="7773338" cy="37002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0269" y="1878227"/>
            <a:ext cx="6159843" cy="3621816"/>
          </a:xfrm>
        </p:spPr>
        <p:txBody>
          <a:bodyPr/>
          <a:lstStyle/>
          <a:p>
            <a:pPr algn="just"/>
            <a:r>
              <a:rPr lang="ru-RU" dirty="0"/>
              <a:t>В 1946 году Д. фон Нейман, Г. </a:t>
            </a:r>
            <a:r>
              <a:rPr lang="ru-RU" dirty="0" err="1"/>
              <a:t>Голдстайн</a:t>
            </a:r>
            <a:r>
              <a:rPr lang="ru-RU" dirty="0"/>
              <a:t> и А. </a:t>
            </a:r>
            <a:r>
              <a:rPr lang="ru-RU" dirty="0" err="1"/>
              <a:t>Беркс</a:t>
            </a:r>
            <a:r>
              <a:rPr lang="ru-RU" dirty="0"/>
              <a:t> в своей совместной статье изложили новые принципы построения и функционирования ЭВМ. </a:t>
            </a:r>
          </a:p>
          <a:p>
            <a:pPr algn="just"/>
            <a:r>
              <a:rPr lang="ru-RU" dirty="0"/>
              <a:t>В последствие на основе этих принципов производились первые два поколения компьютеров. В более поздних поколениях происходили некоторые изменения, хотя принципы Неймана актуальны и сегодня.</a:t>
            </a:r>
          </a:p>
        </p:txBody>
      </p:sp>
      <p:pic>
        <p:nvPicPr>
          <p:cNvPr id="3074" name="Picture 2" descr="http://www.adeptis.ru/vinci/john_von_neumann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04" y="1878226"/>
            <a:ext cx="2416215" cy="31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1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045" y="297242"/>
            <a:ext cx="7773338" cy="370023"/>
          </a:xfrm>
        </p:spPr>
        <p:txBody>
          <a:bodyPr>
            <a:normAutofit fontScale="90000"/>
          </a:bodyPr>
          <a:lstStyle/>
          <a:p>
            <a:r>
              <a:rPr lang="ru-RU" dirty="0"/>
              <a:t>Схема фон Неймана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661" y="1878227"/>
            <a:ext cx="8721451" cy="362181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Фон Нейман предложил структуру ЭВМ. Она использовалась в первых двух поколениях ЭВМ.</a:t>
            </a:r>
          </a:p>
          <a:p>
            <a:pPr algn="just"/>
            <a:r>
              <a:rPr lang="ru-RU" dirty="0"/>
              <a:t>Стрелки отражают </a:t>
            </a:r>
            <a:r>
              <a:rPr lang="ru-RU" dirty="0" smtClean="0"/>
              <a:t>движение </a:t>
            </a:r>
            <a:r>
              <a:rPr lang="ru-RU" dirty="0"/>
              <a:t>информации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7333" y="3166767"/>
            <a:ext cx="4068072" cy="268061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65681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045" y="297242"/>
            <a:ext cx="7773338" cy="370023"/>
          </a:xfrm>
        </p:spPr>
        <p:txBody>
          <a:bodyPr>
            <a:normAutofit fontScale="90000"/>
          </a:bodyPr>
          <a:lstStyle/>
          <a:p>
            <a:r>
              <a:rPr lang="ru-RU" dirty="0"/>
              <a:t>Устройства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661" y="1878227"/>
            <a:ext cx="8721451" cy="362181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Процессор.  </a:t>
            </a:r>
            <a:r>
              <a:rPr lang="ru-RU" dirty="0" smtClean="0"/>
              <a:t>Программно-управляемое </a:t>
            </a:r>
            <a:r>
              <a:rPr lang="ru-RU" dirty="0"/>
              <a:t>устройство, обрабатывает данные и управляет работой компьютера. </a:t>
            </a:r>
          </a:p>
          <a:p>
            <a:pPr algn="just"/>
            <a:r>
              <a:rPr lang="ru-RU" dirty="0"/>
              <a:t>Состоит из устройства управления (УУ) и арифметико-логического устройства (АЛУ).  </a:t>
            </a:r>
          </a:p>
          <a:p>
            <a:pPr algn="just"/>
            <a:r>
              <a:rPr lang="ru-RU" dirty="0"/>
              <a:t>УУ управляет работой компьютера, взаимодействием компонентов друг с другом. </a:t>
            </a:r>
          </a:p>
          <a:p>
            <a:pPr algn="just"/>
            <a:r>
              <a:rPr lang="ru-RU" dirty="0"/>
              <a:t>АЛУ исполняет арифметические и логические операции. </a:t>
            </a:r>
          </a:p>
        </p:txBody>
      </p:sp>
    </p:spTree>
    <p:extLst>
      <p:ext uri="{BB962C8B-B14F-4D97-AF65-F5344CB8AC3E}">
        <p14:creationId xmlns:p14="http://schemas.microsoft.com/office/powerpoint/2010/main" val="288054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045" y="297242"/>
            <a:ext cx="7773338" cy="370023"/>
          </a:xfrm>
        </p:spPr>
        <p:txBody>
          <a:bodyPr>
            <a:normAutofit fontScale="90000"/>
          </a:bodyPr>
          <a:lstStyle/>
          <a:p>
            <a:r>
              <a:rPr lang="ru-RU" dirty="0"/>
              <a:t>Устройства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661" y="1878227"/>
            <a:ext cx="8721451" cy="362181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Оперативное запоминающее устройство. </a:t>
            </a:r>
          </a:p>
          <a:p>
            <a:pPr algn="just"/>
            <a:r>
              <a:rPr lang="ru-RU" dirty="0"/>
              <a:t>Хранит информацию, с которой компьютер работает в данное время: программу, исходные данные, промежуточные и конечные результаты счета. </a:t>
            </a:r>
          </a:p>
          <a:p>
            <a:pPr algn="just"/>
            <a:r>
              <a:rPr lang="ru-RU" dirty="0"/>
              <a:t>Эта память небольшого объема, энергозависима. </a:t>
            </a:r>
          </a:p>
        </p:txBody>
      </p:sp>
    </p:spTree>
    <p:extLst>
      <p:ext uri="{BB962C8B-B14F-4D97-AF65-F5344CB8AC3E}">
        <p14:creationId xmlns:p14="http://schemas.microsoft.com/office/powerpoint/2010/main" val="138821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045" y="297242"/>
            <a:ext cx="7773338" cy="370023"/>
          </a:xfrm>
        </p:spPr>
        <p:txBody>
          <a:bodyPr>
            <a:normAutofit fontScale="90000"/>
          </a:bodyPr>
          <a:lstStyle/>
          <a:p>
            <a:r>
              <a:rPr lang="ru-RU" dirty="0"/>
              <a:t>Устройства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661" y="1878227"/>
            <a:ext cx="8721451" cy="362181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Внешнее запоминающее устройство. </a:t>
            </a:r>
          </a:p>
          <a:p>
            <a:pPr algn="just"/>
            <a:r>
              <a:rPr lang="ru-RU" dirty="0"/>
              <a:t>Это были магнитные устройства для долговременного хранения информации. </a:t>
            </a:r>
          </a:p>
          <a:p>
            <a:pPr algn="just"/>
            <a:r>
              <a:rPr lang="ru-RU" dirty="0"/>
              <a:t>Большего объема, более медленные. </a:t>
            </a:r>
          </a:p>
          <a:p>
            <a:pPr algn="just"/>
            <a:r>
              <a:rPr lang="ru-RU" dirty="0"/>
              <a:t>Магнитные барабаны, ленты, диски.</a:t>
            </a:r>
          </a:p>
        </p:txBody>
      </p:sp>
    </p:spTree>
    <p:extLst>
      <p:ext uri="{BB962C8B-B14F-4D97-AF65-F5344CB8AC3E}">
        <p14:creationId xmlns:p14="http://schemas.microsoft.com/office/powerpoint/2010/main" val="255093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5995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1.  Использование двоичной системы счисления в вычислительных машинах</a:t>
            </a:r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Преимущество </a:t>
            </a:r>
            <a:r>
              <a:rPr lang="ru-RU" dirty="0"/>
              <a:t>перед десятичной системой счисления заключается в том, что устройства можно делать достаточно простыми, арифметические и логические операции в двоичной системе счисления также выполняются достаточно просто.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8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2. Программное управление ЭВМ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Работа ЭВМ контролируется программой, состоящей из набора команд. Команды выполняются последовательно друг за другом. Созданием машины с хранимой в памяти программой было положено начало тому, что мы сегодня называем программированием.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35237142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111</TotalTime>
  <Words>440</Words>
  <Application>Microsoft Office PowerPoint</Application>
  <PresentationFormat>Экран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Галерея</vt:lpstr>
      <vt:lpstr>Архитектура фон Неймана</vt:lpstr>
      <vt:lpstr>Понятие архитектуры ЭВМ </vt:lpstr>
      <vt:lpstr>Презентация PowerPoint</vt:lpstr>
      <vt:lpstr>Схема фон Неймана</vt:lpstr>
      <vt:lpstr>Устройства</vt:lpstr>
      <vt:lpstr>Устройства</vt:lpstr>
      <vt:lpstr>Устройства</vt:lpstr>
      <vt:lpstr>1.  Использование двоичной системы счисления в вычислительных машинах.</vt:lpstr>
      <vt:lpstr>2. Программное управление ЭВМ</vt:lpstr>
      <vt:lpstr>3. Память компьютера используется не только для хранения данных, но и программ.</vt:lpstr>
      <vt:lpstr>4. Ячейки памяти ЭВМ имеют адреса, которые последовательно пронумерованы</vt:lpstr>
      <vt:lpstr>5. Возможность условного перехода в процессе выполнения программы.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Лустгартен</dc:creator>
  <cp:lastModifiedBy>Исаев Андрей Николаевич</cp:lastModifiedBy>
  <cp:revision>17</cp:revision>
  <dcterms:created xsi:type="dcterms:W3CDTF">2016-09-18T11:26:29Z</dcterms:created>
  <dcterms:modified xsi:type="dcterms:W3CDTF">2022-01-24T08:32:23Z</dcterms:modified>
</cp:coreProperties>
</file>