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74" r:id="rId25"/>
    <p:sldId id="279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90" r:id="rId35"/>
    <p:sldId id="291" r:id="rId36"/>
    <p:sldId id="293" r:id="rId37"/>
    <p:sldId id="296" r:id="rId38"/>
    <p:sldId id="289" r:id="rId39"/>
    <p:sldId id="292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FAA01-AAAC-43B6-9DD9-7BAD6ED8DC86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3CA2-E47C-4440-BF8A-BBDFB339A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53CA2-E47C-4440-BF8A-BBDFB339AB1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53CA2-E47C-4440-BF8A-BBDFB339AB1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0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2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3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2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8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5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4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AA496-88C6-4116-9EEF-EA037B3EF534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553CD9-8566-4C3F-9D39-2A789114C0F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Базовые логические операции и 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8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тождество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Операцию логического тождества иначе называют </a:t>
            </a:r>
            <a:r>
              <a:rPr lang="ru-RU" dirty="0" err="1"/>
              <a:t>эквиваленцией</a:t>
            </a:r>
            <a:r>
              <a:rPr lang="ru-RU" dirty="0"/>
              <a:t>, эквивалентностью и для обозначения используют символы =, ↔, ~.</a:t>
            </a:r>
          </a:p>
          <a:p>
            <a:pPr algn="just"/>
            <a:r>
              <a:rPr lang="ru-RU" dirty="0"/>
              <a:t>Таким образом, </a:t>
            </a:r>
            <a:r>
              <a:rPr lang="ru-RU" dirty="0" err="1"/>
              <a:t>эквиваленцией</a:t>
            </a:r>
            <a:r>
              <a:rPr lang="ru-RU" dirty="0"/>
              <a:t> двух высказываний </a:t>
            </a:r>
            <a:r>
              <a:rPr lang="en-US" dirty="0"/>
              <a:t>A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называется такое высказывание, которое истинно тогда и только тогда, когда оба эти высказывания А и В истинны или оба ложны. </a:t>
            </a:r>
          </a:p>
          <a:p>
            <a:pPr algn="just"/>
            <a:r>
              <a:rPr lang="ru-RU" dirty="0"/>
              <a:t>Определение </a:t>
            </a:r>
            <a:r>
              <a:rPr lang="ru-RU" dirty="0" err="1"/>
              <a:t>эквиваленции</a:t>
            </a:r>
            <a:r>
              <a:rPr lang="ru-RU" dirty="0"/>
              <a:t> может быть записано в виде таблицы истинности:</a:t>
            </a:r>
          </a:p>
          <a:p>
            <a:pPr algn="just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80924"/>
              </p:ext>
            </p:extLst>
          </p:nvPr>
        </p:nvGraphicFramePr>
        <p:xfrm>
          <a:off x="3427663" y="4208824"/>
          <a:ext cx="3430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46">
                  <a:extLst>
                    <a:ext uri="{9D8B030D-6E8A-4147-A177-3AD203B41FA5}">
                      <a16:colId xmlns:a16="http://schemas.microsoft.com/office/drawing/2014/main" val="2753952347"/>
                    </a:ext>
                  </a:extLst>
                </a:gridCol>
                <a:gridCol w="1143446">
                  <a:extLst>
                    <a:ext uri="{9D8B030D-6E8A-4147-A177-3AD203B41FA5}">
                      <a16:colId xmlns:a16="http://schemas.microsoft.com/office/drawing/2014/main" val="2594441443"/>
                    </a:ext>
                  </a:extLst>
                </a:gridCol>
                <a:gridCol w="1143446">
                  <a:extLst>
                    <a:ext uri="{9D8B030D-6E8A-4147-A177-3AD203B41FA5}">
                      <a16:colId xmlns:a16="http://schemas.microsoft.com/office/drawing/2014/main" val="3258324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ru-RU" dirty="0"/>
                        <a:t>↔</a:t>
                      </a:r>
                      <a:r>
                        <a:rPr lang="en-US" dirty="0"/>
                        <a:t>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6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57340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E4590A-B660-4806-AA01-7171988F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28" y="4208824"/>
            <a:ext cx="2562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исключающее ИЛИ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Операция исключающее ИЛИ (неравнозначность, сложение по модулю два) обозначается символом ⊕ и отличается от логического ИЛИ только при </a:t>
            </a:r>
            <a:r>
              <a:rPr lang="en-US" dirty="0"/>
              <a:t>A</a:t>
            </a:r>
            <a:r>
              <a:rPr lang="ru-RU" dirty="0"/>
              <a:t>=1 и </a:t>
            </a:r>
            <a:r>
              <a:rPr lang="en-US" dirty="0"/>
              <a:t>B</a:t>
            </a:r>
            <a:r>
              <a:rPr lang="ru-RU" dirty="0"/>
              <a:t>=1. </a:t>
            </a:r>
            <a:endParaRPr lang="en-US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Таким образом, неравнозначностью двух высказываний </a:t>
            </a:r>
            <a:r>
              <a:rPr lang="en-US" dirty="0"/>
              <a:t>A</a:t>
            </a:r>
            <a:r>
              <a:rPr lang="ru-RU" dirty="0"/>
              <a:t> и </a:t>
            </a:r>
            <a:r>
              <a:rPr lang="en-US" dirty="0"/>
              <a:t>B</a:t>
            </a:r>
            <a:r>
              <a:rPr lang="ru-RU" dirty="0"/>
              <a:t> называют такое высказывание, которое истинно тогда и только тогда, когда одно их этих высказываний истинно, а другое ложно.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Определение данной операции может быть записано в виде таблицы истинности:</a:t>
            </a:r>
            <a:endParaRPr lang="en-US" dirty="0"/>
          </a:p>
          <a:p>
            <a:pPr marL="84138" indent="0" algn="just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Операция исключающее ИЛИ фактически сравнивает на совпадение два двоичных разряда.</a:t>
            </a:r>
            <a:endParaRPr lang="en-US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44036"/>
              </p:ext>
            </p:extLst>
          </p:nvPr>
        </p:nvGraphicFramePr>
        <p:xfrm>
          <a:off x="1097280" y="4082569"/>
          <a:ext cx="2957361" cy="178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87">
                  <a:extLst>
                    <a:ext uri="{9D8B030D-6E8A-4147-A177-3AD203B41FA5}">
                      <a16:colId xmlns:a16="http://schemas.microsoft.com/office/drawing/2014/main" val="196019358"/>
                    </a:ext>
                  </a:extLst>
                </a:gridCol>
                <a:gridCol w="985787">
                  <a:extLst>
                    <a:ext uri="{9D8B030D-6E8A-4147-A177-3AD203B41FA5}">
                      <a16:colId xmlns:a16="http://schemas.microsoft.com/office/drawing/2014/main" val="3689804525"/>
                    </a:ext>
                  </a:extLst>
                </a:gridCol>
                <a:gridCol w="985787">
                  <a:extLst>
                    <a:ext uri="{9D8B030D-6E8A-4147-A177-3AD203B41FA5}">
                      <a16:colId xmlns:a16="http://schemas.microsoft.com/office/drawing/2014/main" val="3650101798"/>
                    </a:ext>
                  </a:extLst>
                </a:gridCol>
              </a:tblGrid>
              <a:tr h="3573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B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 </a:t>
                      </a:r>
                      <a:r>
                        <a:rPr lang="ru-RU" sz="1700" dirty="0"/>
                        <a:t>⊕</a:t>
                      </a:r>
                      <a:r>
                        <a:rPr lang="en-US" sz="1700" dirty="0"/>
                        <a:t> B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extLst>
                  <a:ext uri="{0D108BD9-81ED-4DB2-BD59-A6C34878D82A}">
                    <a16:rowId xmlns:a16="http://schemas.microsoft.com/office/drawing/2014/main" val="858826457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extLst>
                  <a:ext uri="{0D108BD9-81ED-4DB2-BD59-A6C34878D82A}">
                    <a16:rowId xmlns:a16="http://schemas.microsoft.com/office/drawing/2014/main" val="3179199286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extLst>
                  <a:ext uri="{0D108BD9-81ED-4DB2-BD59-A6C34878D82A}">
                    <a16:rowId xmlns:a16="http://schemas.microsoft.com/office/drawing/2014/main" val="810729626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extLst>
                  <a:ext uri="{0D108BD9-81ED-4DB2-BD59-A6C34878D82A}">
                    <a16:rowId xmlns:a16="http://schemas.microsoft.com/office/drawing/2014/main" val="1853985231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  <a:endParaRPr lang="ru-RU" sz="1700" dirty="0"/>
                    </a:p>
                  </a:txBody>
                  <a:tcPr marL="88102" marR="88102" marT="44052" marB="44052"/>
                </a:tc>
                <a:extLst>
                  <a:ext uri="{0D108BD9-81ED-4DB2-BD59-A6C34878D82A}">
                    <a16:rowId xmlns:a16="http://schemas.microsoft.com/office/drawing/2014/main" val="369265869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92" y="3857413"/>
            <a:ext cx="4529740" cy="24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«И-НЕ»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На выходе Q элемента «И-НЕ» будет лог.1 если на обоих входах одновременно  отсутствует сигнал лог.1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3" y="2863012"/>
            <a:ext cx="6557210" cy="31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7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«ИЛИ-НЕ»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Только если на оба входа логического элемента «ИЛИ-НЕ» подать лог.0 мы получим на его выходе Q сигнал соответствующий лог.1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95" y="2828423"/>
            <a:ext cx="6793637" cy="30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Логические операции инверсии, дизъюнкции, конъюнкции образуют полную систему логических операций, из которых можно построить сколь угодно сложное логическое выражение. </a:t>
            </a:r>
            <a:endParaRPr lang="en-US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9439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выполнения логических операций в сложном логическом выражении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1. Инверсия.</a:t>
            </a:r>
          </a:p>
          <a:p>
            <a:pPr algn="just"/>
            <a:r>
              <a:rPr lang="ru-RU" sz="2800" dirty="0"/>
              <a:t>2. Конъюнкция.</a:t>
            </a:r>
          </a:p>
          <a:p>
            <a:pPr algn="just"/>
            <a:r>
              <a:rPr lang="ru-RU" sz="2800" dirty="0"/>
              <a:t>3. Дизъюнкция.</a:t>
            </a:r>
          </a:p>
          <a:p>
            <a:pPr algn="just"/>
            <a:r>
              <a:rPr lang="ru-RU" sz="2800" dirty="0"/>
              <a:t>4. Импликация.</a:t>
            </a:r>
          </a:p>
          <a:p>
            <a:pPr algn="just"/>
            <a:r>
              <a:rPr lang="ru-RU" sz="2800" dirty="0"/>
              <a:t>5. Эквивалентность.</a:t>
            </a:r>
          </a:p>
          <a:p>
            <a:pPr algn="just"/>
            <a:r>
              <a:rPr lang="ru-RU" sz="2800" dirty="0"/>
              <a:t>Для изменения указанного порядка выполнения логических операций используются скобки.</a:t>
            </a:r>
          </a:p>
        </p:txBody>
      </p:sp>
    </p:spTree>
    <p:extLst>
      <p:ext uri="{BB962C8B-B14F-4D97-AF65-F5344CB8AC3E}">
        <p14:creationId xmlns:p14="http://schemas.microsoft.com/office/powerpoint/2010/main" val="138604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Законы логики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Законы логики записываются в виде формул, которые позволяют производить эквивалентные преобразования логических выражений.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39079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тождества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Всякое высказывание тождественно самому себе:</a:t>
            </a:r>
          </a:p>
          <a:p>
            <a:pPr algn="just"/>
            <a:r>
              <a:rPr lang="ru-RU" sz="2800" dirty="0"/>
              <a:t>Х = Х.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98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идемпотентности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Закон означает отсутствие показателей степени:</a:t>
            </a:r>
          </a:p>
          <a:p>
            <a:pPr algn="just"/>
            <a:r>
              <a:rPr lang="ru-RU" sz="2800" dirty="0"/>
              <a:t>Х V Х = Х,</a:t>
            </a:r>
          </a:p>
          <a:p>
            <a:pPr algn="just"/>
            <a:r>
              <a:rPr lang="ru-RU" sz="2800" dirty="0"/>
              <a:t>Х &amp; Х = Х.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813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исключения констант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Для логического сложения Х V 1 = 1,	Х V 0 = Х.</a:t>
            </a:r>
          </a:p>
          <a:p>
            <a:pPr algn="just"/>
            <a:r>
              <a:rPr lang="ru-RU" sz="2800" dirty="0"/>
              <a:t>Для логического умножения Х &amp; 1 = Х,	Х&amp; 0=0.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35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Высказывание – это любое утверждение, относительно которого можно сказать, истинно оно или ложно. </a:t>
            </a:r>
            <a:endParaRPr lang="en-US" sz="2400" dirty="0"/>
          </a:p>
          <a:p>
            <a:r>
              <a:rPr lang="ru-RU" sz="2400" dirty="0"/>
              <a:t>Приведем примеры высказываний:</a:t>
            </a:r>
          </a:p>
          <a:p>
            <a:pPr marL="0" indent="266700">
              <a:buFont typeface="Arial" panose="020B0604020202020204" pitchFamily="34" charset="0"/>
              <a:buChar char="•"/>
            </a:pPr>
            <a:r>
              <a:rPr lang="ru-RU" sz="2400" dirty="0"/>
              <a:t>Число 14 делится на 2 и 7.</a:t>
            </a:r>
          </a:p>
          <a:p>
            <a:pPr marL="0" indent="266700">
              <a:buFont typeface="Arial" panose="020B0604020202020204" pitchFamily="34" charset="0"/>
              <a:buChar char="•"/>
            </a:pPr>
            <a:r>
              <a:rPr lang="ru-RU" sz="2400" dirty="0"/>
              <a:t>Париж – столица Испании.</a:t>
            </a:r>
          </a:p>
          <a:p>
            <a:pPr marL="0" indent="266700">
              <a:buFont typeface="Arial" panose="020B0604020202020204" pitchFamily="34" charset="0"/>
              <a:buChar char="•"/>
            </a:pPr>
            <a:r>
              <a:rPr lang="ru-RU" sz="2400" dirty="0"/>
              <a:t>Хабаровск стоит на Амуре.</a:t>
            </a:r>
          </a:p>
          <a:p>
            <a:pPr marL="0" indent="266700">
              <a:buFont typeface="Arial" panose="020B0604020202020204" pitchFamily="34" charset="0"/>
              <a:buChar char="•"/>
            </a:pPr>
            <a:r>
              <a:rPr lang="ru-RU" sz="2400" dirty="0"/>
              <a:t>3 </a:t>
            </a:r>
            <a:r>
              <a:rPr lang="en-US" sz="2400" dirty="0"/>
              <a:t>&lt;</a:t>
            </a:r>
            <a:r>
              <a:rPr lang="ru-RU" sz="2400" dirty="0"/>
              <a:t> 1.</a:t>
            </a:r>
          </a:p>
          <a:p>
            <a:pPr marL="0" indent="0">
              <a:buNone/>
            </a:pPr>
            <a:r>
              <a:rPr lang="ru-RU" sz="2400" dirty="0"/>
              <a:t>Высказывания «Число 14 делится на 2 и 7» и «Хабаровск стоит на Амуре» истинны, а высказывания «Париж – столица Испании» и «3 </a:t>
            </a:r>
            <a:r>
              <a:rPr lang="en-US" sz="2400" dirty="0"/>
              <a:t>&lt;</a:t>
            </a:r>
            <a:r>
              <a:rPr lang="ru-RU" sz="2400" dirty="0"/>
              <a:t> 1» ложны.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7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поглощения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Для логического сложения Х V (Х &amp; Y) = X.</a:t>
            </a:r>
          </a:p>
          <a:p>
            <a:pPr algn="just"/>
            <a:r>
              <a:rPr lang="ru-RU" sz="2800" dirty="0"/>
              <a:t>Для логического умножения X &amp; (X V Y) = X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95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противоречия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Высказывание не может быть одновременно истинным и ложным. Если высказывание X истинно, то его отрицание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sz="2800" dirty="0"/>
                  <a:t> должно быть ложным. Следовательно, логическое произведение высказывания и его отрицания должно быть ложно:</a:t>
                </a:r>
              </a:p>
              <a:p>
                <a:pPr algn="just"/>
                <a:r>
                  <a:rPr lang="en-US" sz="2800" dirty="0"/>
                  <a:t>X &amp;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sz="2800" dirty="0"/>
                  <a:t> = 0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19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исключенного третьего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Высказывание может быть либо истинным, либо ложным, третьего не дано. Это означает, что результат логического сложения высказывания и его отрицания всегда принимает значение «истина»:</a:t>
                </a:r>
              </a:p>
              <a:p>
                <a:pPr algn="just"/>
                <a:r>
                  <a:rPr lang="en-US" sz="2800" dirty="0"/>
                  <a:t>X V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ru-RU" sz="2800" dirty="0"/>
                  <a:t> = 1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3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двойного отрицания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Если дважды отрицать некоторое высказывание, то в результате мы получим исходное высказывание: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178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Законы общей инверсии (законы де Моргана)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endParaRPr lang="en-US" sz="2800" dirty="0"/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4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переместительный (коммутативности)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В обычной алгебре слагаемые и множители можно менять местами. В алгебре высказываний можно менять местами логические переменные при операциях логического умножения и логического сложения:</a:t>
                </a:r>
                <a:endParaRPr lang="en-US" sz="2800" dirty="0"/>
              </a:p>
              <a:p>
                <a:pPr algn="just"/>
                <a:r>
                  <a:rPr lang="es-ES" sz="2800" dirty="0"/>
                  <a:t>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sz="2800" dirty="0"/>
                  <a:t> Y = 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sz="2800" dirty="0"/>
                  <a:t> X</a:t>
                </a:r>
              </a:p>
              <a:p>
                <a:pPr algn="just"/>
                <a:r>
                  <a:rPr lang="es-ES" sz="2800" dirty="0"/>
                  <a:t>X V Y = Y V X</a:t>
                </a:r>
              </a:p>
              <a:p>
                <a:pPr algn="just"/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9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сочетательный (ассоциативности)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Если в логическом выражении используются только операция логического умножения или только операция логического сложения, то можно пренебрегать скобками или произвольно их расставлять:</a:t>
            </a:r>
          </a:p>
          <a:p>
            <a:pPr algn="just"/>
            <a:r>
              <a:rPr lang="ru-RU" sz="2800" dirty="0"/>
              <a:t>(X &amp; Y) &amp; Z = X &amp; (Y &amp; Z)</a:t>
            </a:r>
          </a:p>
          <a:p>
            <a:pPr algn="just"/>
            <a:r>
              <a:rPr lang="ru-RU" sz="2800" dirty="0"/>
              <a:t>(X V Y) V Z= X V (Y V Z).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149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распределительный (дистрибутивности)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В отличие от обычной алгебры, где за скобки можно выносить только общие множители, в алгебре высказываний можно выносить за скобки как общие множители, так и общие слагаемые.</a:t>
            </a:r>
            <a:endParaRPr lang="en-US" sz="2800" dirty="0"/>
          </a:p>
          <a:p>
            <a:pPr algn="just"/>
            <a:r>
              <a:rPr lang="ru-RU" sz="2800" dirty="0"/>
              <a:t>Дистрибутивность умножения относительно сложения:</a:t>
            </a:r>
          </a:p>
          <a:p>
            <a:pPr algn="just"/>
            <a:r>
              <a:rPr lang="ru-RU" sz="2800" dirty="0"/>
              <a:t>(X &amp; Y) V (X &amp; Z) = X&amp;(Y V Z).</a:t>
            </a:r>
          </a:p>
          <a:p>
            <a:pPr algn="just"/>
            <a:r>
              <a:rPr lang="ru-RU" sz="2800" dirty="0"/>
              <a:t>Дистрибутивность сложения относительно умножения:</a:t>
            </a:r>
          </a:p>
          <a:p>
            <a:pPr algn="just"/>
            <a:r>
              <a:rPr lang="ru-RU" sz="2800" dirty="0"/>
              <a:t>(X V Y) &amp; (X V Z) = X V (Y &amp; Z)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515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элементы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2800" dirty="0"/>
              <a:t>При всей сложности устройства электронных блоков современных компьютеров, выполняемые ими действия, осуществляются комбинацией относительно небольшого числа типовых логических узлов. Перечислим основные из них: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Регистры.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Триггеры.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Сумматоры.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Мультиплексор, </a:t>
            </a:r>
            <a:r>
              <a:rPr lang="ru-RU" sz="2800" dirty="0" err="1"/>
              <a:t>демультиплексор</a:t>
            </a:r>
            <a:r>
              <a:rPr lang="ru-RU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Шифратор, дешифратор.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Компаратор. </a:t>
            </a:r>
          </a:p>
        </p:txBody>
      </p:sp>
    </p:spTree>
    <p:extLst>
      <p:ext uri="{BB962C8B-B14F-4D97-AF65-F5344CB8AC3E}">
        <p14:creationId xmlns:p14="http://schemas.microsoft.com/office/powerpoint/2010/main" val="247982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Из этих узлов строятся интегральные микросхемы очень высокого уровня интеграции: микропроцессоры, модули ОЗУ, контроллеры внешних устройств и т.д. </a:t>
            </a:r>
          </a:p>
          <a:p>
            <a:pPr algn="just"/>
            <a:r>
              <a:rPr lang="ru-RU" sz="2800" dirty="0"/>
              <a:t>Сами указанные узлы собираются из основных базовых элементов – как простейших, так и более сложных. </a:t>
            </a:r>
          </a:p>
        </p:txBody>
      </p:sp>
    </p:spTree>
    <p:extLst>
      <p:ext uri="{BB962C8B-B14F-4D97-AF65-F5344CB8AC3E}">
        <p14:creationId xmlns:p14="http://schemas.microsoft.com/office/powerpoint/2010/main" val="21205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По своей сути высказывания фактически являются двоичными объекта-ми, и потому истинному значению высказывания ставят в соответствие 1 (Истина, </a:t>
            </a:r>
            <a:r>
              <a:rPr lang="ru-RU" sz="2800" dirty="0" err="1"/>
              <a:t>True</a:t>
            </a:r>
            <a:r>
              <a:rPr lang="ru-RU" sz="2800" dirty="0"/>
              <a:t>), а ложному – 0 (Ложь, </a:t>
            </a:r>
            <a:r>
              <a:rPr lang="ru-RU" sz="2800" dirty="0" err="1"/>
              <a:t>False</a:t>
            </a:r>
            <a:r>
              <a:rPr lang="ru-RU" sz="2800" dirty="0"/>
              <a:t>). В дальнейшем будем обозначать высказывания буквами латинского алфавита.</a:t>
            </a:r>
          </a:p>
          <a:p>
            <a:pPr algn="just"/>
            <a:r>
              <a:rPr lang="ru-RU" sz="2800" dirty="0"/>
              <a:t>Например, запись А = 1 означает, что высказывание А истинно.</a:t>
            </a:r>
          </a:p>
        </p:txBody>
      </p:sp>
    </p:spTree>
    <p:extLst>
      <p:ext uri="{BB962C8B-B14F-4D97-AF65-F5344CB8AC3E}">
        <p14:creationId xmlns:p14="http://schemas.microsoft.com/office/powerpoint/2010/main" val="234347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256" y="0"/>
            <a:ext cx="557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sz="2400" dirty="0"/>
              <a:t>Память является важной частью компьютера. Можно сказать, что она его и определяет: если вычислительное устройство не имеет памяти, то оно уже не компьютер.</a:t>
            </a:r>
          </a:p>
          <a:p>
            <a:pPr algn="just"/>
            <a:r>
              <a:rPr lang="ru-RU" sz="2400" dirty="0"/>
              <a:t>Элементарной единицей компьютерной памяти является бит. Поэтому требуется устройство, способное находиться в двух состояниях, т.е. хранить единицу или ноль. Также это устройство должно уметь быстро переключаться из одного состояния в другое под внешним воздействием, что дает возможность изменять информацию. Ну и наконец, устройство должно позволять определять его состояние, т.е. предоставлять во вне информацию о своем состоянии.</a:t>
            </a:r>
          </a:p>
          <a:p>
            <a:pPr algn="just"/>
            <a:r>
              <a:rPr lang="ru-RU" sz="2400" dirty="0"/>
              <a:t>Устройством, способным запоминать, хранить и позволяющим считывать информацию, является триггер. Он был изобретен в начале XX века Бонч-Бруевичем.</a:t>
            </a:r>
          </a:p>
          <a:p>
            <a:pPr algn="just"/>
            <a:r>
              <a:rPr lang="ru-RU" sz="2400" dirty="0"/>
              <a:t>Разнообразие триггеров весьма велико. Наиболее простой из них так называемый RS-триггер, который собирается из двух вентилей. Обычно используют вентили ИЛИ-НЕ или И-НЕ.</a:t>
            </a:r>
          </a:p>
        </p:txBody>
      </p:sp>
    </p:spTree>
    <p:extLst>
      <p:ext uri="{BB962C8B-B14F-4D97-AF65-F5344CB8AC3E}">
        <p14:creationId xmlns:p14="http://schemas.microsoft.com/office/powerpoint/2010/main" val="369057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Триггером называют устройство, имеющее два устойчивых состояния, способное под воздействием внешних сигналов переходить из одного состояния в другое. Свое состояние триггер может сохранять сколь угодно долго. Поэтому он может использоваться в качестве элемента памяти ёмкостью 1 бит.</a:t>
            </a:r>
          </a:p>
        </p:txBody>
      </p:sp>
    </p:spTree>
    <p:extLst>
      <p:ext uri="{BB962C8B-B14F-4D97-AF65-F5344CB8AC3E}">
        <p14:creationId xmlns:p14="http://schemas.microsoft.com/office/powerpoint/2010/main" val="267328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97280" y="367558"/>
            <a:ext cx="10058400" cy="598752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ru-RU" sz="2400" b="1" i="1" dirty="0">
                <a:solidFill>
                  <a:schemeClr val="accent2"/>
                </a:solidFill>
              </a:rPr>
              <a:t>Триггер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имеет </a:t>
            </a:r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ru-RU" sz="2400" b="1" dirty="0">
                <a:solidFill>
                  <a:schemeClr val="accent2"/>
                </a:solidFill>
              </a:rPr>
              <a:t>два входа: </a:t>
            </a:r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(set –</a:t>
            </a:r>
            <a:r>
              <a:rPr lang="ru-RU" sz="2400" dirty="0"/>
              <a:t>установка) и </a:t>
            </a:r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 (reset –</a:t>
            </a:r>
            <a:r>
              <a:rPr lang="ru-RU" sz="2400" dirty="0"/>
              <a:t> сброс) и </a:t>
            </a:r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ru-RU" sz="2400" b="1" dirty="0">
                <a:solidFill>
                  <a:schemeClr val="accent2"/>
                </a:solidFill>
              </a:rPr>
              <a:t>два выхода</a:t>
            </a:r>
            <a:r>
              <a:rPr lang="ru-RU" sz="2400" dirty="0"/>
              <a:t> </a:t>
            </a:r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 (</a:t>
            </a:r>
            <a:r>
              <a:rPr lang="ru-RU" sz="2400" dirty="0"/>
              <a:t>прямой) и  </a:t>
            </a:r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r>
              <a:rPr lang="ru-RU" sz="2400" b="1" dirty="0">
                <a:solidFill>
                  <a:srgbClr val="FF0000"/>
                </a:solidFill>
              </a:rPr>
              <a:t>НЕ</a:t>
            </a: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ru-RU" sz="2400" dirty="0"/>
              <a:t>   </a:t>
            </a:r>
            <a:r>
              <a:rPr lang="en-US" sz="2400" dirty="0"/>
              <a:t>(</a:t>
            </a:r>
            <a:r>
              <a:rPr lang="ru-RU" sz="2400" dirty="0"/>
              <a:t>инверсный)</a:t>
            </a:r>
          </a:p>
          <a:p>
            <a:pPr marL="3584575" indent="-447675" algn="just">
              <a:lnSpc>
                <a:spcPct val="85000"/>
              </a:lnSpc>
              <a:spcBef>
                <a:spcPct val="35000"/>
              </a:spcBef>
            </a:pPr>
            <a:endParaRPr lang="ru-RU" sz="2400" dirty="0"/>
          </a:p>
          <a:p>
            <a:pPr marL="3584575" indent="-447675" algn="just">
              <a:lnSpc>
                <a:spcPct val="85000"/>
              </a:lnSpc>
              <a:spcBef>
                <a:spcPct val="35000"/>
              </a:spcBef>
            </a:pPr>
            <a:r>
              <a:rPr lang="ru-RU" sz="2400" dirty="0"/>
              <a:t>В обычном состоянии на входы триггера подан сигнал «0» и триггер хранит «0». Для записи «1» на вход </a:t>
            </a:r>
            <a:r>
              <a:rPr lang="en-US" sz="2400" dirty="0"/>
              <a:t>S</a:t>
            </a:r>
            <a:r>
              <a:rPr lang="ru-RU" sz="2400" dirty="0"/>
              <a:t> </a:t>
            </a:r>
            <a:r>
              <a:rPr lang="en-US" sz="2400" dirty="0"/>
              <a:t>(set – </a:t>
            </a:r>
            <a:r>
              <a:rPr lang="ru-RU" sz="2400" dirty="0"/>
              <a:t>установочный) подается сигнал «1». При последовательном рассмотрении прохождения сигнала по схеме видно, что триггер переходит в это состояние и будет устойчиво находиться в нем и после того, как сигнал на входе </a:t>
            </a:r>
            <a:r>
              <a:rPr lang="en-US" sz="2400" dirty="0"/>
              <a:t>S </a:t>
            </a:r>
            <a:r>
              <a:rPr lang="ru-RU" sz="2400" dirty="0"/>
              <a:t>исчезнет. Триггер запомнил «1», т.е. с выхода триггера </a:t>
            </a:r>
            <a:r>
              <a:rPr lang="en-US" sz="2400" dirty="0"/>
              <a:t>Q </a:t>
            </a:r>
            <a:r>
              <a:rPr lang="ru-RU" sz="2400" dirty="0"/>
              <a:t>можно считывать «1».</a:t>
            </a:r>
          </a:p>
          <a:p>
            <a:pPr marL="3584575" indent="-447675" algn="just">
              <a:lnSpc>
                <a:spcPct val="85000"/>
              </a:lnSpc>
              <a:spcBef>
                <a:spcPct val="35000"/>
              </a:spcBef>
            </a:pPr>
            <a:r>
              <a:rPr lang="ru-RU" sz="2400" dirty="0"/>
              <a:t>Чтобы сбросить информацию и подготовиться к приему новой, на вход </a:t>
            </a:r>
            <a:r>
              <a:rPr lang="en-US" sz="2400" dirty="0"/>
              <a:t>R (</a:t>
            </a:r>
            <a:r>
              <a:rPr lang="ru-RU" sz="2400" dirty="0"/>
              <a:t>сброс) подается сигнал «1», после чего триггер возвратиться к исходному «нулевому» состоянию.</a:t>
            </a:r>
          </a:p>
          <a:p>
            <a:pPr marL="3584575" indent="-90488" algn="just">
              <a:lnSpc>
                <a:spcPct val="70000"/>
              </a:lnSpc>
              <a:spcBef>
                <a:spcPct val="35000"/>
              </a:spcBef>
            </a:pPr>
            <a:endParaRPr lang="en-US" sz="2400" dirty="0"/>
          </a:p>
          <a:p>
            <a:pPr algn="just">
              <a:lnSpc>
                <a:spcPct val="70000"/>
              </a:lnSpc>
              <a:spcBef>
                <a:spcPct val="35000"/>
              </a:spcBef>
            </a:pPr>
            <a:endParaRPr lang="ru-RU" sz="2400" dirty="0"/>
          </a:p>
          <a:p>
            <a:pPr algn="just"/>
            <a:endParaRPr lang="ru-RU" sz="2400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292939" y="274320"/>
            <a:ext cx="5473700" cy="2479675"/>
            <a:chOff x="2154" y="527"/>
            <a:chExt cx="3448" cy="1562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2154" y="527"/>
              <a:ext cx="3357" cy="1562"/>
              <a:chOff x="2154" y="436"/>
              <a:chExt cx="3357" cy="1562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5193" y="1344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b="1"/>
                  <a:t>1</a:t>
                </a:r>
                <a:endParaRPr lang="ru-RU" sz="1800" b="1"/>
              </a:p>
            </p:txBody>
          </p:sp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2154" y="436"/>
                <a:ext cx="3357" cy="1562"/>
                <a:chOff x="2154" y="436"/>
                <a:chExt cx="3357" cy="1562"/>
              </a:xfrm>
            </p:grpSpPr>
            <p:sp>
              <p:nvSpPr>
                <p:cNvPr id="1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787" y="1344"/>
                  <a:ext cx="18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b="1"/>
                    <a:t>0</a:t>
                  </a:r>
                  <a:endParaRPr lang="ru-RU" sz="1800" b="1"/>
                </a:p>
              </p:txBody>
            </p:sp>
            <p:grpSp>
              <p:nvGrpSpPr>
                <p:cNvPr id="13" name="Group 7"/>
                <p:cNvGrpSpPr>
                  <a:grpSpLocks/>
                </p:cNvGrpSpPr>
                <p:nvPr/>
              </p:nvGrpSpPr>
              <p:grpSpPr bwMode="auto">
                <a:xfrm>
                  <a:off x="2154" y="436"/>
                  <a:ext cx="3357" cy="1562"/>
                  <a:chOff x="158" y="981"/>
                  <a:chExt cx="2813" cy="1383"/>
                </a:xfrm>
              </p:grpSpPr>
              <p:sp>
                <p:nvSpPr>
                  <p:cNvPr id="1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67" y="1979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1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58" y="981"/>
                    <a:ext cx="2813" cy="1383"/>
                    <a:chOff x="158" y="981"/>
                    <a:chExt cx="2813" cy="1383"/>
                  </a:xfrm>
                </p:grpSpPr>
                <p:sp>
                  <p:nvSpPr>
                    <p:cNvPr id="16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" y="1207"/>
                      <a:ext cx="6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" y="2115"/>
                      <a:ext cx="58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7" y="1797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9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7" y="1344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99" y="184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7" y="1344"/>
                      <a:ext cx="0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2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1162"/>
                      <a:ext cx="499" cy="27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ru-RU" sz="1800"/>
                        <a:t>ИЛИ</a:t>
                      </a:r>
                    </a:p>
                  </p:txBody>
                </p:sp>
                <p:sp>
                  <p:nvSpPr>
                    <p:cNvPr id="23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1888"/>
                      <a:ext cx="499" cy="27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ru-RU" sz="1800" dirty="0"/>
                        <a:t>ИЛИ</a:t>
                      </a:r>
                    </a:p>
                  </p:txBody>
                </p:sp>
                <p:sp>
                  <p:nvSpPr>
                    <p:cNvPr id="2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1162"/>
                      <a:ext cx="499" cy="27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ru-RU" sz="1800"/>
                        <a:t>НЕ</a:t>
                      </a:r>
                    </a:p>
                  </p:txBody>
                </p:sp>
                <p:sp>
                  <p:nvSpPr>
                    <p:cNvPr id="2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1888"/>
                      <a:ext cx="499" cy="27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ru-RU" sz="1800"/>
                        <a:t>НЕ</a:t>
                      </a:r>
                    </a:p>
                  </p:txBody>
                </p:sp>
                <p:sp>
                  <p:nvSpPr>
                    <p:cNvPr id="2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1207"/>
                      <a:ext cx="7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7" y="2024"/>
                      <a:ext cx="4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2" y="2024"/>
                      <a:ext cx="7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7" y="1298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5" y="1298"/>
                      <a:ext cx="0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67" y="1434"/>
                      <a:ext cx="2268" cy="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Line 2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67" y="1480"/>
                      <a:ext cx="2132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" y="981"/>
                      <a:ext cx="409" cy="2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/>
                        <a:t>S(1)</a:t>
                      </a:r>
                      <a:endParaRPr lang="ru-RU" sz="1800" b="1"/>
                    </a:p>
                  </p:txBody>
                </p:sp>
                <p:sp>
                  <p:nvSpPr>
                    <p:cNvPr id="34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4" y="2160"/>
                      <a:ext cx="317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/>
                        <a:t>R</a:t>
                      </a:r>
                      <a:endParaRPr lang="ru-RU" sz="1800" b="1"/>
                    </a:p>
                  </p:txBody>
                </p:sp>
                <p:sp>
                  <p:nvSpPr>
                    <p:cNvPr id="35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1298"/>
                      <a:ext cx="181" cy="2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/>
                        <a:t>1</a:t>
                      </a:r>
                      <a:endParaRPr lang="ru-RU" sz="1800" b="1"/>
                    </a:p>
                  </p:txBody>
                </p:sp>
                <p:sp>
                  <p:nvSpPr>
                    <p:cNvPr id="3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19" y="981"/>
                      <a:ext cx="181" cy="2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/>
                        <a:t>1</a:t>
                      </a:r>
                      <a:endParaRPr lang="ru-RU" sz="1800" b="1"/>
                    </a:p>
                  </p:txBody>
                </p:sp>
                <p:sp>
                  <p:nvSpPr>
                    <p:cNvPr id="37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08" y="1026"/>
                      <a:ext cx="181" cy="2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/>
                        <a:t>0</a:t>
                      </a:r>
                      <a:endParaRPr lang="ru-RU" sz="1800" b="1"/>
                    </a:p>
                  </p:txBody>
                </p:sp>
                <p:sp>
                  <p:nvSpPr>
                    <p:cNvPr id="38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1752"/>
                      <a:ext cx="181" cy="2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/>
                        <a:t>0</a:t>
                      </a:r>
                      <a:endParaRPr lang="ru-RU" sz="1800" b="1"/>
                    </a:p>
                  </p:txBody>
                </p:sp>
                <p:sp>
                  <p:nvSpPr>
                    <p:cNvPr id="3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2069"/>
                      <a:ext cx="318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sz="1800" b="1" dirty="0"/>
                        <a:t>Q</a:t>
                      </a:r>
                      <a:endParaRPr lang="ru-RU" sz="1800" b="1" dirty="0"/>
                    </a:p>
                  </p:txBody>
                </p:sp>
              </p:grpSp>
            </p:grpSp>
          </p:grpSp>
        </p:grpSp>
        <p:sp>
          <p:nvSpPr>
            <p:cNvPr id="8" name="Line 36"/>
            <p:cNvSpPr>
              <a:spLocks noChangeShapeType="1"/>
            </p:cNvSpPr>
            <p:nvPr/>
          </p:nvSpPr>
          <p:spPr bwMode="auto">
            <a:xfrm>
              <a:off x="5284" y="89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9" name="Object 3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" y="572"/>
              <a:ext cx="17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17" y="2479675"/>
            <a:ext cx="3438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7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 </a:t>
            </a:r>
            <a:r>
              <a:rPr lang="en-US" dirty="0"/>
              <a:t>RS-</a:t>
            </a:r>
            <a:r>
              <a:rPr lang="ru-RU" dirty="0"/>
              <a:t>типа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Условное обозначение асинхронного (а) и синхронного (б) RS-триггеров и соответствующие им схемы, выполненные на логических элементах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0" y="2176463"/>
            <a:ext cx="4229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6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 </a:t>
            </a:r>
            <a:r>
              <a:rPr lang="en-US" dirty="0"/>
              <a:t>D-</a:t>
            </a:r>
            <a:r>
              <a:rPr lang="ru-RU" dirty="0"/>
              <a:t>типа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D-триггер на элементах И-НЕ:</a:t>
            </a:r>
          </a:p>
          <a:p>
            <a:r>
              <a:rPr lang="ru-RU" dirty="0"/>
              <a:t> а – условное обозначение;</a:t>
            </a:r>
          </a:p>
          <a:p>
            <a:r>
              <a:rPr lang="ru-RU" dirty="0"/>
              <a:t>б – схема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6912" y="2177935"/>
            <a:ext cx="6262063" cy="25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64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 Т-типа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Т-триггер на элементах И-НЕ: </a:t>
            </a:r>
          </a:p>
          <a:p>
            <a:pPr algn="just"/>
            <a:r>
              <a:rPr lang="ru-RU" dirty="0"/>
              <a:t>а – условное обозначение; </a:t>
            </a:r>
          </a:p>
          <a:p>
            <a:pPr algn="just"/>
            <a:r>
              <a:rPr lang="ru-RU" dirty="0"/>
              <a:t>б – схема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9863" y="2938463"/>
            <a:ext cx="43338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 </a:t>
            </a:r>
            <a:r>
              <a:rPr lang="en-US" dirty="0"/>
              <a:t>JK-</a:t>
            </a:r>
            <a:r>
              <a:rPr lang="ru-RU" dirty="0"/>
              <a:t>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Условное обозначение JK-триггера (а), схема</a:t>
            </a:r>
          </a:p>
          <a:p>
            <a:pPr algn="just"/>
            <a:r>
              <a:rPr lang="ru-RU" dirty="0"/>
              <a:t>Т-триггера (б) и D-триггера (в) на его основе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3262454"/>
            <a:ext cx="4937125" cy="11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Регистрами называют устройства, предназначенные для приема, хранения и передачи информации. Последняя в регистре хранится в виде двоичного кода, каждому разряду которого соответствует свой элемент памяти (разряд регистра), выполненный на основе триггеров RS-, JK-, или D-типа.</a:t>
            </a:r>
          </a:p>
          <a:p>
            <a:pPr algn="just"/>
            <a:r>
              <a:rPr lang="ru-RU" sz="2400" dirty="0"/>
              <a:t>Фактически любое цифровое устройство можно представить в виде совокупности регистров, соединённых друг с другом при помощи комбинационных цифровых устройств.</a:t>
            </a:r>
          </a:p>
          <a:p>
            <a:pPr algn="just"/>
            <a:r>
              <a:rPr lang="ru-RU" sz="2400" dirty="0"/>
              <a:t>Основой построения регистров являются D-триггеры, RS-триггеры.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8078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1939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Регистр – устройство, состоящее из последовательности триггеров. Предназначен для хранения многоразрядного двоичного числового кода, которым может быть представлять и адрес, и команду, и данные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Число триггеров в регистре называется разрядностью компьютера, которая может быть равна 8, 16, 32, 64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2872567"/>
            <a:ext cx="9085896" cy="23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sz="2800" dirty="0"/>
              <a:t>Высказывания могут быть простыми и сложными. Простые высказывания соответствуют логическим переменным, которые принимают значение 0 или 1. Сложные высказывания являются аналогом логических функций и могут образовываться путем объединения переменных с помощью логических операций. </a:t>
            </a:r>
          </a:p>
          <a:p>
            <a:pPr algn="just"/>
            <a:r>
              <a:rPr lang="ru-RU" sz="2800" dirty="0"/>
              <a:t>Любая логическая функция может быть задана с помощью таблицы истинности, в левой части которой записываются возможные наборы переменных (аргументов), а в правой – соответствующие им значения функции. Это возможно по той причине, что все сочетания логических аргументов лег-ко перечислить.</a:t>
            </a:r>
          </a:p>
        </p:txBody>
      </p:sp>
    </p:spTree>
    <p:extLst>
      <p:ext uri="{BB962C8B-B14F-4D97-AF65-F5344CB8AC3E}">
        <p14:creationId xmlns:p14="http://schemas.microsoft.com/office/powerpoint/2010/main" val="3830587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Сумматор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Сумматором называется узел ЭВМ, предназначенный для арифметического сложения кодов. Сумматоры в зависимости от используемых логических схем различаются на комбинационные и накапливающие. </a:t>
            </a:r>
          </a:p>
          <a:p>
            <a:pPr algn="just"/>
            <a:r>
              <a:rPr lang="ru-RU" sz="2400" dirty="0"/>
              <a:t>Комбинационный сумматор представляет собой комбинационную схему, которая формирует суммы слагаемых, подаваемых одновременно на входы схемы, и не имеет в своем составе элементов памяти. </a:t>
            </a:r>
          </a:p>
          <a:p>
            <a:pPr algn="just"/>
            <a:r>
              <a:rPr lang="ru-RU" sz="2400" dirty="0"/>
              <a:t>Накапливающие сумматоры имеют память, в которой накапливают результаты суммирования.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3193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Полусумматор: а – условное обозначение; б – функциональная схема;</a:t>
            </a:r>
          </a:p>
          <a:p>
            <a:pPr algn="just"/>
            <a:r>
              <a:rPr lang="ru-RU" sz="2400" dirty="0"/>
              <a:t>в – таблица истинности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33" y="2793076"/>
            <a:ext cx="10088598" cy="26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0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Объединение двух полусумматоров позволяет получить полный одноразрядный сумматор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76" y="2581621"/>
            <a:ext cx="6480896" cy="24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10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Мультиплексор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Мультиплексор - это устройство, которое осуществляет выборку одного из нескольких входов и подключает его к своему единственному выходу, в зависимости от состояния двоичного кода. Другими словами, мультиплексор - переключатель сигналов, управляемый двоичным кодом и имеющий несколько входов и один выход. К выходу подключается тот вход, чей номер соответствует управляющему двоичному коду. </a:t>
            </a:r>
          </a:p>
          <a:p>
            <a:pPr algn="just"/>
            <a:r>
              <a:rPr lang="ru-RU" sz="2400" dirty="0"/>
              <a:t>Частное определение: мультиплексор - это устройство, преобразующее параллельный код в последовательный.</a:t>
            </a:r>
          </a:p>
        </p:txBody>
      </p:sp>
    </p:spTree>
    <p:extLst>
      <p:ext uri="{BB962C8B-B14F-4D97-AF65-F5344CB8AC3E}">
        <p14:creationId xmlns:p14="http://schemas.microsoft.com/office/powerpoint/2010/main" val="3190426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Мультиплексор с четырьмя входами:</a:t>
            </a:r>
          </a:p>
          <a:p>
            <a:pPr algn="just"/>
            <a:r>
              <a:rPr lang="ru-RU" dirty="0"/>
              <a:t> а – условное обозначение;</a:t>
            </a:r>
          </a:p>
          <a:p>
            <a:pPr algn="just"/>
            <a:r>
              <a:rPr lang="ru-RU" dirty="0"/>
              <a:t>б – функциональная схема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9826" y="1845734"/>
            <a:ext cx="629461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55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Демультиплексор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 err="1"/>
              <a:t>Демультиплексор</a:t>
            </a:r>
            <a:r>
              <a:rPr lang="ru-RU" sz="2400" dirty="0"/>
              <a:t> - устройство, обратное мультиплексору. Т. е., у </a:t>
            </a:r>
            <a:r>
              <a:rPr lang="ru-RU" sz="2400" dirty="0" err="1"/>
              <a:t>демультиплексора</a:t>
            </a:r>
            <a:r>
              <a:rPr lang="ru-RU" sz="2400" dirty="0"/>
              <a:t> один вход и много выходов. Двоичный код определяет, какой выход будет подключен ко входу.</a:t>
            </a:r>
          </a:p>
          <a:p>
            <a:pPr algn="just"/>
            <a:r>
              <a:rPr lang="ru-RU" sz="2400" dirty="0"/>
              <a:t>Другими словами, </a:t>
            </a:r>
            <a:r>
              <a:rPr lang="ru-RU" sz="2400" dirty="0" err="1"/>
              <a:t>демультиплексор</a:t>
            </a:r>
            <a:r>
              <a:rPr lang="ru-RU" sz="2400" dirty="0"/>
              <a:t> - это устройство, которое осуществляет выборку одного из нескольких своих выходов и подключает его к своему входу или, ещё, это переключатель сигналов, управляемый двоичным кодом и имеющий один вход и несколько выходов.</a:t>
            </a:r>
          </a:p>
          <a:p>
            <a:pPr algn="just"/>
            <a:r>
              <a:rPr lang="ru-RU" sz="2400" dirty="0"/>
              <a:t>К входу подключается тот выход, чей номер соответствует состоянию двоичного кода. </a:t>
            </a:r>
          </a:p>
          <a:p>
            <a:pPr algn="just"/>
            <a:r>
              <a:rPr lang="ru-RU" sz="2400" dirty="0"/>
              <a:t>Частное определение: </a:t>
            </a:r>
            <a:r>
              <a:rPr lang="ru-RU" sz="2400" dirty="0" err="1"/>
              <a:t>демультиплексор</a:t>
            </a:r>
            <a:r>
              <a:rPr lang="ru-RU" sz="2400" dirty="0"/>
              <a:t> - это устройство, которое преобразует последовательный код в параллельный.</a:t>
            </a:r>
          </a:p>
        </p:txBody>
      </p:sp>
    </p:spTree>
    <p:extLst>
      <p:ext uri="{BB962C8B-B14F-4D97-AF65-F5344CB8AC3E}">
        <p14:creationId xmlns:p14="http://schemas.microsoft.com/office/powerpoint/2010/main" val="1470869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400" dirty="0"/>
                  <a:t>Шифратор — это комбинационное устройство, преобразующее десятичные числа в двоичную систему счисления, причем каждому входу может быть поставлено в соответствие десятичное число, а набор выходных логических сигналов соответствует определенному двоичному коду.</a:t>
                </a:r>
              </a:p>
              <a:p>
                <a:pPr algn="just"/>
                <a:r>
                  <a:rPr lang="ru-RU" sz="2400" dirty="0"/>
                  <a:t>Если количество входов настолько велико, что в шифраторе используются все возможные комбинации сигналов на выходе, то такой шифратор называется полным, если не все, то неполным. Число входов и выходов в полном шифраторе связано соотношением n=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sz="2400" dirty="0"/>
                  <a:t>, где n— число входов, m— число выходов.</a:t>
                </a:r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96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Пример построения шифратора для преобразования десятиразрядного единичного кода (десятичных чисел от 0 до 9) в двоичный код. При этом предполагается, что сигнал, соответствующий логической единице, в каждый момент времени подается только на один вход. </a:t>
            </a:r>
          </a:p>
          <a:p>
            <a:pPr algn="just"/>
            <a:r>
              <a:rPr lang="ru-RU" sz="2400" dirty="0"/>
              <a:t>Условное обозначение такого шифратора и таблица соответствия кода.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3700993"/>
            <a:ext cx="5600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Дешифратор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400" dirty="0"/>
                  <a:t>Дешифратором называется комбинационное устройство, преобразующее n-разрядный двоичный код в логический сигнал, появляющийся на том выходе, десятичный номер которого соответствует двоичному коду.</a:t>
                </a:r>
              </a:p>
              <a:p>
                <a:pPr algn="just"/>
                <a:r>
                  <a:rPr lang="ru-RU" sz="2400" dirty="0"/>
                  <a:t>Число входов и выходов в так называемом полном дешифраторе связано соотношением m=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400" dirty="0"/>
                  <a:t>, где n- число входов, а m— число выходов.</a:t>
                </a:r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74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Двухразрядный дешифратор:</a:t>
            </a:r>
            <a:endParaRPr lang="en-US" dirty="0"/>
          </a:p>
          <a:p>
            <a:r>
              <a:rPr lang="ru-RU" dirty="0"/>
              <a:t>а – условное обозначение;</a:t>
            </a:r>
          </a:p>
          <a:p>
            <a:r>
              <a:rPr lang="ru-RU" dirty="0"/>
              <a:t>б – схема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1916" y="1837766"/>
            <a:ext cx="6569438" cy="35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Из вышеприведенных высказываний второе и третье являются простыми, а первое высказывание, образованное из простых высказываний «Число 14 делится на 2» и «Число 14 делится на 7», является сложным высказыванием.</a:t>
            </a:r>
          </a:p>
        </p:txBody>
      </p:sp>
    </p:spTree>
    <p:extLst>
      <p:ext uri="{BB962C8B-B14F-4D97-AF65-F5344CB8AC3E}">
        <p14:creationId xmlns:p14="http://schemas.microsoft.com/office/powerpoint/2010/main" val="795154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Компаратор</a:t>
            </a:r>
            <a:r>
              <a:rPr lang="en-US" sz="2400" dirty="0"/>
              <a:t> </a:t>
            </a:r>
            <a:r>
              <a:rPr lang="ru-RU" sz="2400" dirty="0"/>
              <a:t>– это функциональный узел, имеющий два значения выходного сигнала – 0 и 1. При необходимости обработки множества сигналов от однотипных датчиков одним компаратором, используют мультиплексоры. В этом случае обработка сигналов от различных каналов на компараторе идёт последовательно во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421884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Отрицание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13836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400" dirty="0"/>
                  <a:t>Операция отрицания является унарной, т.к. имеет один аргумент. Иначе ее называют инверсией, дополнением, НЕ и обозначают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algn="just"/>
                <a:r>
                  <a:rPr lang="ru-RU" sz="2400" dirty="0"/>
                  <a:t>Отрицанием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некоторого высказывания А называется такое высказывание, которое истинно, когда А ложно, и ложно, когда А истинно. </a:t>
                </a:r>
                <a:endParaRPr lang="en-US" sz="2400" dirty="0"/>
              </a:p>
              <a:p>
                <a:pPr algn="just"/>
                <a:r>
                  <a:rPr lang="ru-RU" sz="2400" dirty="0"/>
                  <a:t>Определение отрицания может быть записано с помощью таблицы истинности:</a:t>
                </a:r>
              </a:p>
              <a:p>
                <a:pPr algn="just"/>
                <a:endParaRPr lang="ru-RU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13836"/>
                <a:ext cx="10058400" cy="4023360"/>
              </a:xfrm>
              <a:blipFill>
                <a:blip r:embed="rId2"/>
                <a:stretch>
                  <a:fillRect l="-909" t="-2121" r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86" y="4214772"/>
            <a:ext cx="5190162" cy="176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185811"/>
                  </p:ext>
                </p:extLst>
              </p:nvPr>
            </p:nvGraphicFramePr>
            <p:xfrm>
              <a:off x="7155710" y="4214772"/>
              <a:ext cx="2360430" cy="1760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215">
                      <a:extLst>
                        <a:ext uri="{9D8B030D-6E8A-4147-A177-3AD203B41FA5}">
                          <a16:colId xmlns:a16="http://schemas.microsoft.com/office/drawing/2014/main" val="2591595707"/>
                        </a:ext>
                      </a:extLst>
                    </a:gridCol>
                    <a:gridCol w="1180215">
                      <a:extLst>
                        <a:ext uri="{9D8B030D-6E8A-4147-A177-3AD203B41FA5}">
                          <a16:colId xmlns:a16="http://schemas.microsoft.com/office/drawing/2014/main" val="2932559489"/>
                        </a:ext>
                      </a:extLst>
                    </a:gridCol>
                  </a:tblGrid>
                  <a:tr h="587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900" dirty="0"/>
                            <a:t>A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2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900" dirty="0">
                            <a:latin typeface="+mn-lt"/>
                          </a:endParaRPr>
                        </a:p>
                      </a:txBody>
                      <a:tcPr marL="141085" marR="141085" marT="70542" marB="70542"/>
                    </a:tc>
                    <a:extLst>
                      <a:ext uri="{0D108BD9-81ED-4DB2-BD59-A6C34878D82A}">
                        <a16:rowId xmlns:a16="http://schemas.microsoft.com/office/drawing/2014/main" val="1197216903"/>
                      </a:ext>
                    </a:extLst>
                  </a:tr>
                  <a:tr h="586687">
                    <a:tc>
                      <a:txBody>
                        <a:bodyPr/>
                        <a:lstStyle/>
                        <a:p>
                          <a:r>
                            <a:rPr lang="en-US" sz="2900" dirty="0"/>
                            <a:t>0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900" dirty="0"/>
                            <a:t>1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extLst>
                      <a:ext uri="{0D108BD9-81ED-4DB2-BD59-A6C34878D82A}">
                        <a16:rowId xmlns:a16="http://schemas.microsoft.com/office/drawing/2014/main" val="1262442549"/>
                      </a:ext>
                    </a:extLst>
                  </a:tr>
                  <a:tr h="586687">
                    <a:tc>
                      <a:txBody>
                        <a:bodyPr/>
                        <a:lstStyle/>
                        <a:p>
                          <a:r>
                            <a:rPr lang="en-US" sz="2900" dirty="0"/>
                            <a:t>1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900" dirty="0"/>
                            <a:t>0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extLst>
                      <a:ext uri="{0D108BD9-81ED-4DB2-BD59-A6C34878D82A}">
                        <a16:rowId xmlns:a16="http://schemas.microsoft.com/office/drawing/2014/main" val="1719653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185811"/>
                  </p:ext>
                </p:extLst>
              </p:nvPr>
            </p:nvGraphicFramePr>
            <p:xfrm>
              <a:off x="7155710" y="4214772"/>
              <a:ext cx="2360430" cy="1760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215">
                      <a:extLst>
                        <a:ext uri="{9D8B030D-6E8A-4147-A177-3AD203B41FA5}">
                          <a16:colId xmlns:a16="http://schemas.microsoft.com/office/drawing/2014/main" val="2591595707"/>
                        </a:ext>
                      </a:extLst>
                    </a:gridCol>
                    <a:gridCol w="1180215">
                      <a:extLst>
                        <a:ext uri="{9D8B030D-6E8A-4147-A177-3AD203B41FA5}">
                          <a16:colId xmlns:a16="http://schemas.microsoft.com/office/drawing/2014/main" val="2932559489"/>
                        </a:ext>
                      </a:extLst>
                    </a:gridCol>
                  </a:tblGrid>
                  <a:tr h="587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900" dirty="0" smtClean="0"/>
                            <a:t>A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41085" marR="141085" marT="70542" marB="70542">
                        <a:blipFill>
                          <a:blip r:embed="rId4"/>
                          <a:stretch>
                            <a:fillRect l="-101031" t="-6186" r="-2062" b="-2237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216903"/>
                      </a:ext>
                    </a:extLst>
                  </a:tr>
                  <a:tr h="586687">
                    <a:tc>
                      <a:txBody>
                        <a:bodyPr/>
                        <a:lstStyle/>
                        <a:p>
                          <a:r>
                            <a:rPr lang="en-US" sz="2900" dirty="0" smtClean="0"/>
                            <a:t>0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900" dirty="0" smtClean="0"/>
                            <a:t>1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extLst>
                      <a:ext uri="{0D108BD9-81ED-4DB2-BD59-A6C34878D82A}">
                        <a16:rowId xmlns:a16="http://schemas.microsoft.com/office/drawing/2014/main" val="1262442549"/>
                      </a:ext>
                    </a:extLst>
                  </a:tr>
                  <a:tr h="586687">
                    <a:tc>
                      <a:txBody>
                        <a:bodyPr/>
                        <a:lstStyle/>
                        <a:p>
                          <a:r>
                            <a:rPr lang="en-US" sz="2900" dirty="0" smtClean="0"/>
                            <a:t>1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900" dirty="0" smtClean="0"/>
                            <a:t>0</a:t>
                          </a:r>
                          <a:endParaRPr lang="ru-RU" sz="2900" dirty="0"/>
                        </a:p>
                      </a:txBody>
                      <a:tcPr marL="141085" marR="141085" marT="70542" marB="70542"/>
                    </a:tc>
                    <a:extLst>
                      <a:ext uri="{0D108BD9-81ED-4DB2-BD59-A6C34878D82A}">
                        <a16:rowId xmlns:a16="http://schemas.microsoft.com/office/drawing/2014/main" val="1719653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464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умножение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Операцию логического умножения еще называют конъюнкцией, логическим И. Для обозначения данной операции используют символы Λ, &amp;, точку, которую можно опускать, AND. </a:t>
            </a:r>
          </a:p>
          <a:p>
            <a:pPr algn="just"/>
            <a:r>
              <a:rPr lang="ru-RU" sz="2800" dirty="0"/>
              <a:t>Высказывание А &amp; В истинно тогда и только тогда, когда оба высказывания А и В истинны.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14454"/>
            <a:ext cx="4814183" cy="230128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87950"/>
              </p:ext>
            </p:extLst>
          </p:nvPr>
        </p:nvGraphicFramePr>
        <p:xfrm>
          <a:off x="6297419" y="4013180"/>
          <a:ext cx="2750889" cy="22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963">
                  <a:extLst>
                    <a:ext uri="{9D8B030D-6E8A-4147-A177-3AD203B41FA5}">
                      <a16:colId xmlns:a16="http://schemas.microsoft.com/office/drawing/2014/main" val="2591595707"/>
                    </a:ext>
                  </a:extLst>
                </a:gridCol>
                <a:gridCol w="916963">
                  <a:extLst>
                    <a:ext uri="{9D8B030D-6E8A-4147-A177-3AD203B41FA5}">
                      <a16:colId xmlns:a16="http://schemas.microsoft.com/office/drawing/2014/main" val="2932559489"/>
                    </a:ext>
                  </a:extLst>
                </a:gridCol>
                <a:gridCol w="916963">
                  <a:extLst>
                    <a:ext uri="{9D8B030D-6E8A-4147-A177-3AD203B41FA5}">
                      <a16:colId xmlns:a16="http://schemas.microsoft.com/office/drawing/2014/main" val="2616494882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 </a:t>
                      </a:r>
                      <a:r>
                        <a:rPr lang="ru-RU" sz="2200" dirty="0"/>
                        <a:t>Λ</a:t>
                      </a:r>
                      <a:r>
                        <a:rPr lang="en-US" sz="2200" dirty="0"/>
                        <a:t> B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197216903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262442549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3001540385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719653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39643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3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сложение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Операцию логического сложения иначе называют дизъюнкцией, логическим ИЛИ. Для обозначения логического сложения используют символы v, +, OR.</a:t>
            </a:r>
            <a:endParaRPr lang="en-US" sz="2800" dirty="0"/>
          </a:p>
          <a:p>
            <a:pPr algn="just"/>
            <a:r>
              <a:rPr lang="ru-RU" sz="2800" dirty="0"/>
              <a:t>Высказывание А v В ложно тогда и только тогда, когда оба высказывания А и В ложны.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08320"/>
              </p:ext>
            </p:extLst>
          </p:nvPr>
        </p:nvGraphicFramePr>
        <p:xfrm>
          <a:off x="6126480" y="3982453"/>
          <a:ext cx="2750889" cy="22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963">
                  <a:extLst>
                    <a:ext uri="{9D8B030D-6E8A-4147-A177-3AD203B41FA5}">
                      <a16:colId xmlns:a16="http://schemas.microsoft.com/office/drawing/2014/main" val="2591595707"/>
                    </a:ext>
                  </a:extLst>
                </a:gridCol>
                <a:gridCol w="916963">
                  <a:extLst>
                    <a:ext uri="{9D8B030D-6E8A-4147-A177-3AD203B41FA5}">
                      <a16:colId xmlns:a16="http://schemas.microsoft.com/office/drawing/2014/main" val="2932559489"/>
                    </a:ext>
                  </a:extLst>
                </a:gridCol>
                <a:gridCol w="916963">
                  <a:extLst>
                    <a:ext uri="{9D8B030D-6E8A-4147-A177-3AD203B41FA5}">
                      <a16:colId xmlns:a16="http://schemas.microsoft.com/office/drawing/2014/main" val="2616494882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 </a:t>
                      </a:r>
                      <a:r>
                        <a:rPr lang="ru-RU" sz="2400" dirty="0"/>
                        <a:t>v</a:t>
                      </a:r>
                      <a:r>
                        <a:rPr lang="en-US" sz="2200" dirty="0"/>
                        <a:t> B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197216903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262442549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3001540385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719653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ru-RU" sz="2200" dirty="0"/>
                    </a:p>
                  </a:txBody>
                  <a:tcPr marL="109616" marR="109616" marT="54808" marB="54808"/>
                </a:tc>
                <a:extLst>
                  <a:ext uri="{0D108BD9-81ED-4DB2-BD59-A6C34878D82A}">
                    <a16:rowId xmlns:a16="http://schemas.microsoft.com/office/drawing/2014/main" val="1396430523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982453"/>
            <a:ext cx="4658599" cy="22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Операцию логического следования иначе называют импликацией и для обозначения используют символ →.</a:t>
            </a:r>
          </a:p>
          <a:p>
            <a:pPr algn="just"/>
            <a:r>
              <a:rPr lang="ru-RU" sz="2400" dirty="0"/>
              <a:t>Импликацией </a:t>
            </a:r>
            <a:r>
              <a:rPr lang="en-US" sz="2400" dirty="0"/>
              <a:t>A</a:t>
            </a:r>
            <a:r>
              <a:rPr lang="ru-RU" sz="2400" dirty="0"/>
              <a:t> → </a:t>
            </a:r>
            <a:r>
              <a:rPr lang="en-US" sz="2400" dirty="0"/>
              <a:t>B</a:t>
            </a:r>
            <a:r>
              <a:rPr lang="ru-RU" sz="2400" dirty="0"/>
              <a:t> называется высказывание, которое ложно тогда и только тогда, когда </a:t>
            </a:r>
            <a:r>
              <a:rPr lang="en-US" sz="2400" dirty="0"/>
              <a:t>A</a:t>
            </a:r>
            <a:r>
              <a:rPr lang="ru-RU" sz="2400" dirty="0"/>
              <a:t> истинно и </a:t>
            </a:r>
            <a:r>
              <a:rPr lang="en-US" sz="2400" dirty="0"/>
              <a:t>B</a:t>
            </a:r>
            <a:r>
              <a:rPr lang="ru-RU" sz="2400" dirty="0"/>
              <a:t> ложно.</a:t>
            </a:r>
          </a:p>
          <a:p>
            <a:pPr algn="just"/>
            <a:r>
              <a:rPr lang="ru-RU" sz="2400" dirty="0"/>
              <a:t>Определение импликации может быть записано в виде таблицы истинности:</a:t>
            </a:r>
          </a:p>
          <a:p>
            <a:pPr algn="just"/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66274"/>
              </p:ext>
            </p:extLst>
          </p:nvPr>
        </p:nvGraphicFramePr>
        <p:xfrm>
          <a:off x="3283285" y="4123268"/>
          <a:ext cx="3177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159155128"/>
                    </a:ext>
                  </a:extLst>
                </a:gridCol>
                <a:gridCol w="1059225">
                  <a:extLst>
                    <a:ext uri="{9D8B030D-6E8A-4147-A177-3AD203B41FA5}">
                      <a16:colId xmlns:a16="http://schemas.microsoft.com/office/drawing/2014/main" val="2135645128"/>
                    </a:ext>
                  </a:extLst>
                </a:gridCol>
                <a:gridCol w="1059225">
                  <a:extLst>
                    <a:ext uri="{9D8B030D-6E8A-4147-A177-3AD203B41FA5}">
                      <a16:colId xmlns:a16="http://schemas.microsoft.com/office/drawing/2014/main" val="387897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ru-RU" sz="1800" dirty="0"/>
                        <a:t>→</a:t>
                      </a:r>
                      <a:r>
                        <a:rPr lang="en-US" sz="1800" dirty="0"/>
                        <a:t>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4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2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0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17437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8F0054-8018-4407-A448-98B65DDF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83" y="4123268"/>
            <a:ext cx="2443163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928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2385</Words>
  <Application>Microsoft Office PowerPoint</Application>
  <PresentationFormat>Широкоэкранный</PresentationFormat>
  <Paragraphs>268</Paragraphs>
  <Slides>50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Ретро</vt:lpstr>
      <vt:lpstr>Базовые логические операции и схемы</vt:lpstr>
      <vt:lpstr>Презентация PowerPoint</vt:lpstr>
      <vt:lpstr>Презентация PowerPoint</vt:lpstr>
      <vt:lpstr>Презентация PowerPoint</vt:lpstr>
      <vt:lpstr>Презентация PowerPoint</vt:lpstr>
      <vt:lpstr>Отрицание</vt:lpstr>
      <vt:lpstr>Логическое умножение</vt:lpstr>
      <vt:lpstr>Логическое сложение</vt:lpstr>
      <vt:lpstr>Логическое следование</vt:lpstr>
      <vt:lpstr>Логическое тождество</vt:lpstr>
      <vt:lpstr>Операция исключающее ИЛИ</vt:lpstr>
      <vt:lpstr>Элемент «И-НЕ»</vt:lpstr>
      <vt:lpstr>Элемент «ИЛИ-НЕ»</vt:lpstr>
      <vt:lpstr>Презентация PowerPoint</vt:lpstr>
      <vt:lpstr>Порядок выполнения логических операций в сложном логическом выражении</vt:lpstr>
      <vt:lpstr>Законы логики </vt:lpstr>
      <vt:lpstr>Закон тождества</vt:lpstr>
      <vt:lpstr>Закон идемпотентности</vt:lpstr>
      <vt:lpstr>Закон исключения констант</vt:lpstr>
      <vt:lpstr>Закон поглощения</vt:lpstr>
      <vt:lpstr>Закон противоречия</vt:lpstr>
      <vt:lpstr>Закон исключенного третьего</vt:lpstr>
      <vt:lpstr>Закон двойного отрицания</vt:lpstr>
      <vt:lpstr>Законы общей инверсии (законы де Моргана)</vt:lpstr>
      <vt:lpstr>Закон переместительный (коммутативности) </vt:lpstr>
      <vt:lpstr>Закон сочетательный (ассоциативности)</vt:lpstr>
      <vt:lpstr>Закон распределительный (дистрибутивности)</vt:lpstr>
      <vt:lpstr>Логические элементы</vt:lpstr>
      <vt:lpstr>Презентация PowerPoint</vt:lpstr>
      <vt:lpstr>Презентация PowerPoint</vt:lpstr>
      <vt:lpstr>Триггер</vt:lpstr>
      <vt:lpstr>Презентация PowerPoint</vt:lpstr>
      <vt:lpstr>Презентация PowerPoint</vt:lpstr>
      <vt:lpstr>Триггеры RS-типа</vt:lpstr>
      <vt:lpstr>Триггеры D-типа</vt:lpstr>
      <vt:lpstr>Триггеры Т-типа</vt:lpstr>
      <vt:lpstr>Триггеры JK-типа</vt:lpstr>
      <vt:lpstr>Регистр</vt:lpstr>
      <vt:lpstr>Презентация PowerPoint</vt:lpstr>
      <vt:lpstr>Сумматор</vt:lpstr>
      <vt:lpstr>Презентация PowerPoint</vt:lpstr>
      <vt:lpstr>Презентация PowerPoint</vt:lpstr>
      <vt:lpstr>Мультиплексор</vt:lpstr>
      <vt:lpstr>Презентация PowerPoint</vt:lpstr>
      <vt:lpstr>Демультиплексор</vt:lpstr>
      <vt:lpstr>Шифратор</vt:lpstr>
      <vt:lpstr>Презентация PowerPoint</vt:lpstr>
      <vt:lpstr>Дешифратор</vt:lpstr>
      <vt:lpstr>Презентация PowerPoint</vt:lpstr>
      <vt:lpstr>Компаратор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логические операции и схемы</dc:title>
  <dc:creator>Андрей</dc:creator>
  <cp:lastModifiedBy>Андрей Исаев</cp:lastModifiedBy>
  <cp:revision>28</cp:revision>
  <dcterms:created xsi:type="dcterms:W3CDTF">2022-02-14T07:45:48Z</dcterms:created>
  <dcterms:modified xsi:type="dcterms:W3CDTF">2022-02-17T05:48:28Z</dcterms:modified>
</cp:coreProperties>
</file>