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1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Guskov" initials="VG" lastIdx="2" clrIdx="0">
    <p:extLst>
      <p:ext uri="{19B8F6BF-5375-455C-9EA6-DF929625EA0E}">
        <p15:presenceInfo xmlns:p15="http://schemas.microsoft.com/office/powerpoint/2012/main" userId="Vadim Gus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364" autoAdjust="0"/>
  </p:normalViewPr>
  <p:slideViewPr>
    <p:cSldViewPr>
      <p:cViewPr varScale="1">
        <p:scale>
          <a:sx n="104" d="100"/>
          <a:sy n="104" d="100"/>
        </p:scale>
        <p:origin x="20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D9C2A-EF7D-4401-987E-F43F41082D9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58710-AF29-4A49-94D6-2DDF3B5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59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CAF0F-C986-456C-BFB4-694EF5298413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AD2BD-5371-4BD3-904B-B71F3CFB3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29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53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295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937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8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42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660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60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014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04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438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3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34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523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50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17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79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20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93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09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1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AD2BD-5371-4BD3-904B-B71F3CFB312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45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9713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2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9758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318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8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8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1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56064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2338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5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7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91229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4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7" y="4827213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7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5" y="4827211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0810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8472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3" y="430216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0465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05155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861736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32326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2060577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873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1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1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7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7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3030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5741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53023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8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3129283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90703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8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6984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D74F12-7345-47C3-9ED2-9B1DD777003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2" y="295738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5ABC-4321-4961-BA19-E3E81B032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46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../&#1084;&#1072;&#1090;&#1077;&#1088;&#1080;&#1072;&#1083;&#1099;/&#1041;&#1083;&#1086;&#1082;%20&#1087;&#1080;&#1090;&#1072;&#1085;&#1080;&#1103;%20LINKWORLD%20LW2-300W%20&#1087;&#1086;%20&#1094;&#1077;&#1085;&#1077;%20780%20&#1088;&#1091;&#1073;&#1083;&#1077;&#1081;%20&#1074;%20&#1080;&#1085;&#1090;&#1077;&#1088;&#1085;&#1077;&#1090;-&#1084;&#1072;&#1075;&#1072;&#1079;&#1080;&#1085;&#1077;%20&#1057;&#1048;&#1058;&#1048;&#1051;&#1048;&#1053;&#1050;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44" y="463425"/>
            <a:ext cx="9127359" cy="645700"/>
          </a:xfrm>
          <a:noFill/>
        </p:spPr>
        <p:txBody>
          <a:bodyPr/>
          <a:lstStyle/>
          <a:p>
            <a:pPr algn="ctr"/>
            <a:r>
              <a:rPr lang="ru-RU" sz="5400" dirty="0">
                <a:latin typeface="PT Sans" panose="020B0503020203020204"/>
              </a:rPr>
              <a:t>Блок питания</a:t>
            </a:r>
          </a:p>
        </p:txBody>
      </p:sp>
      <p:pic>
        <p:nvPicPr>
          <p:cNvPr id="5" name="Picture 2" descr="D:\Desktop\Стажировка\1 день\4.структура компьютера\материалы\121-tg_pron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49" y="1223889"/>
            <a:ext cx="5308948" cy="47727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5896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pic>
        <p:nvPicPr>
          <p:cNvPr id="9" name="Picture 2" descr="D:\Desktop\Стажировка\1 день\4.структура компьютера\материалы\bp_pin_volt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88508"/>
            <a:ext cx="9117310" cy="458876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Разъемы блока питания</a:t>
            </a:r>
          </a:p>
        </p:txBody>
      </p:sp>
    </p:spTree>
    <p:extLst>
      <p:ext uri="{BB962C8B-B14F-4D97-AF65-F5344CB8AC3E}">
        <p14:creationId xmlns:p14="http://schemas.microsoft.com/office/powerpoint/2010/main" val="25223255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Разъемы </a:t>
            </a:r>
            <a:r>
              <a:rPr lang="en-US" sz="2800" b="1" dirty="0">
                <a:latin typeface="PT Sans" panose="020B0503020203020204" pitchFamily="34" charset="-52"/>
              </a:rPr>
              <a:t>Peripheral (Molex)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pic>
        <p:nvPicPr>
          <p:cNvPr id="12" name="Picture 2" descr="D:\Desktop\Стажировка\1 день\4.структура компьютера\материалы\hiper_770_c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57074"/>
            <a:ext cx="7871682" cy="316835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179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Разъемы </a:t>
            </a:r>
            <a:r>
              <a:rPr lang="en-US" sz="2800" b="1" dirty="0">
                <a:latin typeface="PT Sans" panose="020B0503020203020204" pitchFamily="34" charset="-52"/>
              </a:rPr>
              <a:t>SATA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pic>
        <p:nvPicPr>
          <p:cNvPr id="9" name="Picture 3" descr="D:\Desktop\Стажировка\1 день\4.структура компьютера\материалы\021014_0942_88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83070"/>
            <a:ext cx="4752529" cy="314235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3070"/>
            <a:ext cx="4723606" cy="314235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56697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73353"/>
            <a:ext cx="5472608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T Sans" panose="020B0503020203020204" pitchFamily="34" charset="-52"/>
              </a:rPr>
              <a:t>4PIN </a:t>
            </a:r>
            <a:r>
              <a:rPr lang="ru-RU" sz="2400" b="1" dirty="0">
                <a:latin typeface="PT Sans" panose="020B0503020203020204" pitchFamily="34" charset="-52"/>
              </a:rPr>
              <a:t>для подключения дисковода </a:t>
            </a:r>
            <a:r>
              <a:rPr lang="en-US" sz="2400" b="1" dirty="0">
                <a:latin typeface="PT Sans" panose="020B0503020203020204" pitchFamily="34" charset="-52"/>
              </a:rPr>
              <a:t>FDD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pic>
        <p:nvPicPr>
          <p:cNvPr id="12" name="Picture 2" descr="D:\Desktop\Стажировка\1 день\4.структура компьютера\материалы\floppy-berg-mini-mol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6933"/>
            <a:ext cx="3568635" cy="356863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Desktop\Стажировка\1 день\4.структура компьютера\материалы\s-l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164" y="1756933"/>
            <a:ext cx="5000316" cy="356863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880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Разъемы для </a:t>
            </a:r>
            <a:r>
              <a:rPr lang="en-US" sz="2800" b="1" dirty="0">
                <a:latin typeface="PT Sans" panose="020B0503020203020204" pitchFamily="34" charset="-52"/>
              </a:rPr>
              <a:t>PCI-E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pic>
        <p:nvPicPr>
          <p:cNvPr id="12" name="Picture 4" descr="D:\Desktop\Стажировка\1 день\4.структура компьютера\материалы\27716978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90" y="3405779"/>
            <a:ext cx="6254739" cy="248139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2444" y="1249599"/>
            <a:ext cx="8640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Современные видеокарты имеют по несколько разъемов дополнительного питания. Если блок питания не имеет специальных разъемов, то приходится использовать переходники 2xPeripheral (</a:t>
            </a:r>
            <a:r>
              <a:rPr lang="ru-RU" dirty="0" err="1"/>
              <a:t>Molex</a:t>
            </a:r>
            <a:r>
              <a:rPr lang="ru-RU" dirty="0"/>
              <a:t>) на 6pin. Использование таких переходников занимает разъемы </a:t>
            </a:r>
            <a:r>
              <a:rPr lang="ru-RU" dirty="0" err="1"/>
              <a:t>Peripheral</a:t>
            </a:r>
            <a:r>
              <a:rPr lang="ru-RU" dirty="0"/>
              <a:t> (</a:t>
            </a:r>
            <a:r>
              <a:rPr lang="ru-RU" dirty="0" err="1"/>
              <a:t>Molex</a:t>
            </a:r>
            <a:r>
              <a:rPr lang="ru-RU" dirty="0"/>
              <a:t>), что может ограничить установку другого периферийного оборудования (жесткие диски, оптические приводы, устройства охлаждения).</a:t>
            </a:r>
          </a:p>
        </p:txBody>
      </p:sp>
    </p:spTree>
    <p:extLst>
      <p:ext uri="{BB962C8B-B14F-4D97-AF65-F5344CB8AC3E}">
        <p14:creationId xmlns:p14="http://schemas.microsoft.com/office/powerpoint/2010/main" val="97436375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Питание для видеокарт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248426"/>
            <a:ext cx="85689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Более мощные версии видеокарт могут иметь 2 типа разъемов питания: 6-пин и 8-пин, или оба сразу. </a:t>
            </a:r>
          </a:p>
          <a:p>
            <a:endParaRPr lang="ru-RU" sz="2000" dirty="0"/>
          </a:p>
          <a:p>
            <a:r>
              <a:rPr lang="ru-RU" sz="2000" dirty="0"/>
              <a:t>Разъем 6-пин предоставляет видеокарте дополнительную мощность в 75 Вт, а 8-пин – в 150 Вт. </a:t>
            </a:r>
          </a:p>
          <a:p>
            <a:endParaRPr lang="ru-RU" sz="2000" dirty="0"/>
          </a:p>
          <a:p>
            <a:r>
              <a:rPr lang="ru-RU" sz="2000" dirty="0"/>
              <a:t>Таким образом, максимальное энергопотребление видеокарты с 1 разъемом 8-пин и 1 разъемом 6-пин может достигать значения: 75+150+75 = 300Вт (конфигурации разъемов могут отличаться, в том числе и в большую сторону). </a:t>
            </a:r>
          </a:p>
        </p:txBody>
      </p:sp>
    </p:spTree>
    <p:extLst>
      <p:ext uri="{BB962C8B-B14F-4D97-AF65-F5344CB8AC3E}">
        <p14:creationId xmlns:p14="http://schemas.microsoft.com/office/powerpoint/2010/main" val="408673393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Питание для видеокарт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30887"/>
              </p:ext>
            </p:extLst>
          </p:nvPr>
        </p:nvGraphicFramePr>
        <p:xfrm>
          <a:off x="323528" y="1249599"/>
          <a:ext cx="8496945" cy="1800201"/>
        </p:xfrm>
        <a:graphic>
          <a:graphicData uri="http://schemas.openxmlformats.org/drawingml/2006/table">
            <a:tbl>
              <a:tblPr/>
              <a:tblGrid>
                <a:gridCol w="5045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1188">
                <a:tc>
                  <a:txBody>
                    <a:bodyPr/>
                    <a:lstStyle/>
                    <a:p>
                      <a:pPr algn="ctr"/>
                      <a:r>
                        <a:rPr lang="ru-RU" b="1" i="0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Тип коннектора питания</a:t>
                      </a:r>
                    </a:p>
                  </a:txBody>
                  <a:tcPr marL="28575" marR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77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Обеспечиваемая им мощность</a:t>
                      </a:r>
                    </a:p>
                  </a:txBody>
                  <a:tcPr marL="28575" marR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7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71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5A77A1"/>
                          </a:solidFill>
                          <a:effectLst/>
                          <a:latin typeface="Arial"/>
                        </a:rPr>
                        <a:t>PCIe x16</a:t>
                      </a:r>
                    </a:p>
                  </a:txBody>
                  <a:tcPr marL="47625" marR="4762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75 Вт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71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rgbClr val="5A77A1"/>
                          </a:solidFill>
                          <a:effectLst/>
                          <a:latin typeface="Arial"/>
                        </a:rPr>
                        <a:t>6-pin</a:t>
                      </a:r>
                    </a:p>
                  </a:txBody>
                  <a:tcPr marL="47625" marR="4762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75 Вт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7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5A77A1"/>
                          </a:solidFill>
                          <a:effectLst/>
                          <a:latin typeface="Arial"/>
                        </a:rPr>
                        <a:t>8-pin</a:t>
                      </a:r>
                    </a:p>
                  </a:txBody>
                  <a:tcPr marL="47625" marR="4762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150 Вт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40" y="3218221"/>
            <a:ext cx="5166519" cy="27766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9562518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Разъемы блока питания</a:t>
            </a:r>
          </a:p>
        </p:txBody>
      </p:sp>
      <p:pic>
        <p:nvPicPr>
          <p:cNvPr id="9" name="Picture 2" descr="C:\Users\Admin\Desktop\Стажировка\1 день\4.структура компьютера\материалы\PC-Netzteilanschluesse_ATX2_numbered_IMGP2167_smial_w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49599"/>
            <a:ext cx="8568952" cy="196337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3337831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AMP 171822-4 мини-размера для питания 5 и 12</a:t>
            </a:r>
            <a:r>
              <a:rPr lang="en-US" dirty="0"/>
              <a:t> </a:t>
            </a:r>
            <a:r>
              <a:rPr lang="ru-RU" dirty="0"/>
              <a:t>вольтами</a:t>
            </a:r>
            <a:r>
              <a:rPr lang="en-US" dirty="0"/>
              <a:t> </a:t>
            </a:r>
            <a:r>
              <a:rPr lang="ru-RU" dirty="0"/>
              <a:t>периферийного устройства (обычно </a:t>
            </a:r>
            <a:r>
              <a:rPr lang="en-US" dirty="0"/>
              <a:t>FDD </a:t>
            </a:r>
            <a:r>
              <a:rPr lang="ru-RU" dirty="0"/>
              <a:t>дисковод).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Molex</a:t>
            </a:r>
            <a:r>
              <a:rPr lang="ru-RU" dirty="0"/>
              <a:t> обычного размера (</a:t>
            </a:r>
            <a:r>
              <a:rPr lang="ru-RU" dirty="0" err="1"/>
              <a:t>molex</a:t>
            </a:r>
            <a:r>
              <a:rPr lang="ru-RU" dirty="0"/>
              <a:t> 8981).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5-контактные разъёмы MOLEX 88751 для питания устройства с интерфейсом SATA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«PCIe8connector» для питания видеокарты, расщепляемый на «PCIe6connector» (для питания видеокарты).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«PCIe6connector» для питания видеокарты.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«EPS12V» (</a:t>
            </a:r>
            <a:r>
              <a:rPr lang="ru-RU" i="1" dirty="0" err="1"/>
              <a:t>Entry-Level</a:t>
            </a:r>
            <a:r>
              <a:rPr lang="ru-RU" i="1" dirty="0"/>
              <a:t> </a:t>
            </a:r>
            <a:r>
              <a:rPr lang="ru-RU" i="1" dirty="0" err="1"/>
              <a:t>Power</a:t>
            </a:r>
            <a:r>
              <a:rPr lang="ru-RU" i="1" dirty="0"/>
              <a:t> </a:t>
            </a:r>
            <a:r>
              <a:rPr lang="ru-RU" i="1" dirty="0" err="1"/>
              <a:t>Supply</a:t>
            </a:r>
            <a:r>
              <a:rPr lang="ru-RU" i="1" dirty="0"/>
              <a:t> </a:t>
            </a:r>
            <a:r>
              <a:rPr lang="ru-RU" i="1" dirty="0" err="1"/>
              <a:t>Specification</a:t>
            </a:r>
            <a:r>
              <a:rPr lang="ru-RU" dirty="0"/>
              <a:t>) для питания процессора.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«ATX PS 12V» («P4 </a:t>
            </a:r>
            <a:r>
              <a:rPr lang="ru-RU" dirty="0" err="1"/>
              <a:t>power</a:t>
            </a:r>
            <a:r>
              <a:rPr lang="ru-RU" dirty="0"/>
              <a:t> </a:t>
            </a:r>
            <a:r>
              <a:rPr lang="ru-RU" dirty="0" err="1"/>
              <a:t>connector</a:t>
            </a:r>
            <a:r>
              <a:rPr lang="ru-RU" dirty="0"/>
              <a:t>») для питания процессора.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«ATX12V» основного питания материнской платы: MOLEX 39-01-2040.</a:t>
            </a:r>
          </a:p>
        </p:txBody>
      </p:sp>
    </p:spTree>
    <p:extLst>
      <p:ext uri="{BB962C8B-B14F-4D97-AF65-F5344CB8AC3E}">
        <p14:creationId xmlns:p14="http://schemas.microsoft.com/office/powerpoint/2010/main" val="414052666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Как выбрать Блок Питания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700808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Первым шагом нужно рассчитать потребляемую мощность всеми компонентами системы.</a:t>
            </a:r>
          </a:p>
          <a:p>
            <a:pPr algn="just"/>
            <a:r>
              <a:rPr lang="ru-RU" dirty="0"/>
              <a:t>Сделать это можно при помощи, так называемого "калькулятора расчёта мощности БП" (</a:t>
            </a:r>
            <a:r>
              <a:rPr lang="ru-RU" dirty="0" err="1"/>
              <a:t>power</a:t>
            </a:r>
            <a:r>
              <a:rPr lang="ru-RU" dirty="0"/>
              <a:t> </a:t>
            </a:r>
            <a:r>
              <a:rPr lang="ru-RU" dirty="0" err="1"/>
              <a:t>supply</a:t>
            </a:r>
            <a:r>
              <a:rPr lang="ru-RU" dirty="0"/>
              <a:t> </a:t>
            </a:r>
            <a:r>
              <a:rPr lang="ru-RU" dirty="0" err="1"/>
              <a:t>calculator</a:t>
            </a:r>
            <a:r>
              <a:rPr lang="ru-RU" dirty="0"/>
              <a:t>).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CAE0B3C-1EB6-4381-A0A3-77C2DCB95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1" t="50000" r="29120" b="17590"/>
          <a:stretch>
            <a:fillRect/>
          </a:stretch>
        </p:blipFill>
        <p:spPr bwMode="auto">
          <a:xfrm>
            <a:off x="849292" y="2897188"/>
            <a:ext cx="7485062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19156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Как выбрать Блок Питания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70080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/>
              <a:t>Вторым шагом будет выбор типа блока питания.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Блоки питания различают по типу подключения отходящих линий: </a:t>
            </a:r>
          </a:p>
          <a:p>
            <a:pPr algn="just"/>
            <a:r>
              <a:rPr lang="ru-RU" dirty="0"/>
              <a:t>модульный и стандартный.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2242CA9-15D8-4D80-A389-25423201B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23963"/>
            <a:ext cx="42862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BAA30BB-0AD2-4DB6-A099-ADE5A19F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300088"/>
            <a:ext cx="4286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920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49599"/>
            <a:ext cx="8496944" cy="200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Компьютерный блок питания (БП)</a:t>
            </a:r>
            <a:r>
              <a:rPr lang="ru-RU" dirty="0"/>
              <a:t> — источник электропитания, предназначенный для снабжения узлов компьютера электроэнергией постоянного тока путём преобразования сетевого напряжения до требуемых значений.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Определение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2512057"/>
            <a:ext cx="4320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некоторой степени блок питания также выполняет функции стабилизации и защиты от незначительных помех питающего напряжения. Как компонент, занимающий значительную часть внутри корпуса компьютера, несет в своём составе компоненты охлаждения частей внутри корпуса компьютера.</a:t>
            </a:r>
          </a:p>
        </p:txBody>
      </p:sp>
      <p:pic>
        <p:nvPicPr>
          <p:cNvPr id="11" name="Picture 2" descr="D:\Desktop\Стажировка\1 день\4.структура компьютера\материалы\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36912"/>
            <a:ext cx="4176464" cy="3353021"/>
          </a:xfrm>
          <a:prstGeom prst="rect">
            <a:avLst/>
          </a:prstGeom>
          <a:noFill/>
          <a:effectLst>
            <a:glow rad="101600">
              <a:schemeClr val="tx2">
                <a:lumMod val="90000"/>
                <a:alpha val="6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8865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Как выбрать Блок Питания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502688"/>
            <a:ext cx="85689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стандартном БП все пучки проводов выполнены несъёмными. Это более дешёвая и простая модель.</a:t>
            </a:r>
            <a:endParaRPr lang="en-US" dirty="0"/>
          </a:p>
          <a:p>
            <a:pPr algn="just"/>
            <a:r>
              <a:rPr lang="ru-RU" dirty="0"/>
              <a:t>Также различают блоки питания по типу Коррекции фактора</a:t>
            </a:r>
            <a:endParaRPr lang="en-US" dirty="0"/>
          </a:p>
          <a:p>
            <a:pPr algn="just"/>
            <a:r>
              <a:rPr lang="ru-RU" dirty="0"/>
              <a:t>мощности - </a:t>
            </a:r>
            <a:r>
              <a:rPr lang="ru-RU" dirty="0" err="1"/>
              <a:t>Power</a:t>
            </a:r>
            <a:r>
              <a:rPr lang="ru-RU" dirty="0"/>
              <a:t> </a:t>
            </a:r>
            <a:r>
              <a:rPr lang="ru-RU" dirty="0" err="1"/>
              <a:t>Factor</a:t>
            </a:r>
            <a:r>
              <a:rPr lang="ru-RU" dirty="0"/>
              <a:t> </a:t>
            </a:r>
            <a:r>
              <a:rPr lang="ru-RU" dirty="0" err="1"/>
              <a:t>Correction</a:t>
            </a:r>
            <a:r>
              <a:rPr lang="ru-RU" dirty="0"/>
              <a:t> (PFC): активная и пассивная.</a:t>
            </a:r>
          </a:p>
          <a:p>
            <a:pPr algn="just"/>
            <a:r>
              <a:rPr lang="ru-RU" dirty="0"/>
              <a:t>Пассивная PFC реализуется в виде обычного дросселя, сглаживающего пульсацию напряжения. Но эффективность у такой PFC очень низкая. </a:t>
            </a:r>
          </a:p>
          <a:p>
            <a:pPr algn="just"/>
            <a:r>
              <a:rPr lang="ru-RU" dirty="0"/>
              <a:t>С пассивной системой коррекции мощности выпускаются самые простые блоки питания, которые устанавливаются в недорогие бюджетные корпуса.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  <a:p>
            <a:pPr algn="just"/>
            <a:r>
              <a:rPr lang="ru-RU" dirty="0"/>
              <a:t>А активная PFC реализуется в виде дополнительной платы и представляет собой еще один импульсный источник питания, причем повышающий напряжение. Помимо того, что активная PFC обеспечивает близкий к идеальному коэффициент мощности, так еще, в отличие от пассивной, она улучшает работу блока питания - дополнительно стабилизирует входное напряжение, и блок становится заметно менее чувствительным к пониженному напряжению, а также "глотает" кратковременные (доли секунды) провалы напряжения.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87476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462287"/>
            <a:ext cx="4896544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Разъемы </a:t>
            </a:r>
            <a:r>
              <a:rPr lang="en-US" sz="2400" b="1" dirty="0"/>
              <a:t>Peripheral (Molex)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Как выбрать Блок Питания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502688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Третьим шагом будет обзор спецификации указанной производителем на этикетке Блока питания.</a:t>
            </a:r>
          </a:p>
          <a:p>
            <a:pPr algn="just"/>
            <a:endParaRPr lang="ru-RU" dirty="0"/>
          </a:p>
          <a:p>
            <a:pPr algn="just"/>
            <a:r>
              <a:rPr lang="ru-RU" i="1" dirty="0">
                <a:solidFill>
                  <a:srgbClr val="FF0000"/>
                </a:solidFill>
              </a:rPr>
              <a:t>Важно! При покупке всегда обращайте внимание на номинальную мощность БП, а не пиковую (PEAK)(пиковая всегда больше).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  <a:p>
            <a:pPr algn="just"/>
            <a:r>
              <a:rPr lang="ru-RU" dirty="0"/>
              <a:t>Номинальная мощность БП - это мощность, которую блок может выдавать длительное время, постоянно.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  <a:p>
            <a:pPr algn="just"/>
            <a:r>
              <a:rPr lang="ru-RU" dirty="0"/>
              <a:t>Пиковая мощность - это мощность, которую блок питания может выдать только кратковременно.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230352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Форм фактор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pic>
        <p:nvPicPr>
          <p:cNvPr id="13" name="Picture 2" descr="D:\Desktop\Стажировка\1 день\4.структура компьютера\материалы\Seasonic-2012-02-06-TFX-SS-300TGW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672" y="1993935"/>
            <a:ext cx="4161332" cy="344858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328749" y="1339593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ATX</a:t>
            </a:r>
            <a:endParaRPr lang="ru-RU" sz="1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657548" y="1339593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TFX</a:t>
            </a:r>
            <a:endParaRPr lang="ru-RU" sz="2400" dirty="0"/>
          </a:p>
        </p:txBody>
      </p:sp>
      <p:pic>
        <p:nvPicPr>
          <p:cNvPr id="17" name="Picture 2" descr="D:\Desktop\Стажировка\1 день\4.структура компьютера\материалы\18031_v01_b.jp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992823"/>
            <a:ext cx="4432143" cy="34485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0918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Форм фактор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49799B-A943-41B0-A9B0-C72ADC4B97E9}"/>
              </a:ext>
            </a:extLst>
          </p:cNvPr>
          <p:cNvSpPr/>
          <p:nvPr/>
        </p:nvSpPr>
        <p:spPr>
          <a:xfrm>
            <a:off x="323528" y="1669060"/>
            <a:ext cx="85731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ATX</a:t>
            </a:r>
            <a:endParaRPr lang="en-US" b="1" dirty="0"/>
          </a:p>
          <a:p>
            <a:pPr algn="just"/>
            <a:endParaRPr lang="ru-RU" b="1" dirty="0"/>
          </a:p>
          <a:p>
            <a:pPr algn="just"/>
            <a:r>
              <a:rPr lang="ru-RU" dirty="0"/>
              <a:t>Этот вид представила компания </a:t>
            </a:r>
            <a:r>
              <a:rPr lang="ru-RU" dirty="0" err="1"/>
              <a:t>Intel</a:t>
            </a:r>
            <a:r>
              <a:rPr lang="ru-RU" dirty="0"/>
              <a:t> в 1995 году как замену теряющему актуальность AT. БП старого образца уже не хватало мощности, чтобы обеспечить энергией новые прожорливые компьютеры.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Такой БП имеет основной 20 или 24-пиновый коннектор для подключения материнки и 4-пиновый коннектор для подключения питания +12 В, подающегося на процессор. Может использоваться с материнскими платами ATX, </a:t>
            </a:r>
            <a:r>
              <a:rPr lang="ru-RU" dirty="0" err="1"/>
              <a:t>microATX</a:t>
            </a:r>
            <a:r>
              <a:rPr lang="ru-RU" dirty="0"/>
              <a:t>, BTX и </a:t>
            </a:r>
            <a:r>
              <a:rPr lang="ru-RU" dirty="0" err="1"/>
              <a:t>microBTX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Сегодня этот вид является самым распространенным, поэтому при выборе комплектующих для сборки системного блока рекомендую ориентироваться именно на него. Для игрового компьютера следует использовать ATX версии 2.3. Габариты — 150x86x140 мм.</a:t>
            </a:r>
          </a:p>
        </p:txBody>
      </p:sp>
    </p:spTree>
    <p:extLst>
      <p:ext uri="{BB962C8B-B14F-4D97-AF65-F5344CB8AC3E}">
        <p14:creationId xmlns:p14="http://schemas.microsoft.com/office/powerpoint/2010/main" val="130728283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Форм фактор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49799B-A943-41B0-A9B0-C72ADC4B97E9}"/>
              </a:ext>
            </a:extLst>
          </p:cNvPr>
          <p:cNvSpPr/>
          <p:nvPr/>
        </p:nvSpPr>
        <p:spPr>
          <a:xfrm>
            <a:off x="323528" y="1669060"/>
            <a:ext cx="85731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 2002 году появился TFX для низкопрофильных корпусов. По сравнению с ATX, он имеет более вытянутую форму и наклон, что делает монтаж более удобным.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ru-RU" sz="2000" dirty="0"/>
              <a:t>Спроектирован стандарт с расчетом на выходную мощность от 180 до 300 Ватт, что вполне достаточно для компактных рабочих станций. Коннекторы для подключения питания: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Материнская плата – 20 или 24-пиновый</a:t>
            </a:r>
          </a:p>
          <a:p>
            <a:pPr algn="just"/>
            <a:r>
              <a:rPr lang="ru-RU" sz="2000" dirty="0"/>
              <a:t>Процессор – 4-пиновый +12 В.</a:t>
            </a:r>
          </a:p>
          <a:p>
            <a:pPr algn="just"/>
            <a:r>
              <a:rPr lang="ru-RU" sz="2000" dirty="0"/>
              <a:t>Такие БП совместимы с материнками </a:t>
            </a:r>
            <a:r>
              <a:rPr lang="ru-RU" sz="2000" dirty="0" err="1"/>
              <a:t>microATX</a:t>
            </a:r>
            <a:r>
              <a:rPr lang="ru-RU" sz="2000" dirty="0"/>
              <a:t>, </a:t>
            </a:r>
            <a:r>
              <a:rPr lang="ru-RU" sz="2000" dirty="0" err="1"/>
              <a:t>FlexATX</a:t>
            </a:r>
            <a:r>
              <a:rPr lang="ru-RU" sz="2000" dirty="0"/>
              <a:t>, </a:t>
            </a:r>
            <a:r>
              <a:rPr lang="ru-RU" sz="2000" dirty="0" err="1"/>
              <a:t>microBTX</a:t>
            </a:r>
            <a:r>
              <a:rPr lang="ru-RU" sz="2000" dirty="0"/>
              <a:t>, </a:t>
            </a:r>
            <a:r>
              <a:rPr lang="ru-RU" sz="2000" dirty="0" err="1"/>
              <a:t>picoBTX</a:t>
            </a:r>
            <a:r>
              <a:rPr lang="ru-RU" sz="2000" dirty="0"/>
              <a:t>, </a:t>
            </a:r>
            <a:r>
              <a:rPr lang="ru-RU" sz="2000" dirty="0" err="1"/>
              <a:t>Mini</a:t>
            </a:r>
            <a:r>
              <a:rPr lang="ru-RU" sz="2000" dirty="0"/>
              <a:t>-ITX и DTX.  Габариты: 85×65,2×175</a:t>
            </a:r>
          </a:p>
        </p:txBody>
      </p:sp>
    </p:spTree>
    <p:extLst>
      <p:ext uri="{BB962C8B-B14F-4D97-AF65-F5344CB8AC3E}">
        <p14:creationId xmlns:p14="http://schemas.microsoft.com/office/powerpoint/2010/main" val="2426388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Мощность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11" name="Объект 2"/>
          <p:cNvSpPr>
            <a:spLocks noGrp="1"/>
          </p:cNvSpPr>
          <p:nvPr>
            <p:ph sz="quarter" idx="4294967295"/>
          </p:nvPr>
        </p:nvSpPr>
        <p:spPr>
          <a:xfrm>
            <a:off x="319315" y="1249599"/>
            <a:ext cx="3348058" cy="44116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Максимальная отдаваемая </a:t>
            </a:r>
            <a:r>
              <a:rPr lang="ru-RU" b="1" dirty="0"/>
              <a:t>мощность</a:t>
            </a:r>
            <a:r>
              <a:rPr lang="ru-RU" dirty="0"/>
              <a:t> блока питания. Самый важный параметр, чем мощнее блок питания, тем больше высокопроизводительных комплектующих можно установить в наш компьютер.</a:t>
            </a:r>
          </a:p>
        </p:txBody>
      </p:sp>
      <p:pic>
        <p:nvPicPr>
          <p:cNvPr id="16" name="Picture 2" descr="D:\Desktop\Стажировка\1 день\4.структура компьютера\материалы\5861.7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73" y="1249599"/>
            <a:ext cx="5194524" cy="441534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854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Мощность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9314" y="1249599"/>
            <a:ext cx="85731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Коэффициент мощности</a:t>
            </a:r>
            <a:r>
              <a:rPr lang="ru-RU" sz="2000" dirty="0"/>
              <a:t> — это отношение мощности, идущей на полезную работу к полученной. При наличии активного PFC коэффициент мощности достигает значения от 0.95 до 0.99.</a:t>
            </a:r>
          </a:p>
          <a:p>
            <a:endParaRPr lang="ru-RU" sz="2000" dirty="0"/>
          </a:p>
          <a:p>
            <a:r>
              <a:rPr lang="ru-RU" sz="2000" b="1" dirty="0"/>
              <a:t>Производительность</a:t>
            </a:r>
            <a:r>
              <a:rPr lang="ru-RU" sz="2000" dirty="0"/>
              <a:t> (КПД) — Коэффициент полезного действия (отношение выходной мощности к потребляемой). Чем выше данное значение, тем выше эффективность работы блока питания и тем меньше потери электроэнергии.</a:t>
            </a:r>
          </a:p>
          <a:p>
            <a:endParaRPr lang="ru-RU" sz="2000" dirty="0"/>
          </a:p>
          <a:p>
            <a:r>
              <a:rPr lang="ru-RU" sz="2000" b="1" dirty="0"/>
              <a:t>Сертификация по стандарту:</a:t>
            </a:r>
          </a:p>
          <a:p>
            <a:r>
              <a:rPr lang="ru-RU" sz="2000" dirty="0"/>
              <a:t>Сертификация блока питания по стандарту </a:t>
            </a:r>
            <a:r>
              <a:rPr lang="ru-RU" sz="2000" b="1" dirty="0"/>
              <a:t>80 PLUS </a:t>
            </a:r>
            <a:r>
              <a:rPr lang="ru-RU" sz="2000" dirty="0"/>
              <a:t>подразумевает соответствие его определённым нормативам по эффективности энергопотребления. При сертификации </a:t>
            </a:r>
            <a:r>
              <a:rPr lang="ru-RU" sz="2000" b="1" dirty="0"/>
              <a:t>80 PLUS КПД </a:t>
            </a:r>
            <a:r>
              <a:rPr lang="ru-RU" sz="2000" dirty="0"/>
              <a:t>должен быть не менее 80% при 20%, 50% и 100% нагрузке, относительно номинальной мощности блока питания. </a:t>
            </a:r>
          </a:p>
        </p:txBody>
      </p:sp>
    </p:spTree>
    <p:extLst>
      <p:ext uri="{BB962C8B-B14F-4D97-AF65-F5344CB8AC3E}">
        <p14:creationId xmlns:p14="http://schemas.microsoft.com/office/powerpoint/2010/main" val="27167654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426730"/>
            <a:ext cx="4896544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PT Sans" panose="020B0503020203020204" pitchFamily="34" charset="-52"/>
              </a:rPr>
              <a:t>Сертификация </a:t>
            </a:r>
            <a:r>
              <a:rPr lang="en-US" sz="2800" b="1" dirty="0">
                <a:latin typeface="PT Sans" panose="020B0503020203020204" pitchFamily="34" charset="-52"/>
              </a:rPr>
              <a:t>80 PLUS</a:t>
            </a:r>
            <a:endParaRPr lang="ru-RU" sz="28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pic>
        <p:nvPicPr>
          <p:cNvPr id="9" name="Picture 2" descr="D:\Desktop\Стажировка\1 день\4.структура компьютера\материалы\80plus_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" y="1813058"/>
            <a:ext cx="9130732" cy="34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96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3275856" y="332656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864" y="332656"/>
            <a:ext cx="5400600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Питание материнской платы и центрального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5751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-52"/>
              </a:rPr>
              <a:t>Блок питания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7" y="1288508"/>
            <a:ext cx="500569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Все современные блоки питания имеют питание материнской платы 24 </a:t>
            </a:r>
            <a:r>
              <a:rPr lang="ru-RU" sz="2000" dirty="0" err="1"/>
              <a:t>pin</a:t>
            </a:r>
            <a:r>
              <a:rPr lang="ru-RU" sz="2000" dirty="0"/>
              <a:t>. В зависимости от версии стандарта ATX12V электропитание процессора может иметь как один 4 </a:t>
            </a:r>
            <a:r>
              <a:rPr lang="ru-RU" sz="2000" dirty="0" err="1"/>
              <a:t>pin</a:t>
            </a:r>
            <a:r>
              <a:rPr lang="ru-RU" sz="2000" dirty="0"/>
              <a:t> разъем, так и два разъема (4 </a:t>
            </a:r>
            <a:r>
              <a:rPr lang="ru-RU" sz="2000" dirty="0" err="1"/>
              <a:t>pin</a:t>
            </a:r>
            <a:r>
              <a:rPr lang="ru-RU" sz="2000" dirty="0"/>
              <a:t> + 4 </a:t>
            </a:r>
            <a:r>
              <a:rPr lang="ru-RU" sz="2000" dirty="0" err="1"/>
              <a:t>pin</a:t>
            </a:r>
            <a:r>
              <a:rPr lang="ru-RU" sz="2000" dirty="0"/>
              <a:t>), расположенных на одной линии питания. Разъем 8 </a:t>
            </a:r>
            <a:r>
              <a:rPr lang="ru-RU" sz="2000" dirty="0" err="1"/>
              <a:t>pin</a:t>
            </a:r>
            <a:r>
              <a:rPr lang="ru-RU" sz="2000" dirty="0"/>
              <a:t> по спецификации EPS12V предназначен для питания материнской платы и процессора.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48" y="3933986"/>
            <a:ext cx="3487904" cy="19888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48" y="1292010"/>
            <a:ext cx="3487904" cy="26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807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1449</TotalTime>
  <Words>1125</Words>
  <Application>Microsoft Office PowerPoint</Application>
  <PresentationFormat>Экран (4:3)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PT Sans</vt:lpstr>
      <vt:lpstr>Wingdings 3</vt:lpstr>
      <vt:lpstr>Ион</vt:lpstr>
      <vt:lpstr>Блок питания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Материнская плата</dc:title>
  <dc:creator>Вадим</dc:creator>
  <cp:lastModifiedBy>Андрей Исаев</cp:lastModifiedBy>
  <cp:revision>167</cp:revision>
  <dcterms:created xsi:type="dcterms:W3CDTF">2015-11-11T17:31:48Z</dcterms:created>
  <dcterms:modified xsi:type="dcterms:W3CDTF">2022-04-12T00:57:13Z</dcterms:modified>
</cp:coreProperties>
</file>