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70" r:id="rId4"/>
    <p:sldId id="263" r:id="rId5"/>
    <p:sldId id="265" r:id="rId6"/>
    <p:sldId id="266" r:id="rId7"/>
    <p:sldId id="267" r:id="rId8"/>
    <p:sldId id="268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2" autoAdjust="0"/>
    <p:restoredTop sz="94660"/>
  </p:normalViewPr>
  <p:slideViewPr>
    <p:cSldViewPr>
      <p:cViewPr varScale="1">
        <p:scale>
          <a:sx n="83" d="100"/>
          <a:sy n="83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6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00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0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3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9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AD610-1750-4715-9006-F59B5A87355B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795-FCB7-4219-9FBA-BC0AF9444B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sz="4000" dirty="0">
                <a:effectLst/>
              </a:rPr>
              <a:t>Системы команд процессора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регистров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По типу приёма и выдачи информации различают 2 типа регистров: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С последовательным приёмом и выдачей информации — сдвиговые регистры.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С параллельным приёмом и выдачей информации — параллельные регистры.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06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По назначению регистры различаются на: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/>
              <a:t>аккумулятор — используется для хранения промежуточных результатов арифметических и логических операций и инструкций ввода-вывода;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 err="1"/>
              <a:t>флаговые</a:t>
            </a:r>
            <a:r>
              <a:rPr lang="ru-RU" dirty="0"/>
              <a:t> — хранят признаки результатов арифметических и логических операций;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/>
              <a:t>общего назначения (РОН) — хранят операнды арифметических и логических выражений, индексы и адреса;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/>
              <a:t>индексные — хранят индексы исходных и целевых элементов массива;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/>
              <a:t>указательные — хранят указатели на специальные области памяти (указатель текущей операции, указатель базы, указатель стека);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/>
              <a:t>сегментные — хранят адреса и селекторы сегментов памяти;</a:t>
            </a:r>
          </a:p>
          <a:p>
            <a:pPr marL="90488" indent="265113" algn="just">
              <a:buFont typeface="Arial" panose="020B0604020202020204" pitchFamily="34" charset="0"/>
              <a:buChar char="•"/>
            </a:pPr>
            <a:r>
              <a:rPr lang="ru-RU" dirty="0"/>
              <a:t>управляющие — хранят информацию, управляющую состоянием процессора, а также адреса системных таблиц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sz="4000" dirty="0">
                <a:effectLst/>
              </a:rPr>
              <a:t>Системы команд процессора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Основная функция любого процессора, ради которой он и создается, — это выполнение команд. </a:t>
            </a:r>
          </a:p>
          <a:p>
            <a:pPr algn="just"/>
            <a:r>
              <a:rPr lang="ru-RU" dirty="0"/>
              <a:t>Система команд, выполняемых процессором, представляет собой нечто подобное таблице истинности логических элементов или таблице режимов работы более сложных логических микросхем. То есть она определяет логику работы процессора и его реакцию на те или иные комбинации внешних событий.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6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sz="4000" dirty="0">
                <a:effectLst/>
              </a:rPr>
              <a:t>Системы команд процессора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Система команд - это набор допустимых для данного процессора управляющих кодов и способов адресации данных. Система команд жестко связана с конкретным типом процессора, поскольку определяется аппаратной структурой блока дешифрации команд, и обычно не обладает переносимостью на другие типы процессоров.</a:t>
            </a:r>
          </a:p>
        </p:txBody>
      </p:sp>
    </p:spTree>
    <p:extLst>
      <p:ext uri="{BB962C8B-B14F-4D97-AF65-F5344CB8AC3E}">
        <p14:creationId xmlns:p14="http://schemas.microsoft.com/office/powerpoint/2010/main" val="7816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sz="2000" dirty="0"/>
              <a:t>В команде процессора четко выделяют две части  операционная и адресная. Формат команды  это описание размеров и взаимного расположения структурных частей команды. Всегда стараются сделать так, чтобы команда занимала целое число элементов хранения.</a:t>
            </a:r>
          </a:p>
          <a:p>
            <a:pPr algn="just"/>
            <a:r>
              <a:rPr lang="ru-RU" sz="2000" dirty="0"/>
              <a:t>У разных процессоров системы команд существенно различаются, но в основе своей они очень похожи. Количество команд у процессоров также различно. У современных мощных процессоров количество команд достигает нескольких сотен. В то же время в процессорах с сокращенным набором команд (RISC-процессорах), в которых за счет максимального сокращения количества команд достигается увеличение эффективности и скорости их выполнения, их количество невелико.</a:t>
            </a:r>
          </a:p>
          <a:p>
            <a:pPr algn="just"/>
            <a:r>
              <a:rPr lang="ru-RU" sz="2000" dirty="0"/>
              <a:t>В общем случае система команд процессора включает в себя следующие основные группы команд:</a:t>
            </a:r>
          </a:p>
          <a:p>
            <a:pPr algn="just"/>
            <a:r>
              <a:rPr lang="ru-RU" sz="2000" dirty="0"/>
              <a:t>   </a:t>
            </a:r>
            <a:r>
              <a:rPr lang="ru-RU" sz="2000" dirty="0">
                <a:hlinkClick r:id="rId2" action="ppaction://hlinksldjump"/>
              </a:rPr>
              <a:t>команды пересылки данных</a:t>
            </a:r>
            <a:r>
              <a:rPr lang="ru-RU" sz="2000" dirty="0"/>
              <a:t>;</a:t>
            </a:r>
          </a:p>
          <a:p>
            <a:pPr algn="just"/>
            <a:r>
              <a:rPr lang="ru-RU" sz="2000" dirty="0"/>
              <a:t>   </a:t>
            </a:r>
            <a:r>
              <a:rPr lang="ru-RU" sz="2000" dirty="0">
                <a:hlinkClick r:id="rId3" action="ppaction://hlinksldjump"/>
              </a:rPr>
              <a:t>арифметические команды</a:t>
            </a:r>
            <a:r>
              <a:rPr lang="ru-RU" sz="2000" dirty="0"/>
              <a:t>;</a:t>
            </a:r>
          </a:p>
          <a:p>
            <a:pPr algn="just"/>
            <a:r>
              <a:rPr lang="ru-RU" sz="2000" dirty="0"/>
              <a:t>   </a:t>
            </a:r>
            <a:r>
              <a:rPr lang="ru-RU" sz="2000" dirty="0">
                <a:hlinkClick r:id="rId4" action="ppaction://hlinksldjump"/>
              </a:rPr>
              <a:t>логические команды</a:t>
            </a:r>
            <a:r>
              <a:rPr lang="ru-RU" sz="2000" dirty="0"/>
              <a:t>;</a:t>
            </a:r>
          </a:p>
          <a:p>
            <a:pPr algn="just"/>
            <a:r>
              <a:rPr lang="ru-RU" sz="2000" dirty="0"/>
              <a:t>  </a:t>
            </a:r>
            <a:r>
              <a:rPr lang="ru-RU" sz="2000" dirty="0">
                <a:hlinkClick r:id="rId5" action="ppaction://hlinksldjump"/>
              </a:rPr>
              <a:t> команды переходов</a:t>
            </a:r>
            <a:r>
              <a:rPr lang="ru-RU" sz="2000" dirty="0"/>
              <a:t>;</a:t>
            </a:r>
          </a:p>
          <a:p>
            <a:pPr marL="45720" indent="0" algn="just">
              <a:buNone/>
            </a:pPr>
            <a:endParaRPr lang="ru-RU" sz="2000" dirty="0"/>
          </a:p>
          <a:p>
            <a:pPr algn="just"/>
            <a:endParaRPr lang="ru-RU" sz="2000" dirty="0"/>
          </a:p>
        </p:txBody>
      </p:sp>
      <p:sp>
        <p:nvSpPr>
          <p:cNvPr id="4" name="Управляющая кнопка: назад 3">
            <a:hlinkClick r:id="rId6" action="ppaction://hlinksldjump" highlightClick="1"/>
          </p:cNvPr>
          <p:cNvSpPr/>
          <p:nvPr/>
        </p:nvSpPr>
        <p:spPr>
          <a:xfrm>
            <a:off x="8532440" y="6237312"/>
            <a:ext cx="521208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7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Команды пересылки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2000" dirty="0"/>
              <a:t>Команды пересылки данных не требуют выполнения никаких операций над операндами. Операнды просто пересылаются из источника в приемник. Источником и приемником могут быть внутренние регистры процессора, ячейки памяти или устройства ввода/вывода. АЛУ в данном случае не используется.</a:t>
            </a:r>
          </a:p>
          <a:p>
            <a:pPr algn="just"/>
            <a:r>
              <a:rPr lang="ru-RU" sz="2000" dirty="0"/>
              <a:t>Команды пересылки выполняют следующие важнейшие функции: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загрузка (запись) содержимого во внутренние регистры процессора;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сохранение в памяти содержимого внутренних регистров процессора;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копирование содержимого из одной области памяти в другую;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  запись в устройства ввода/вывода и чтение из устройств ввода/вывода.</a:t>
            </a:r>
          </a:p>
          <a:p>
            <a:pPr algn="just"/>
            <a:r>
              <a:rPr lang="ru-RU" sz="2000" dirty="0"/>
              <a:t>Также к командам пересылки данных относятся команды обмена информацией. Может быть предусмотрен обмен информацией между внутренними регистрами, между двумя половинами одного регистра или между регистром и ячейкой памяти.</a:t>
            </a:r>
          </a:p>
          <a:p>
            <a:pPr algn="just"/>
            <a:endParaRPr lang="ru-RU" sz="2000" dirty="0"/>
          </a:p>
        </p:txBody>
      </p:sp>
      <p:sp>
        <p:nvSpPr>
          <p:cNvPr id="4" name="Управляющая кнопка: назад 3">
            <a:hlinkClick r:id="rId2" action="ppaction://hlinksldjump" highlightClick="1"/>
          </p:cNvPr>
          <p:cNvSpPr/>
          <p:nvPr/>
        </p:nvSpPr>
        <p:spPr>
          <a:xfrm>
            <a:off x="8532440" y="6237312"/>
            <a:ext cx="521208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1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Арифметические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2000" dirty="0"/>
              <a:t>Арифметические команды выполняют операции сложения, вычитания, умножения, деления, увеличения на единицу (INC-инкремент), уменьшения на единицу (DEC-декремент) и т.д. Этим командам требуется один или два входных операнда. Формируют команды один выходной операнд.</a:t>
            </a:r>
          </a:p>
          <a:p>
            <a:pPr algn="just"/>
            <a:r>
              <a:rPr lang="ru-RU" sz="2000" dirty="0"/>
              <a:t>Арифметические команды могут быть разделены на несколько основных групп: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команды операций с фиксированной запятой (сложение, вычитание, умножение, деление);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команды операций с плавающей запятой (сложение, вычитание, умножение, деление);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команды очистки;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команды INC и DEC;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/>
              <a:t>  команда сравнения.</a:t>
            </a:r>
          </a:p>
          <a:p>
            <a:pPr algn="just"/>
            <a:endParaRPr lang="ru-RU" sz="2000" dirty="0"/>
          </a:p>
        </p:txBody>
      </p:sp>
      <p:sp>
        <p:nvSpPr>
          <p:cNvPr id="4" name="Управляющая кнопка: назад 3">
            <a:hlinkClick r:id="rId2" action="ppaction://hlinksldjump" highlightClick="1"/>
          </p:cNvPr>
          <p:cNvSpPr/>
          <p:nvPr/>
        </p:nvSpPr>
        <p:spPr>
          <a:xfrm>
            <a:off x="8532440" y="6237312"/>
            <a:ext cx="521208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Логические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Логические команды выполняют над операндами логические (побитовые) операции, то есть они рассматривают коды операндов не как единое число, а как набор отдельных битов.</a:t>
            </a:r>
          </a:p>
          <a:p>
            <a:pPr algn="just"/>
            <a:r>
              <a:rPr lang="ru-RU" sz="2000" dirty="0"/>
              <a:t>Логические команды выполняют следующие основные операции: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/>
              <a:t>логическое </a:t>
            </a:r>
            <a:r>
              <a:rPr lang="ru-RU" sz="2000" dirty="0"/>
              <a:t>И, логическое ИЛИ, сложение по модулю 2 (исключающее ИЛИ);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/>
              <a:t>логические</a:t>
            </a:r>
            <a:r>
              <a:rPr lang="ru-RU" sz="2000" dirty="0"/>
              <a:t>, арифметические и циклические сдвиги;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/>
              <a:t>проверка </a:t>
            </a:r>
            <a:r>
              <a:rPr lang="ru-RU" sz="2000" dirty="0"/>
              <a:t>битов и операндов;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/>
              <a:t>установка </a:t>
            </a:r>
            <a:r>
              <a:rPr lang="ru-RU" sz="2000" dirty="0"/>
              <a:t>и очистка битов (флагов) регистра состояния процессора.</a:t>
            </a:r>
          </a:p>
          <a:p>
            <a:pPr algn="just"/>
            <a:endParaRPr lang="ru-RU" dirty="0"/>
          </a:p>
        </p:txBody>
      </p:sp>
      <p:sp>
        <p:nvSpPr>
          <p:cNvPr id="4" name="Управляющая кнопка: назад 3">
            <a:hlinkClick r:id="rId2" action="ppaction://hlinksldjump" highlightClick="1"/>
          </p:cNvPr>
          <p:cNvSpPr/>
          <p:nvPr/>
        </p:nvSpPr>
        <p:spPr>
          <a:xfrm>
            <a:off x="8532440" y="6237312"/>
            <a:ext cx="521208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6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Команды переходов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Команды перехода предназначены для изменения обычного порядка последовательного выполнения команд. </a:t>
            </a:r>
            <a:endParaRPr lang="ru-RU" sz="2400" dirty="0" smtClean="0"/>
          </a:p>
          <a:p>
            <a:pPr algn="just"/>
            <a:r>
              <a:rPr lang="ru-RU" sz="2400" dirty="0" smtClean="0"/>
              <a:t>С </a:t>
            </a:r>
            <a:r>
              <a:rPr lang="ru-RU" sz="2400" dirty="0"/>
              <a:t>их помощью организуются переходы на подпрограммы и возвраты из них, всевозможные циклы, ветвления программ, пропуски фрагментов программ и т.д. </a:t>
            </a:r>
            <a:endParaRPr lang="ru-RU" sz="2400" dirty="0" smtClean="0"/>
          </a:p>
          <a:p>
            <a:pPr algn="just"/>
            <a:r>
              <a:rPr lang="ru-RU" sz="2400" dirty="0" smtClean="0"/>
              <a:t>Команды </a:t>
            </a:r>
            <a:r>
              <a:rPr lang="ru-RU" sz="2400" dirty="0"/>
              <a:t>перехода всегда меняют содержимое счетчика команд. Переходы могут быть условными и безусловными.</a:t>
            </a:r>
          </a:p>
          <a:p>
            <a:pPr algn="just"/>
            <a:endParaRPr lang="ru-RU" sz="2400" dirty="0"/>
          </a:p>
        </p:txBody>
      </p:sp>
      <p:sp>
        <p:nvSpPr>
          <p:cNvPr id="4" name="Управляющая кнопка: назад 3">
            <a:hlinkClick r:id="rId2" action="ppaction://hlinksldjump" highlightClick="1"/>
          </p:cNvPr>
          <p:cNvSpPr/>
          <p:nvPr/>
        </p:nvSpPr>
        <p:spPr>
          <a:xfrm>
            <a:off x="8532440" y="6237312"/>
            <a:ext cx="521208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Регистр процессора — сверхбыстрая оперативная память внутри процессора, предназначенная для хранения промежуточных результатов вычисления.</a:t>
            </a:r>
          </a:p>
          <a:p>
            <a:pPr algn="just"/>
            <a:r>
              <a:rPr lang="ru-RU" dirty="0"/>
              <a:t>Регистр представляет собой цифровую электронную схему, служащую для временного хранения двоичных чисел. В процессоре имеется значительное количество регистров, большая часть которых используется самим процессором и недоступна программисту. </a:t>
            </a:r>
          </a:p>
          <a:p>
            <a:pPr algn="just"/>
            <a:r>
              <a:rPr lang="ru-RU" dirty="0"/>
              <a:t>Некоторые регистры </a:t>
            </a:r>
            <a:r>
              <a:rPr lang="ru-RU" dirty="0" err="1"/>
              <a:t>програмно</a:t>
            </a:r>
            <a:r>
              <a:rPr lang="ru-RU" dirty="0"/>
              <a:t> доступны, но им пользуются в основном разработчики операционных систем. </a:t>
            </a:r>
            <a:br>
              <a:rPr lang="ru-RU" dirty="0"/>
            </a:b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2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501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Ретро</vt:lpstr>
      <vt:lpstr>Системы команд процессора</vt:lpstr>
      <vt:lpstr>Системы команд процессора</vt:lpstr>
      <vt:lpstr>Системы команд процессора</vt:lpstr>
      <vt:lpstr>Презентация PowerPoint</vt:lpstr>
      <vt:lpstr>Команды пересылки данных</vt:lpstr>
      <vt:lpstr>Арифметические команды</vt:lpstr>
      <vt:lpstr>Логические команды</vt:lpstr>
      <vt:lpstr>Команды переходов</vt:lpstr>
      <vt:lpstr>Регистр</vt:lpstr>
      <vt:lpstr>Классификация регистров</vt:lpstr>
      <vt:lpstr>Презентация PowerPoint</vt:lpstr>
    </vt:vector>
  </TitlesOfParts>
  <Company>AlexSOFT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Центральный процессор: принципы построения процессора, регистры микропроцессора</dc:title>
  <dc:creator>Win7</dc:creator>
  <cp:lastModifiedBy>Андрей</cp:lastModifiedBy>
  <cp:revision>23</cp:revision>
  <dcterms:created xsi:type="dcterms:W3CDTF">2015-12-02T18:05:57Z</dcterms:created>
  <dcterms:modified xsi:type="dcterms:W3CDTF">2022-03-04T10:33:38Z</dcterms:modified>
</cp:coreProperties>
</file>