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80" r:id="rId25"/>
    <p:sldId id="284" r:id="rId26"/>
    <p:sldId id="282" r:id="rId27"/>
    <p:sldId id="288" r:id="rId28"/>
    <p:sldId id="283" r:id="rId29"/>
    <p:sldId id="290" r:id="rId30"/>
    <p:sldId id="276" r:id="rId31"/>
    <p:sldId id="292" r:id="rId32"/>
    <p:sldId id="285" r:id="rId33"/>
    <p:sldId id="287" r:id="rId34"/>
    <p:sldId id="286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83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4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55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764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29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714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8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8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6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1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3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5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7D02-CBB1-4A35-83E8-5EED17B34E6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CA77-3DCA-4240-BB30-776000C67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29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550" y="1967491"/>
            <a:ext cx="9498158" cy="2387600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Основные компоненты материнской платы</a:t>
            </a:r>
          </a:p>
        </p:txBody>
      </p:sp>
    </p:spTree>
    <p:extLst>
      <p:ext uri="{BB962C8B-B14F-4D97-AF65-F5344CB8AC3E}">
        <p14:creationId xmlns:p14="http://schemas.microsoft.com/office/powerpoint/2010/main" val="195667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93926"/>
            <a:ext cx="9905998" cy="1478570"/>
          </a:xfrm>
        </p:spPr>
        <p:txBody>
          <a:bodyPr/>
          <a:lstStyle/>
          <a:p>
            <a:r>
              <a:rPr lang="ru-RU" b="1" dirty="0"/>
              <a:t>Разъем центрального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256" y="1408317"/>
            <a:ext cx="10543308" cy="53546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300" b="1" u="sng" dirty="0"/>
              <a:t>Разъем или </a:t>
            </a:r>
            <a:r>
              <a:rPr lang="ru-RU" sz="2300" b="1" u="sng" dirty="0" err="1"/>
              <a:t>socket</a:t>
            </a:r>
            <a:r>
              <a:rPr lang="ru-RU" sz="2300" b="1" u="sng" dirty="0"/>
              <a:t> процессора, </a:t>
            </a:r>
            <a:r>
              <a:rPr lang="ru-RU" sz="2300" dirty="0"/>
              <a:t>на материнской плате самый большой. Модели разъемов ЦП различаются по внешнему виду, расположению и числу контактов. В зависимости от модели процессора, они бывают двух типов:</a:t>
            </a:r>
          </a:p>
          <a:p>
            <a:pPr algn="just"/>
            <a:r>
              <a:rPr lang="ru-RU" sz="2300" b="1" u="sng" dirty="0" err="1"/>
              <a:t>Сокетный</a:t>
            </a:r>
            <a:r>
              <a:rPr lang="ru-RU" sz="2300" b="1" u="sng" dirty="0"/>
              <a:t>, от </a:t>
            </a:r>
            <a:r>
              <a:rPr lang="ru-RU" sz="2300" b="1" u="sng" dirty="0" err="1"/>
              <a:t>анг</a:t>
            </a:r>
            <a:r>
              <a:rPr lang="ru-RU" sz="2300" b="1" u="sng" dirty="0"/>
              <a:t>. «гнездо».</a:t>
            </a:r>
            <a:r>
              <a:rPr lang="ru-RU" sz="2300" b="1" dirty="0"/>
              <a:t> </a:t>
            </a:r>
            <a:r>
              <a:rPr lang="ru-RU" sz="2300" dirty="0"/>
              <a:t>Он представляет собой прямоугольный или квадратный коннектор с множеством отверстий-контактов, расположенным по его периметру. Монтируется процессор в такой разъем – горизонтально.</a:t>
            </a:r>
          </a:p>
          <a:p>
            <a:pPr algn="just"/>
            <a:r>
              <a:rPr lang="ru-RU" sz="2300" b="1" u="sng" dirty="0" err="1"/>
              <a:t>Слотовый</a:t>
            </a:r>
            <a:r>
              <a:rPr lang="ru-RU" sz="2300" b="1" u="sng" dirty="0"/>
              <a:t> разъем, (от </a:t>
            </a:r>
            <a:r>
              <a:rPr lang="ru-RU" sz="2300" b="1" u="sng" dirty="0" err="1"/>
              <a:t>анг</a:t>
            </a:r>
            <a:r>
              <a:rPr lang="ru-RU" sz="2300" b="1" u="sng" dirty="0"/>
              <a:t>. «щель»)</a:t>
            </a:r>
            <a:r>
              <a:rPr lang="ru-RU" sz="2300" b="1" dirty="0"/>
              <a:t> </a:t>
            </a:r>
            <a:r>
              <a:rPr lang="ru-RU" sz="2300" dirty="0"/>
              <a:t>представляет собой длинный ряд контактов, расположенных в пластмассовом корпусе. Он предназначен для вертикального монтажа ЦП. На сегодняшний день, такой тип разъемов практически не используется.</a:t>
            </a:r>
          </a:p>
          <a:p>
            <a:pPr algn="just"/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98954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1" y="270977"/>
            <a:ext cx="7481221" cy="6063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042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Назначение и конструктивные особенности чипсета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65418"/>
            <a:ext cx="9905999" cy="46560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/>
              <a:t>Чипсет материнской платы обычно представляет собой две разные микросхемы, именуемые «северным» и «южным» мостом. Свои названия они получили исключительно из расположения: северный мост находится возле ЦП, а южный – ниже, возле разъема видеокарты и слотов расширения. </a:t>
            </a:r>
          </a:p>
          <a:p>
            <a:pPr marL="0" indent="0" algn="just">
              <a:buNone/>
            </a:pPr>
            <a:r>
              <a:rPr lang="ru-RU" sz="2200" dirty="0"/>
              <a:t>Они являются важнейшим связующим звеном между аппаратной частью и процессором ПК. В некоторых современных моделях системных плат может использоваться чипсет, состоящий из одной микросхемы. Это связано с конструктивными особенностями процессора, взявшего на себя функции южного моста.</a:t>
            </a:r>
          </a:p>
        </p:txBody>
      </p:sp>
    </p:spTree>
    <p:extLst>
      <p:ext uri="{BB962C8B-B14F-4D97-AF65-F5344CB8AC3E}">
        <p14:creationId xmlns:p14="http://schemas.microsoft.com/office/powerpoint/2010/main" val="263307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614651"/>
            <a:ext cx="9905999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Северный мост осуществляет связь ЦП с наиболее быстрыми компонентами ПК и с южным мостом. Из-за высокой нагрузки, мост достаточно сильно нагревается, поэтому, чаще всего, его оснащают радиатором для лучшего охлаждения.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2660073"/>
            <a:ext cx="6312477" cy="39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0575" y="780905"/>
            <a:ext cx="9905999" cy="5079568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Северный мост связан с ЦП высокоскоростной шиной. Наиболее современной, на сегодняшний день, считается шина QPI, от компании </a:t>
            </a:r>
            <a:r>
              <a:rPr lang="ru-RU" sz="2800" dirty="0" err="1"/>
              <a:t>Intel</a:t>
            </a:r>
            <a:r>
              <a:rPr lang="ru-RU" sz="2800" dirty="0"/>
              <a:t>. </a:t>
            </a:r>
          </a:p>
          <a:p>
            <a:pPr algn="just"/>
            <a:r>
              <a:rPr lang="ru-RU" sz="2800" dirty="0"/>
              <a:t>Для связи моста с видеоадаптером, может использоваться шина AGP 3.0, или PCI </a:t>
            </a:r>
            <a:r>
              <a:rPr lang="ru-RU" sz="2800" dirty="0" err="1"/>
              <a:t>Еxpress</a:t>
            </a:r>
            <a:r>
              <a:rPr lang="ru-RU" sz="2800" dirty="0"/>
              <a:t> 3.0, массовый выпуск которой начался с 2012 г.</a:t>
            </a:r>
          </a:p>
          <a:p>
            <a:pPr algn="just"/>
            <a:r>
              <a:rPr lang="ru-RU" sz="2800" dirty="0"/>
              <a:t>Микросхемы мостов между собой по одному из представленных интерфейсов: PCI, </a:t>
            </a:r>
            <a:r>
              <a:rPr lang="ru-RU" sz="2800" dirty="0" err="1"/>
              <a:t>Hub</a:t>
            </a:r>
            <a:r>
              <a:rPr lang="ru-RU" sz="2800" dirty="0"/>
              <a:t> </a:t>
            </a:r>
            <a:r>
              <a:rPr lang="ru-RU" sz="2800" dirty="0" err="1"/>
              <a:t>Link</a:t>
            </a:r>
            <a:r>
              <a:rPr lang="ru-RU" sz="2800" dirty="0"/>
              <a:t>, DMI или </a:t>
            </a:r>
            <a:r>
              <a:rPr lang="ru-RU" sz="2800" dirty="0" err="1"/>
              <a:t>HyperTransport</a:t>
            </a:r>
            <a:r>
              <a:rPr lang="ru-RU" sz="2800" dirty="0"/>
              <a:t>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422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273" y="568037"/>
            <a:ext cx="10487891" cy="58446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Южная часть чипсета, согласовывает работу более медленных компонентов ПК, а также обеспечивает передачу данных с этих компонентов на северный чип.</a:t>
            </a:r>
          </a:p>
          <a:p>
            <a:pPr algn="just"/>
            <a:r>
              <a:rPr lang="ru-RU" dirty="0"/>
              <a:t>Южный мост состоит из контроллеров: для связи с северной частью чипсета, платами расширения, периферийными устройствами и компонентами, жесткими дисками и другими медленными устройствами.</a:t>
            </a:r>
          </a:p>
          <a:p>
            <a:pPr algn="just"/>
            <a:r>
              <a:rPr lang="ru-RU" dirty="0"/>
              <a:t>Наиболее распространенными интерфейсами, в современных ПК считаются: USB 2.0 — 3.0; WI-FI и </a:t>
            </a:r>
            <a:r>
              <a:rPr lang="ru-RU" dirty="0" err="1"/>
              <a:t>Ethernet</a:t>
            </a:r>
            <a:r>
              <a:rPr lang="ru-RU" dirty="0"/>
              <a:t>. Для связи южного моста с жесткими дисками используются шины PCI, а также более современные шины с SATA и SCSI и SAS. Для согласования работы моста с BIOS чаще всего используется шина LPС с тактовой частотой 33,3 МГц.</a:t>
            </a:r>
          </a:p>
        </p:txBody>
      </p:sp>
    </p:spTree>
    <p:extLst>
      <p:ext uri="{BB962C8B-B14F-4D97-AF65-F5344CB8AC3E}">
        <p14:creationId xmlns:p14="http://schemas.microsoft.com/office/powerpoint/2010/main" val="257142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Коннекторы модулей памяти и других плат расширения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13961"/>
            <a:ext cx="9905999" cy="42344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700" dirty="0"/>
              <a:t>В любом компьютере существует временное хранилище информации, именуемое оперативной памятью. Она представляет собой модуль с несколькими микросхемами на борту, который монтируется в специальные разъемы, так называемые слоты. Как правило, они расположены рядом с процессором и северной частью чипсета. Слоты модулей памяти оснащены замками, которые изготовлены с защитой от неправильного монтажа. </a:t>
            </a:r>
          </a:p>
        </p:txBody>
      </p:sp>
    </p:spTree>
    <p:extLst>
      <p:ext uri="{BB962C8B-B14F-4D97-AF65-F5344CB8AC3E}">
        <p14:creationId xmlns:p14="http://schemas.microsoft.com/office/powerpoint/2010/main" val="103080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89" y="443346"/>
            <a:ext cx="8075220" cy="5985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145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734290"/>
            <a:ext cx="9905999" cy="556952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Важными компонентом материнской платы является слот PCI-</a:t>
            </a:r>
            <a:r>
              <a:rPr lang="ru-RU" sz="2800" dirty="0" err="1"/>
              <a:t>Express</a:t>
            </a:r>
            <a:r>
              <a:rPr lang="ru-RU" sz="2800" dirty="0"/>
              <a:t>, для подключения дискретного видеоадаптера, без которого невозможен вывод изображения на монитор (если только в компьютере нет интегрированной видеокарты).</a:t>
            </a:r>
          </a:p>
          <a:p>
            <a:pPr marL="0" indent="0" algn="just">
              <a:buNone/>
            </a:pPr>
            <a:endParaRPr lang="ru-RU" sz="2800" dirty="0"/>
          </a:p>
          <a:p>
            <a:pPr algn="just"/>
            <a:r>
              <a:rPr lang="ru-RU" sz="2800" dirty="0"/>
              <a:t>Кроме вышеперечисленных слотов, на плате расположены штыревые разъемы для подключения шин передачи данных жестких дисков. Раньше, для этого использовался интерфейс IDE. На современных ПК, чаще всего используется интерфейс SATA.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77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2" y="332508"/>
            <a:ext cx="8166842" cy="6229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678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D9AE1-AC88-4306-B6D9-1FFF3203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F67C0-5497-4E03-9CAA-7E6F0723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b="1" dirty="0"/>
              <a:t>Системная плата (</a:t>
            </a:r>
            <a:r>
              <a:rPr lang="ru-RU" b="1" dirty="0" err="1"/>
              <a:t>Systemboard</a:t>
            </a:r>
            <a:r>
              <a:rPr lang="ru-RU" b="1" dirty="0"/>
              <a:t>) </a:t>
            </a:r>
            <a:r>
              <a:rPr lang="ru-RU" dirty="0"/>
              <a:t>— второй по важности компонент в устройстве персонального компьютер. Кроме термина "системная плата", используется название "материнская плата" </a:t>
            </a:r>
            <a:r>
              <a:rPr lang="ru-RU" b="1" dirty="0"/>
              <a:t>(</a:t>
            </a:r>
            <a:r>
              <a:rPr lang="ru-RU" b="1" dirty="0" err="1"/>
              <a:t>Motherboard</a:t>
            </a:r>
            <a:r>
              <a:rPr lang="ru-RU" b="1" dirty="0"/>
              <a:t>)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Основное назначение системной платы — соединение всех узлов компьютера в одно устройство, так что, по большому счету, это всего лишь набор проводов между контактами процессора и контактами модулей памяти и периферийных устройств. Все остальные расположенные на ней элементы носят второстепенные функции, служа только для развязки и согласования сигналов. Конечно, какой-то блок на системной плате может носить гордое название "контроллер", но даже в этом случае его назначение— выполнение вспомогательных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84514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5053" y="235526"/>
            <a:ext cx="10302443" cy="6373091"/>
          </a:xfrm>
        </p:spPr>
        <p:txBody>
          <a:bodyPr>
            <a:noAutofit/>
          </a:bodyPr>
          <a:lstStyle/>
          <a:p>
            <a:pPr algn="just"/>
            <a:r>
              <a:rPr lang="ru-RU" sz="2200" dirty="0"/>
              <a:t>На любой плате в обязательном порядке есть порты, для подключения дополнительных периферийных устройств. Как правило, основной набор включает в себя: разъемы питания вентиляторов и кнопок, расположенных на панели системного блока; светодиодов, сигнализирующих о работе «винчестера» и наличии питания. Кроме того, на задней части платы находится: несколько портов USB; разъем LAN для подключения кабеля к сетевой карте; коннекторы аудиовхода и выхода; разъем HDMI и пр. В большинстве моделей можно встретить разъемы PS/2 для подключения клавиатуры и манипулятора.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Для питания материнской платы, а также всех электронных и механических компонентов, на ней установлен 20 или 24 контактный разъем, на который приходит напряжение от блока питания.</a:t>
            </a:r>
          </a:p>
        </p:txBody>
      </p:sp>
    </p:spTree>
    <p:extLst>
      <p:ext uri="{BB962C8B-B14F-4D97-AF65-F5344CB8AC3E}">
        <p14:creationId xmlns:p14="http://schemas.microsoft.com/office/powerpoint/2010/main" val="5250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89027"/>
            <a:ext cx="9905998" cy="1478570"/>
          </a:xfrm>
        </p:spPr>
        <p:txBody>
          <a:bodyPr/>
          <a:lstStyle/>
          <a:p>
            <a:r>
              <a:rPr lang="ru-RU" b="1" dirty="0"/>
              <a:t>Типы системной платы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1348942"/>
            <a:ext cx="10177753" cy="18376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Форм фактор материнской платы – это определенный стандарт, благодаря которому определяется размер системной платы, ее способ крепления в корпусе ПК, наличие и расположение портов и интерфейсов шин, а также разъемов ЦП и оперативной памяти.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44" y="3186546"/>
            <a:ext cx="8729485" cy="335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35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3083B-A9C7-44B2-B76A-AC145003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ATX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2" y="2250630"/>
            <a:ext cx="99059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ATX 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eXtended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формат материнской платы для домашнего ПК. Его размеры 30.5 х 24.4 см, формат имеет семь слотов расширения, один разъем питания и 20 контактов.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ATX – самая большая по величине материнская плата, которая имеет много слотов и удобное расположение портов вода — вывода. </a:t>
            </a:r>
          </a:p>
        </p:txBody>
      </p:sp>
    </p:spTree>
    <p:extLst>
      <p:ext uri="{BB962C8B-B14F-4D97-AF65-F5344CB8AC3E}">
        <p14:creationId xmlns:p14="http://schemas.microsoft.com/office/powerpoint/2010/main" val="45376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3083B-A9C7-44B2-B76A-AC145003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ATX</a:t>
            </a:r>
            <a:endParaRPr lang="ru-RU" dirty="0"/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3727EF1D-F7C0-47C1-AA90-49DB3EF4F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29" y="665429"/>
            <a:ext cx="4523013" cy="5910291"/>
          </a:xfrm>
        </p:spPr>
      </p:pic>
    </p:spTree>
    <p:extLst>
      <p:ext uri="{BB962C8B-B14F-4D97-AF65-F5344CB8AC3E}">
        <p14:creationId xmlns:p14="http://schemas.microsoft.com/office/powerpoint/2010/main" val="416189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D76DD-7032-4DD0-876F-9A903792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mATX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2" y="2681516"/>
            <a:ext cx="99059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MicroATX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это уменьшенный вариант материнской платы АТХ. Она была разработана для ПК, которым не требуется изменение конфигурации, поэтому она имеет 4 слота расширения.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 правило, такие платы оснащены 24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пиновым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разъемом питания и имеют размеры, 24, 5 см. х 24,5 см. </a:t>
            </a:r>
          </a:p>
        </p:txBody>
      </p:sp>
    </p:spTree>
    <p:extLst>
      <p:ext uri="{BB962C8B-B14F-4D97-AF65-F5344CB8AC3E}">
        <p14:creationId xmlns:p14="http://schemas.microsoft.com/office/powerpoint/2010/main" val="307894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D76DD-7032-4DD0-876F-9A903792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mATX</a:t>
            </a:r>
            <a:endParaRPr lang="ru-RU" dirty="0"/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6E99D7A3-CCD2-40B4-B76D-C5ABAABBA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0" y="1362643"/>
            <a:ext cx="5078184" cy="5078184"/>
          </a:xfrm>
        </p:spPr>
      </p:pic>
    </p:spTree>
    <p:extLst>
      <p:ext uri="{BB962C8B-B14F-4D97-AF65-F5344CB8AC3E}">
        <p14:creationId xmlns:p14="http://schemas.microsoft.com/office/powerpoint/2010/main" val="1751391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0F1719-8374-4F25-83CA-63DA9D5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EATX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2" y="2667121"/>
            <a:ext cx="9905999" cy="270644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altLang="ru-RU" sz="3600" dirty="0"/>
              <a:t>EATX (</a:t>
            </a:r>
            <a:r>
              <a:rPr lang="ru-RU" altLang="ru-RU" sz="3600" dirty="0" err="1"/>
              <a:t>Extended</a:t>
            </a:r>
            <a:r>
              <a:rPr lang="ru-RU" altLang="ru-RU" sz="3600" dirty="0"/>
              <a:t> ATX) — формат материнской платы для серверов. Его размеры 30.5 х 33.0 см, имеет 24 контакта. К нему необходим специальный блок питания. </a:t>
            </a:r>
          </a:p>
        </p:txBody>
      </p:sp>
    </p:spTree>
    <p:extLst>
      <p:ext uri="{BB962C8B-B14F-4D97-AF65-F5344CB8AC3E}">
        <p14:creationId xmlns:p14="http://schemas.microsoft.com/office/powerpoint/2010/main" val="193993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0F1719-8374-4F25-83CA-63DA9D5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EATX</a:t>
            </a:r>
            <a:endParaRPr lang="ru-RU" dirty="0"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E2E030A5-0A4E-42E1-A18B-74C85DD69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14" y="1614143"/>
            <a:ext cx="4931229" cy="4852122"/>
          </a:xfrm>
        </p:spPr>
      </p:pic>
    </p:spTree>
    <p:extLst>
      <p:ext uri="{BB962C8B-B14F-4D97-AF65-F5344CB8AC3E}">
        <p14:creationId xmlns:p14="http://schemas.microsoft.com/office/powerpoint/2010/main" val="650356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17DBD-0172-496C-8C00-1C07D4EB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BTX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2" y="2681516"/>
            <a:ext cx="99059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BTX 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Extended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формат материнской платы для миниатюрных компьютеров. Его размеры 26.7 х 32.5 см, имеет семь слотов расширения, имеет возможность эффективного охлаждения компонентов платы. 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3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17DBD-0172-496C-8C00-1C07D4EB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BTX</a:t>
            </a:r>
            <a:endParaRPr lang="ru-RU" dirty="0"/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67D21AC9-B303-426F-9729-F1938326D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8" y="1160703"/>
            <a:ext cx="5927272" cy="5144873"/>
          </a:xfrm>
        </p:spPr>
      </p:pic>
    </p:spTree>
    <p:extLst>
      <p:ext uri="{BB962C8B-B14F-4D97-AF65-F5344CB8AC3E}">
        <p14:creationId xmlns:p14="http://schemas.microsoft.com/office/powerpoint/2010/main" val="167174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54496-1545-4C9B-B774-BC5641A7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05175-F258-4B90-BE17-30BA23F7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Конструктивно системная плата ПК выполняется в виде многослойной текстолитовой печатной платы. Количество слоев может достигать 12, но чаще всего используют 8 (если не считать краски и лака). Между каждым слоем располагаются печатные проводники, выполненные из металлической фольги (может использоваться метод осаждения или напыления), которые соединяют контактные выводы микросхем, резисторов, конденсаторов и разъемов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1166276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F079-18DB-4882-B8EF-F962505E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mBTX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3199787"/>
            <a:ext cx="9905999" cy="160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800" dirty="0" err="1">
                <a:cs typeface="Times New Roman" panose="02020603050405020304" pitchFamily="18" charset="0"/>
              </a:rPr>
              <a:t>mBTX</a:t>
            </a:r>
            <a:r>
              <a:rPr lang="ru-RU" sz="2800" dirty="0"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cs typeface="Times New Roman" panose="02020603050405020304" pitchFamily="18" charset="0"/>
              </a:rPr>
              <a:t>micro</a:t>
            </a:r>
            <a:r>
              <a:rPr lang="ru-RU" sz="2800" dirty="0">
                <a:cs typeface="Times New Roman" panose="02020603050405020304" pitchFamily="18" charset="0"/>
              </a:rPr>
              <a:t> BTX) — формат материнской платы для создания миниатюрных компьютеров. Его размеры 26.7 х 26.4 см, имеет четыре слота расширения.</a:t>
            </a:r>
          </a:p>
        </p:txBody>
      </p:sp>
    </p:spTree>
    <p:extLst>
      <p:ext uri="{BB962C8B-B14F-4D97-AF65-F5344CB8AC3E}">
        <p14:creationId xmlns:p14="http://schemas.microsoft.com/office/powerpoint/2010/main" val="326830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F079-18DB-4882-B8EF-F962505E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mBTX</a:t>
            </a: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C0562D2A-BCEF-4F03-A3F1-B51849F8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5" b="8976"/>
          <a:stretch/>
        </p:blipFill>
        <p:spPr>
          <a:xfrm>
            <a:off x="3494314" y="1306286"/>
            <a:ext cx="5861957" cy="4697702"/>
          </a:xfrm>
        </p:spPr>
      </p:pic>
    </p:spTree>
    <p:extLst>
      <p:ext uri="{BB962C8B-B14F-4D97-AF65-F5344CB8AC3E}">
        <p14:creationId xmlns:p14="http://schemas.microsoft.com/office/powerpoint/2010/main" val="2258670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DD0EB-1DD0-42C8-AA99-B8297F68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Mini-ATX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035185"/>
            <a:ext cx="99059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-ITX — форм-фактор для материнских плат, разработанный компанией VIA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При сохранении электрической и механической совместимости с форм-фактором ATX, материнские платы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-ITX существенно меньше по размеру (170 на 170 мм).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MiniITX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самая маленькая, из современных системных плат для компьютера. </a:t>
            </a:r>
          </a:p>
        </p:txBody>
      </p:sp>
    </p:spTree>
    <p:extLst>
      <p:ext uri="{BB962C8B-B14F-4D97-AF65-F5344CB8AC3E}">
        <p14:creationId xmlns:p14="http://schemas.microsoft.com/office/powerpoint/2010/main" val="1066053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DD0EB-1DD0-42C8-AA99-B8297F68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Mini-ATX</a:t>
            </a: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C3A4CCF3-45AA-4A80-B728-4A2DACA1D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959429"/>
            <a:ext cx="6087186" cy="4585267"/>
          </a:xfrm>
        </p:spPr>
      </p:pic>
    </p:spTree>
    <p:extLst>
      <p:ext uri="{BB962C8B-B14F-4D97-AF65-F5344CB8AC3E}">
        <p14:creationId xmlns:p14="http://schemas.microsoft.com/office/powerpoint/2010/main" val="417085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71FD-B93C-43D0-A756-63F4FF81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 EEB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3112403"/>
            <a:ext cx="990599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 EEB 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формат материнской платы для серверов. Его размеры 30.5 х 33.0 см. Имеются разъемы для блока питания, плюс 24+8 контактов. </a:t>
            </a:r>
          </a:p>
        </p:txBody>
      </p:sp>
    </p:spTree>
    <p:extLst>
      <p:ext uri="{BB962C8B-B14F-4D97-AF65-F5344CB8AC3E}">
        <p14:creationId xmlns:p14="http://schemas.microsoft.com/office/powerpoint/2010/main" val="2902323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71FD-B93C-43D0-A756-63F4FF81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 EEB</a:t>
            </a: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3D644A6C-D9F9-412C-8E56-67562EFBA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665555"/>
            <a:ext cx="6890657" cy="4737331"/>
          </a:xfrm>
        </p:spPr>
      </p:pic>
    </p:spTree>
    <p:extLst>
      <p:ext uri="{BB962C8B-B14F-4D97-AF65-F5344CB8AC3E}">
        <p14:creationId xmlns:p14="http://schemas.microsoft.com/office/powerpoint/2010/main" val="1321712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4B633-498E-4D8A-BE96-E6A89C3E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 CEB</a:t>
            </a: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1AA9126C-E215-4A3D-ACD8-8938E5E5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43" y="1600072"/>
            <a:ext cx="5600699" cy="4861410"/>
          </a:xfrm>
        </p:spPr>
      </p:pic>
    </p:spTree>
    <p:extLst>
      <p:ext uri="{BB962C8B-B14F-4D97-AF65-F5344CB8AC3E}">
        <p14:creationId xmlns:p14="http://schemas.microsoft.com/office/powerpoint/2010/main" val="150039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45924"/>
            <a:ext cx="9905999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600" b="1" u="sng" dirty="0"/>
              <a:t>Материнская плата</a:t>
            </a:r>
            <a:r>
              <a:rPr lang="ru-RU" sz="3600" b="1" dirty="0"/>
              <a:t> </a:t>
            </a:r>
            <a:r>
              <a:rPr lang="ru-RU" sz="3600" dirty="0"/>
              <a:t>– это главная монтажная деталь, к которой подключаются внутренние компоненты и внешние, периферийные устройства. Она является базовым элементом любого настольного, переносного, планшетного или карманного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106957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43" y="0"/>
            <a:ext cx="8285018" cy="6954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72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886690"/>
            <a:ext cx="9905999" cy="546660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200" dirty="0"/>
              <a:t>Материнская плата обеспечивает взаимодействие различных устройств ПК. Обязательными ее элементами являются разъем или </a:t>
            </a:r>
            <a:r>
              <a:rPr lang="ru-RU" sz="3200" b="1" u="sng" dirty="0" err="1"/>
              <a:t>socket</a:t>
            </a:r>
            <a:r>
              <a:rPr lang="ru-RU" sz="3200" dirty="0"/>
              <a:t> процессора (ЦП), чип-сет, коннекторы для модулей памяти.</a:t>
            </a:r>
          </a:p>
          <a:p>
            <a:pPr marL="0" indent="0" algn="just">
              <a:buNone/>
            </a:pPr>
            <a:endParaRPr lang="ru-RU" sz="3200" dirty="0"/>
          </a:p>
          <a:p>
            <a:pPr algn="just"/>
            <a:r>
              <a:rPr lang="ru-RU" sz="3200" dirty="0"/>
              <a:t> Кроме этого, обязательными элементами ПК являются: микросхема BIOS, контролеры, различные разъемы для подачи питания, коннекторы подключения элементов и устройств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272398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6736"/>
            <a:ext cx="9905998" cy="1478570"/>
          </a:xfrm>
        </p:spPr>
        <p:txBody>
          <a:bodyPr/>
          <a:lstStyle/>
          <a:p>
            <a:r>
              <a:rPr lang="ru-RU" b="1" dirty="0"/>
              <a:t>Микросхема </a:t>
            </a:r>
            <a:r>
              <a:rPr lang="en-US" b="1" dirty="0"/>
              <a:t>BIOS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7662" y="1341911"/>
            <a:ext cx="9905999" cy="5153891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BIOS представляет собой микросхему, с определенными тестовыми и загрузочными программами для ЦП, ведь на начальном этапе процессор еще не знает, как работать со всеми устройствами, расположенными в ПК.</a:t>
            </a:r>
          </a:p>
          <a:p>
            <a:pPr algn="just"/>
            <a:r>
              <a:rPr lang="ru-RU" sz="2800" dirty="0"/>
              <a:t> Находится эта микросхема в непосредственной близости от ЦП и запитана от отдельной батарейки —  «таблетки», расположенной на плате, рядом со слотами расширения.</a:t>
            </a:r>
          </a:p>
        </p:txBody>
      </p:sp>
    </p:spTree>
    <p:extLst>
      <p:ext uri="{BB962C8B-B14F-4D97-AF65-F5344CB8AC3E}">
        <p14:creationId xmlns:p14="http://schemas.microsoft.com/office/powerpoint/2010/main" val="157894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0" y="401783"/>
            <a:ext cx="10229272" cy="6137563"/>
          </a:xfrm>
        </p:spPr>
      </p:pic>
    </p:spTree>
    <p:extLst>
      <p:ext uri="{BB962C8B-B14F-4D97-AF65-F5344CB8AC3E}">
        <p14:creationId xmlns:p14="http://schemas.microsoft.com/office/powerpoint/2010/main" val="18829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4291" y="374073"/>
            <a:ext cx="10958945" cy="591589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Первоначальное тестирование происходит без участия процессора. Только после проверки электронных элементов компьютера на предмет отсутствия короткого замыкания, и соответствия токов в БП, BIOS «разрешает» подавать блоку питания необходимый ток на плату и процессор</a:t>
            </a:r>
          </a:p>
          <a:p>
            <a:pPr algn="just"/>
            <a:r>
              <a:rPr lang="ru-RU" dirty="0"/>
              <a:t>После, ЦП считывает с БИОС определенный алгоритм действий, благодаря которым происходит тестирование работоспособности всех компонентов ПК. Если все в порядке, то производится запуск операционной системы, расположенной на «винчестере». После этого, все управление ПК передается исключительно операционной системе.</a:t>
            </a:r>
          </a:p>
          <a:p>
            <a:pPr algn="just"/>
            <a:r>
              <a:rPr lang="ru-RU" dirty="0"/>
              <a:t>Благодаря своей работе, BIOS незаметно для пользователя выполняет одну из важнейших функций в компьютере.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4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133</TotalTime>
  <Words>1431</Words>
  <Application>Microsoft Office PowerPoint</Application>
  <PresentationFormat>Широкоэкранный</PresentationFormat>
  <Paragraphs>65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Arial</vt:lpstr>
      <vt:lpstr>Tw Cen MT</vt:lpstr>
      <vt:lpstr>Контур</vt:lpstr>
      <vt:lpstr>Основные компоненты материнской платы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Микросхема BIOS</vt:lpstr>
      <vt:lpstr>Презентация PowerPoint</vt:lpstr>
      <vt:lpstr>Презентация PowerPoint</vt:lpstr>
      <vt:lpstr>Разъем центрального процессора</vt:lpstr>
      <vt:lpstr>Презентация PowerPoint</vt:lpstr>
      <vt:lpstr>Назначение и конструктивные особенности чипсета</vt:lpstr>
      <vt:lpstr>Презентация PowerPoint</vt:lpstr>
      <vt:lpstr>Презентация PowerPoint</vt:lpstr>
      <vt:lpstr>Презентация PowerPoint</vt:lpstr>
      <vt:lpstr>Коннекторы модулей памяти и других плат расширения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системной платы</vt:lpstr>
      <vt:lpstr>ATX</vt:lpstr>
      <vt:lpstr>ATX</vt:lpstr>
      <vt:lpstr>mATX</vt:lpstr>
      <vt:lpstr>mATX</vt:lpstr>
      <vt:lpstr>EATX</vt:lpstr>
      <vt:lpstr>EATX</vt:lpstr>
      <vt:lpstr>BTX</vt:lpstr>
      <vt:lpstr>BTX</vt:lpstr>
      <vt:lpstr>mBTX</vt:lpstr>
      <vt:lpstr>mBTX</vt:lpstr>
      <vt:lpstr>Mini-ATX</vt:lpstr>
      <vt:lpstr>Mini-ATX</vt:lpstr>
      <vt:lpstr>SSI EEB</vt:lpstr>
      <vt:lpstr>SSI EEB</vt:lpstr>
      <vt:lpstr>SSI CEB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компоненты материнской платы</dc:title>
  <dc:creator>Пользователь Windows</dc:creator>
  <cp:lastModifiedBy>Андрей Исаев</cp:lastModifiedBy>
  <cp:revision>13</cp:revision>
  <dcterms:created xsi:type="dcterms:W3CDTF">2018-01-24T03:57:58Z</dcterms:created>
  <dcterms:modified xsi:type="dcterms:W3CDTF">2022-03-15T03:40:07Z</dcterms:modified>
</cp:coreProperties>
</file>