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9"/>
  </p:notesMasterIdLst>
  <p:sldIdLst>
    <p:sldId id="257" r:id="rId2"/>
    <p:sldId id="298" r:id="rId3"/>
    <p:sldId id="302" r:id="rId4"/>
    <p:sldId id="299" r:id="rId5"/>
    <p:sldId id="301" r:id="rId6"/>
    <p:sldId id="300" r:id="rId7"/>
    <p:sldId id="303" r:id="rId8"/>
    <p:sldId id="304" r:id="rId9"/>
    <p:sldId id="305" r:id="rId10"/>
    <p:sldId id="306" r:id="rId11"/>
    <p:sldId id="307" r:id="rId12"/>
    <p:sldId id="309" r:id="rId13"/>
    <p:sldId id="310" r:id="rId14"/>
    <p:sldId id="308" r:id="rId15"/>
    <p:sldId id="311" r:id="rId16"/>
    <p:sldId id="312" r:id="rId17"/>
    <p:sldId id="313" r:id="rId18"/>
    <p:sldId id="314" r:id="rId19"/>
    <p:sldId id="258" r:id="rId20"/>
    <p:sldId id="259" r:id="rId21"/>
    <p:sldId id="260" r:id="rId22"/>
    <p:sldId id="263" r:id="rId23"/>
    <p:sldId id="262" r:id="rId24"/>
    <p:sldId id="317" r:id="rId25"/>
    <p:sldId id="261" r:id="rId26"/>
    <p:sldId id="267" r:id="rId27"/>
    <p:sldId id="268" r:id="rId28"/>
    <p:sldId id="319" r:id="rId29"/>
    <p:sldId id="264" r:id="rId30"/>
    <p:sldId id="265" r:id="rId31"/>
    <p:sldId id="318" r:id="rId32"/>
    <p:sldId id="266" r:id="rId33"/>
    <p:sldId id="296" r:id="rId34"/>
    <p:sldId id="297" r:id="rId35"/>
    <p:sldId id="269" r:id="rId36"/>
    <p:sldId id="270" r:id="rId37"/>
    <p:sldId id="271" r:id="rId38"/>
    <p:sldId id="272" r:id="rId39"/>
    <p:sldId id="273" r:id="rId40"/>
    <p:sldId id="274" r:id="rId41"/>
    <p:sldId id="320" r:id="rId42"/>
    <p:sldId id="275" r:id="rId43"/>
    <p:sldId id="293" r:id="rId44"/>
    <p:sldId id="294" r:id="rId45"/>
    <p:sldId id="295" r:id="rId46"/>
    <p:sldId id="276" r:id="rId47"/>
    <p:sldId id="277" r:id="rId48"/>
    <p:sldId id="278" r:id="rId49"/>
    <p:sldId id="321" r:id="rId50"/>
    <p:sldId id="279" r:id="rId51"/>
    <p:sldId id="322" r:id="rId52"/>
    <p:sldId id="280" r:id="rId53"/>
    <p:sldId id="281" r:id="rId54"/>
    <p:sldId id="282" r:id="rId55"/>
    <p:sldId id="283" r:id="rId56"/>
    <p:sldId id="284" r:id="rId57"/>
    <p:sldId id="285" r:id="rId58"/>
    <p:sldId id="286" r:id="rId59"/>
    <p:sldId id="287" r:id="rId60"/>
    <p:sldId id="288" r:id="rId61"/>
    <p:sldId id="323" r:id="rId62"/>
    <p:sldId id="290" r:id="rId63"/>
    <p:sldId id="289" r:id="rId64"/>
    <p:sldId id="291" r:id="rId65"/>
    <p:sldId id="292" r:id="rId66"/>
    <p:sldId id="316" r:id="rId67"/>
    <p:sldId id="315"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94660"/>
  </p:normalViewPr>
  <p:slideViewPr>
    <p:cSldViewPr>
      <p:cViewPr varScale="1">
        <p:scale>
          <a:sx n="59" d="100"/>
          <a:sy n="59" d="100"/>
        </p:scale>
        <p:origin x="90" y="5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829EB-449A-4B6A-87FA-E7B67F26E125}" type="datetimeFigureOut">
              <a:rPr lang="ru-RU" smtClean="0"/>
              <a:t>22.03.2022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03719-1BE5-4ADB-95CF-E1D76621F914}" type="slidenum">
              <a:rPr lang="ru-RU" smtClean="0"/>
              <a:t>‹#›</a:t>
            </a:fld>
            <a:endParaRPr lang="ru-RU"/>
          </a:p>
        </p:txBody>
      </p:sp>
    </p:spTree>
    <p:extLst>
      <p:ext uri="{BB962C8B-B14F-4D97-AF65-F5344CB8AC3E}">
        <p14:creationId xmlns:p14="http://schemas.microsoft.com/office/powerpoint/2010/main" val="102338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CD03719-1BE5-4ADB-95CF-E1D76621F914}" type="slidenum">
              <a:rPr lang="ru-RU" smtClean="0"/>
              <a:t>4</a:t>
            </a:fld>
            <a:endParaRPr lang="ru-RU"/>
          </a:p>
        </p:txBody>
      </p:sp>
    </p:spTree>
    <p:extLst>
      <p:ext uri="{BB962C8B-B14F-4D97-AF65-F5344CB8AC3E}">
        <p14:creationId xmlns:p14="http://schemas.microsoft.com/office/powerpoint/2010/main" val="286713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33DE1E-3854-4668-879F-37C5F889CEFE}" type="slidenum">
              <a:rPr lang="ru-RU" smtClean="0"/>
              <a:pPr/>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5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76848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201319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336633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633DE1E-3854-4668-879F-37C5F889CEFE}" type="slidenum">
              <a:rPr lang="ru-RU" smtClean="0"/>
              <a:pPr/>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43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385256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371481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34511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45370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9CAB119-7E22-4E58-A1E2-B640F6343D79}" type="datetimeFigureOut">
              <a:rPr lang="ru-RU" smtClean="0"/>
              <a:pPr/>
              <a:t>22.03.2022</a:t>
            </a:fld>
            <a:endParaRPr lang="ru-R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33DE1E-3854-4668-879F-37C5F889CEFE}" type="slidenum">
              <a:rPr lang="ru-RU" smtClean="0"/>
              <a:pPr/>
              <a:t>‹#›</a:t>
            </a:fld>
            <a:endParaRPr lang="ru-RU"/>
          </a:p>
        </p:txBody>
      </p:sp>
    </p:spTree>
    <p:extLst>
      <p:ext uri="{BB962C8B-B14F-4D97-AF65-F5344CB8AC3E}">
        <p14:creationId xmlns:p14="http://schemas.microsoft.com/office/powerpoint/2010/main" val="185583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9CAB119-7E22-4E58-A1E2-B640F6343D79}" type="datetimeFigureOut">
              <a:rPr lang="ru-RU" smtClean="0"/>
              <a:pPr/>
              <a:t>22.03.2022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633DE1E-3854-4668-879F-37C5F889CEFE}" type="slidenum">
              <a:rPr lang="ru-RU" smtClean="0"/>
              <a:pPr/>
              <a:t>‹#›</a:t>
            </a:fld>
            <a:endParaRPr lang="ru-RU"/>
          </a:p>
        </p:txBody>
      </p:sp>
    </p:spTree>
    <p:extLst>
      <p:ext uri="{BB962C8B-B14F-4D97-AF65-F5344CB8AC3E}">
        <p14:creationId xmlns:p14="http://schemas.microsoft.com/office/powerpoint/2010/main" val="188253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9CAB119-7E22-4E58-A1E2-B640F6343D79}" type="datetimeFigureOut">
              <a:rPr lang="ru-RU" smtClean="0"/>
              <a:pPr/>
              <a:t>22.03.2022</a:t>
            </a:fld>
            <a:endParaRPr lang="ru-R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633DE1E-3854-4668-879F-37C5F889CEFE}" type="slidenum">
              <a:rPr lang="ru-RU" smtClean="0"/>
              <a:pPr/>
              <a:t>‹#›</a:t>
            </a:fld>
            <a:endParaRPr lang="ru-R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61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solidFill>
                  <a:srgbClr val="FF0000"/>
                </a:solidFill>
                <a:latin typeface="Times New Roman" pitchFamily="18" charset="0"/>
                <a:cs typeface="Times New Roman" pitchFamily="18" charset="0"/>
              </a:rPr>
              <a:t>Стандарты организации шины</a:t>
            </a:r>
            <a:endParaRPr lang="ru-RU" dirty="0"/>
          </a:p>
        </p:txBody>
      </p:sp>
      <p:sp>
        <p:nvSpPr>
          <p:cNvPr id="3" name="Подзаголовок 2">
            <a:extLst>
              <a:ext uri="{FF2B5EF4-FFF2-40B4-BE49-F238E27FC236}">
                <a16:creationId xmlns:a16="http://schemas.microsoft.com/office/drawing/2014/main" id="{C6F59C0A-8062-4ADD-84CF-860F9FBCDF1B}"/>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55455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a:solidFill>
                  <a:srgbClr val="FF0000"/>
                </a:solidFill>
                <a:latin typeface="Times New Roman" panose="02020603050405020304" pitchFamily="18" charset="0"/>
                <a:cs typeface="Times New Roman" panose="02020603050405020304" pitchFamily="18" charset="0"/>
              </a:rPr>
              <a:t>История развития компьютерных шин</a:t>
            </a:r>
          </a:p>
        </p:txBody>
      </p:sp>
      <p:sp>
        <p:nvSpPr>
          <p:cNvPr id="3" name="Объект 2"/>
          <p:cNvSpPr>
            <a:spLocks noGrp="1"/>
          </p:cNvSpPr>
          <p:nvPr>
            <p:ph type="body" idx="1"/>
          </p:nvPr>
        </p:nvSpPr>
        <p:spPr/>
        <p:txBody>
          <a:bodyPr>
            <a:normAutofit/>
          </a:bodyPr>
          <a:lstStyle/>
          <a:p>
            <a:pPr algn="just"/>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13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latin typeface="Times New Roman" panose="02020603050405020304" pitchFamily="18" charset="0"/>
                <a:cs typeface="Times New Roman" panose="02020603050405020304" pitchFamily="18" charset="0"/>
              </a:rPr>
              <a:t>Первое поколение</a:t>
            </a:r>
          </a:p>
        </p:txBody>
      </p:sp>
      <p:sp>
        <p:nvSpPr>
          <p:cNvPr id="3" name="Объект 2"/>
          <p:cNvSpPr>
            <a:spLocks noGrp="1"/>
          </p:cNvSpPr>
          <p:nvPr>
            <p:ph idx="1"/>
          </p:nvPr>
        </p:nvSpPr>
        <p:spPr/>
        <p:txBody>
          <a:bodyPr>
            <a:normAutofit fontScale="77500" lnSpcReduction="20000"/>
          </a:bodyPr>
          <a:lstStyle/>
          <a:p>
            <a:pPr marL="0" indent="179388" algn="just"/>
            <a:r>
              <a:rPr lang="ru-RU" sz="2800" dirty="0" smtClean="0">
                <a:solidFill>
                  <a:schemeClr val="tx1"/>
                </a:solidFill>
                <a:latin typeface="Times New Roman" panose="02020603050405020304" pitchFamily="18" charset="0"/>
                <a:cs typeface="Times New Roman" panose="02020603050405020304" pitchFamily="18" charset="0"/>
              </a:rPr>
              <a:t>Ранние </a:t>
            </a:r>
            <a:r>
              <a:rPr lang="ru-RU" sz="2800" dirty="0">
                <a:solidFill>
                  <a:schemeClr val="tx1"/>
                </a:solidFill>
                <a:latin typeface="Times New Roman" panose="02020603050405020304" pitchFamily="18" charset="0"/>
                <a:cs typeface="Times New Roman" panose="02020603050405020304" pitchFamily="18" charset="0"/>
              </a:rPr>
              <a:t>компьютерные шины были группой проводников, подключающей компьютерную память и периферию к процессору. Почти всегда для памяти и периферии использовались разные шины, с разным способом доступа, задержками, протоколами.</a:t>
            </a:r>
          </a:p>
          <a:p>
            <a:pPr marL="0" indent="179388" algn="just"/>
            <a:r>
              <a:rPr lang="ru-RU" sz="2800" dirty="0" smtClean="0">
                <a:solidFill>
                  <a:schemeClr val="tx1"/>
                </a:solidFill>
                <a:latin typeface="Times New Roman" panose="02020603050405020304" pitchFamily="18" charset="0"/>
                <a:cs typeface="Times New Roman" panose="02020603050405020304" pitchFamily="18" charset="0"/>
              </a:rPr>
              <a:t>Одним </a:t>
            </a:r>
            <a:r>
              <a:rPr lang="ru-RU" sz="2800" dirty="0">
                <a:solidFill>
                  <a:schemeClr val="tx1"/>
                </a:solidFill>
                <a:latin typeface="Times New Roman" panose="02020603050405020304" pitchFamily="18" charset="0"/>
                <a:cs typeface="Times New Roman" panose="02020603050405020304" pitchFamily="18" charset="0"/>
              </a:rPr>
              <a:t>из первых усовершенствований стало использование прерываний. До их внедрения компьютеры выполняли операции ввода-вывода в цикле ожидания готовности периферийного устройства. Это было бесполезной тратой времени для программ, которые могли делать другие задачи. Также, если программа пыталась выполнить другие задачи, она могла проверить состояние устройства слишком поздно и потерять данные. Поэтому инженеры дали возможность периферии прерывать процессор. </a:t>
            </a:r>
          </a:p>
        </p:txBody>
      </p:sp>
    </p:spTree>
    <p:extLst>
      <p:ext uri="{BB962C8B-B14F-4D97-AF65-F5344CB8AC3E}">
        <p14:creationId xmlns:p14="http://schemas.microsoft.com/office/powerpoint/2010/main" val="290709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pPr marL="0" indent="268288" algn="just"/>
            <a:r>
              <a:rPr lang="ru-RU" sz="2800" dirty="0" smtClean="0">
                <a:solidFill>
                  <a:schemeClr val="tx1"/>
                </a:solidFill>
                <a:latin typeface="Times New Roman" panose="02020603050405020304" pitchFamily="18" charset="0"/>
                <a:cs typeface="Times New Roman" panose="02020603050405020304" pitchFamily="18" charset="0"/>
              </a:rPr>
              <a:t>Некоторое </a:t>
            </a:r>
            <a:r>
              <a:rPr lang="ru-RU" sz="2800" dirty="0">
                <a:solidFill>
                  <a:schemeClr val="tx1"/>
                </a:solidFill>
                <a:latin typeface="Times New Roman" panose="02020603050405020304" pitchFamily="18" charset="0"/>
                <a:cs typeface="Times New Roman" panose="02020603050405020304" pitchFamily="18" charset="0"/>
              </a:rPr>
              <a:t>время спустя компьютеры стали распределять память между процессорами. На них доступ к шине также получил приоритеты. Классический и простой способ обеспечить приоритеты прерываний или доступа к шине заключался в цепном подключении устройств.</a:t>
            </a:r>
          </a:p>
          <a:p>
            <a:pPr marL="0" indent="268288" algn="just"/>
            <a:r>
              <a:rPr lang="ru-RU" sz="2800" dirty="0" smtClean="0">
                <a:solidFill>
                  <a:schemeClr val="tx1"/>
                </a:solidFill>
                <a:latin typeface="Times New Roman" panose="02020603050405020304" pitchFamily="18" charset="0"/>
                <a:cs typeface="Times New Roman" panose="02020603050405020304" pitchFamily="18" charset="0"/>
              </a:rPr>
              <a:t>Первые </a:t>
            </a:r>
            <a:r>
              <a:rPr lang="ru-RU" sz="2800" dirty="0">
                <a:solidFill>
                  <a:schemeClr val="tx1"/>
                </a:solidFill>
                <a:latin typeface="Times New Roman" panose="02020603050405020304" pitchFamily="18" charset="0"/>
                <a:cs typeface="Times New Roman" panose="02020603050405020304" pitchFamily="18" charset="0"/>
              </a:rPr>
              <a:t>мини-компьютерные шины представляли пассивные объединительные платы, подключенные к контактам микропроцессора. Память и другие устройства подключались к шине с использованием тех же контактов адреса и данных, что и процессор. Все контакты были подключены параллельно. </a:t>
            </a:r>
          </a:p>
        </p:txBody>
      </p:sp>
    </p:spTree>
    <p:extLst>
      <p:ext uri="{BB962C8B-B14F-4D97-AF65-F5344CB8AC3E}">
        <p14:creationId xmlns:p14="http://schemas.microsoft.com/office/powerpoint/2010/main" val="370704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latin typeface="Times New Roman" panose="02020603050405020304" pitchFamily="18" charset="0"/>
                <a:cs typeface="Times New Roman" panose="02020603050405020304" pitchFamily="18" charset="0"/>
              </a:rPr>
              <a:t>Второе поколение</a:t>
            </a:r>
          </a:p>
        </p:txBody>
      </p:sp>
      <p:sp>
        <p:nvSpPr>
          <p:cNvPr id="3" name="Объект 2"/>
          <p:cNvSpPr>
            <a:spLocks noGrp="1"/>
          </p:cNvSpPr>
          <p:nvPr>
            <p:ph idx="1"/>
          </p:nvPr>
        </p:nvSpPr>
        <p:spPr/>
        <p:txBody>
          <a:bodyPr>
            <a:normAutofit fontScale="70000" lnSpcReduction="20000"/>
          </a:bodyPr>
          <a:lstStyle/>
          <a:p>
            <a:pPr marL="0" indent="261938" algn="just"/>
            <a:r>
              <a:rPr lang="ru-RU" sz="2800" dirty="0" smtClean="0">
                <a:solidFill>
                  <a:schemeClr val="tx1"/>
                </a:solidFill>
                <a:latin typeface="Times New Roman" panose="02020603050405020304" pitchFamily="18" charset="0"/>
                <a:cs typeface="Times New Roman" panose="02020603050405020304" pitchFamily="18" charset="0"/>
              </a:rPr>
              <a:t>Решали </a:t>
            </a:r>
            <a:r>
              <a:rPr lang="ru-RU" sz="2800" dirty="0">
                <a:solidFill>
                  <a:schemeClr val="tx1"/>
                </a:solidFill>
                <a:latin typeface="Times New Roman" panose="02020603050405020304" pitchFamily="18" charset="0"/>
                <a:cs typeface="Times New Roman" panose="02020603050405020304" pitchFamily="18" charset="0"/>
              </a:rPr>
              <a:t>некоторые проблемы из шин первого поколения. Они обычно разделяли компьютер на две «части», процессор и память в одной и различные устройства в другой. Между частями устанавливался специальный контроллер шин. Такая архитектура позволила ускорять скорость процессора без влияния на шину, разгрузить процессор от задач управления шиной. </a:t>
            </a:r>
            <a:endParaRPr lang="ru-RU" sz="2800" dirty="0" smtClean="0">
              <a:solidFill>
                <a:schemeClr val="tx1"/>
              </a:solidFill>
              <a:latin typeface="Times New Roman" panose="02020603050405020304" pitchFamily="18" charset="0"/>
              <a:cs typeface="Times New Roman" panose="02020603050405020304" pitchFamily="18" charset="0"/>
            </a:endParaRPr>
          </a:p>
          <a:p>
            <a:pPr marL="0" indent="261938" algn="just"/>
            <a:r>
              <a:rPr lang="ru-RU" sz="2800" dirty="0" smtClean="0">
                <a:solidFill>
                  <a:schemeClr val="tx1"/>
                </a:solidFill>
                <a:latin typeface="Times New Roman" panose="02020603050405020304" pitchFamily="18" charset="0"/>
                <a:cs typeface="Times New Roman" panose="02020603050405020304" pitchFamily="18" charset="0"/>
              </a:rPr>
              <a:t>При </a:t>
            </a:r>
            <a:r>
              <a:rPr lang="ru-RU" sz="2800" dirty="0">
                <a:solidFill>
                  <a:schemeClr val="tx1"/>
                </a:solidFill>
                <a:latin typeface="Times New Roman" panose="02020603050405020304" pitchFamily="18" charset="0"/>
                <a:cs typeface="Times New Roman" panose="02020603050405020304" pitchFamily="18" charset="0"/>
              </a:rPr>
              <a:t>помощи контроллера устройства на шине могли взаимодействовать друг с другом без вмешательства центрального процессора. Новые </a:t>
            </a:r>
            <a:r>
              <a:rPr lang="ru-RU" sz="2800" dirty="0" smtClean="0">
                <a:solidFill>
                  <a:schemeClr val="tx1"/>
                </a:solidFill>
                <a:latin typeface="Times New Roman" panose="02020603050405020304" pitchFamily="18" charset="0"/>
                <a:cs typeface="Times New Roman" panose="02020603050405020304" pitchFamily="18" charset="0"/>
              </a:rPr>
              <a:t>шины </a:t>
            </a:r>
            <a:r>
              <a:rPr lang="ru-RU" sz="2800" dirty="0">
                <a:solidFill>
                  <a:schemeClr val="tx1"/>
                </a:solidFill>
                <a:latin typeface="Times New Roman" panose="02020603050405020304" pitchFamily="18" charset="0"/>
                <a:cs typeface="Times New Roman" panose="02020603050405020304" pitchFamily="18" charset="0"/>
              </a:rPr>
              <a:t>имели лучшую производительность, но также требовали более сложных карт расширения. Проблемы скорости часто решались увеличением разрядности шины данных, с 8-ми битных шин первого поколения до 16 или 32-х битных шин во втором поколении. Также появилась программная настройка устройств для упрощения подключения новых устройств, ныне стандартизованная как </a:t>
            </a:r>
            <a:r>
              <a:rPr lang="ru-RU" sz="2800" dirty="0" err="1">
                <a:solidFill>
                  <a:schemeClr val="tx1"/>
                </a:solidFill>
                <a:latin typeface="Times New Roman" panose="02020603050405020304" pitchFamily="18" charset="0"/>
                <a:cs typeface="Times New Roman" panose="02020603050405020304" pitchFamily="18" charset="0"/>
              </a:rPr>
              <a:t>Plug</a:t>
            </a:r>
            <a:r>
              <a:rPr lang="ru-RU" sz="2800" dirty="0">
                <a:solidFill>
                  <a:schemeClr val="tx1"/>
                </a:solidFill>
                <a:latin typeface="Times New Roman" panose="02020603050405020304" pitchFamily="18" charset="0"/>
                <a:cs typeface="Times New Roman" panose="02020603050405020304" pitchFamily="18" charset="0"/>
              </a:rPr>
              <a:t>-n-</a:t>
            </a:r>
            <a:r>
              <a:rPr lang="ru-RU" sz="2800" dirty="0" err="1">
                <a:solidFill>
                  <a:schemeClr val="tx1"/>
                </a:solidFill>
                <a:latin typeface="Times New Roman" panose="02020603050405020304" pitchFamily="18" charset="0"/>
                <a:cs typeface="Times New Roman" panose="02020603050405020304" pitchFamily="18" charset="0"/>
              </a:rPr>
              <a:t>play</a:t>
            </a:r>
            <a:r>
              <a:rPr lang="ru-RU" sz="2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381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85000" lnSpcReduction="20000"/>
          </a:bodyPr>
          <a:lstStyle/>
          <a:p>
            <a:pPr marL="0" indent="350838" algn="just"/>
            <a:r>
              <a:rPr lang="ru-RU" sz="2800" dirty="0" smtClean="0">
                <a:solidFill>
                  <a:schemeClr val="tx1"/>
                </a:solidFill>
                <a:latin typeface="Times New Roman" panose="02020603050405020304" pitchFamily="18" charset="0"/>
                <a:cs typeface="Times New Roman" panose="02020603050405020304" pitchFamily="18" charset="0"/>
              </a:rPr>
              <a:t>Однако </a:t>
            </a:r>
            <a:r>
              <a:rPr lang="ru-RU" sz="2800" dirty="0">
                <a:solidFill>
                  <a:schemeClr val="tx1"/>
                </a:solidFill>
                <a:latin typeface="Times New Roman" panose="02020603050405020304" pitchFamily="18" charset="0"/>
                <a:cs typeface="Times New Roman" panose="02020603050405020304" pitchFamily="18" charset="0"/>
              </a:rPr>
              <a:t>новые шины, так же, как и предыдущее поколение, требовали одинаковых скоростей от устройств на одной шине. Процессор и память теперь были изолированы на собственной шине, и их скорость росла быстрее, чем скорость периферийной шины. В результате, шины были слишком медленны для новых систем и машины страдали от нехватки данных. Один из примеров данной проблемы: видеокарты быстро совершенствовались, и им не хватало пропускной способности даже новых шин (PCI). Компьютеры стали включать в себя (AGP) только для работы с видеоадаптерами. В 2004 году AGP снова стало недостаточно быстрым для мощных видеокарт и AGP стал замещаться новой шиной PCI </a:t>
            </a:r>
            <a:r>
              <a:rPr lang="ru-RU" sz="2800" dirty="0" err="1">
                <a:solidFill>
                  <a:schemeClr val="tx1"/>
                </a:solidFill>
                <a:latin typeface="Times New Roman" panose="02020603050405020304" pitchFamily="18" charset="0"/>
                <a:cs typeface="Times New Roman" panose="02020603050405020304" pitchFamily="18" charset="0"/>
              </a:rPr>
              <a:t>Express</a:t>
            </a:r>
            <a:r>
              <a:rPr lang="ru-RU" sz="2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103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pPr marL="0" indent="268288" algn="just"/>
            <a:r>
              <a:rPr lang="ru-RU" sz="2800" dirty="0">
                <a:solidFill>
                  <a:schemeClr val="tx1"/>
                </a:solidFill>
                <a:latin typeface="Times New Roman" panose="02020603050405020304" pitchFamily="18" charset="0"/>
                <a:cs typeface="Times New Roman" panose="02020603050405020304" pitchFamily="18" charset="0"/>
              </a:rPr>
              <a:t>Увеличивающееся число внешних устройств стало применять собственные шины. Когда были изобретены приводы дисков, они присоединялись к машине при помощи карты, подключаемой к шине. Из-за этого компьютеры имели много слотов расширения. Но в 1980 х и 1990 х были изобретены новые шины IDE решившие эту проблему, и оставив большую часть разъёмов расширения в новых системах пустыми. В наше время типичная машина поддерживает около пяти различных шин.</a:t>
            </a:r>
          </a:p>
        </p:txBody>
      </p:sp>
    </p:spTree>
    <p:extLst>
      <p:ext uri="{BB962C8B-B14F-4D97-AF65-F5344CB8AC3E}">
        <p14:creationId xmlns:p14="http://schemas.microsoft.com/office/powerpoint/2010/main" val="304979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350838" algn="just"/>
            <a:r>
              <a:rPr lang="ru-RU" sz="2800" dirty="0">
                <a:solidFill>
                  <a:schemeClr val="tx1"/>
                </a:solidFill>
                <a:latin typeface="Times New Roman" panose="02020603050405020304" pitchFamily="18" charset="0"/>
                <a:cs typeface="Times New Roman" panose="02020603050405020304" pitchFamily="18" charset="0"/>
              </a:rPr>
              <a:t>Шины стали разделять: внутренние и внешние. Первые разработаны для подключения внутренних устройств, таких как видеоадаптеры и звуковые платы, а вторые предназначались для подключения внешних устройств, например, сканеров. IDE является внешней шиной по своему предназначению, но почти всегда используется внутри компьютера.</a:t>
            </a:r>
          </a:p>
        </p:txBody>
      </p:sp>
    </p:spTree>
    <p:extLst>
      <p:ext uri="{BB962C8B-B14F-4D97-AF65-F5344CB8AC3E}">
        <p14:creationId xmlns:p14="http://schemas.microsoft.com/office/powerpoint/2010/main" val="382095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latin typeface="Times New Roman" panose="02020603050405020304" pitchFamily="18" charset="0"/>
                <a:cs typeface="Times New Roman" panose="02020603050405020304" pitchFamily="18" charset="0"/>
              </a:rPr>
              <a:t>Третье поколение</a:t>
            </a:r>
          </a:p>
        </p:txBody>
      </p:sp>
      <p:sp>
        <p:nvSpPr>
          <p:cNvPr id="3" name="Объект 2"/>
          <p:cNvSpPr>
            <a:spLocks noGrp="1"/>
          </p:cNvSpPr>
          <p:nvPr>
            <p:ph idx="1"/>
          </p:nvPr>
        </p:nvSpPr>
        <p:spPr/>
        <p:txBody>
          <a:bodyPr>
            <a:normAutofit lnSpcReduction="10000"/>
          </a:bodyPr>
          <a:lstStyle/>
          <a:p>
            <a:pPr marL="0" indent="268288" algn="just"/>
            <a:r>
              <a:rPr lang="ru-RU" sz="2800" dirty="0">
                <a:solidFill>
                  <a:schemeClr val="tx1"/>
                </a:solidFill>
                <a:latin typeface="Times New Roman" panose="02020603050405020304" pitchFamily="18" charset="0"/>
                <a:cs typeface="Times New Roman" panose="02020603050405020304" pitchFamily="18" charset="0"/>
              </a:rPr>
              <a:t>Шины «третьего поколения» (например, PCI-</a:t>
            </a:r>
            <a:r>
              <a:rPr lang="ru-RU" sz="2800" dirty="0" err="1">
                <a:solidFill>
                  <a:schemeClr val="tx1"/>
                </a:solidFill>
                <a:latin typeface="Times New Roman" panose="02020603050405020304" pitchFamily="18" charset="0"/>
                <a:cs typeface="Times New Roman" panose="02020603050405020304" pitchFamily="18" charset="0"/>
              </a:rPr>
              <a:t>Express</a:t>
            </a:r>
            <a:r>
              <a:rPr lang="ru-RU" sz="2800" dirty="0">
                <a:solidFill>
                  <a:schemeClr val="tx1"/>
                </a:solidFill>
                <a:latin typeface="Times New Roman" panose="02020603050405020304" pitchFamily="18" charset="0"/>
                <a:cs typeface="Times New Roman" panose="02020603050405020304" pitchFamily="18" charset="0"/>
              </a:rPr>
              <a:t>) обычно позволяют использовать как большие скорости, необходимые для памяти, видеокарт и межпроцессорного взаимодействия, так и небольшие при работе с медленными устройствами, например, приводами дисков. Также они стремятся к большей гибкости в терминах физических подключений, позволяя использовать себя и как внутренние и как внешние шины, например, для объединения компьютеров. </a:t>
            </a:r>
          </a:p>
        </p:txBody>
      </p:sp>
    </p:spTree>
    <p:extLst>
      <p:ext uri="{BB962C8B-B14F-4D97-AF65-F5344CB8AC3E}">
        <p14:creationId xmlns:p14="http://schemas.microsoft.com/office/powerpoint/2010/main" val="242261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268288" algn="just"/>
            <a:r>
              <a:rPr lang="ru-RU" sz="2800" dirty="0">
                <a:solidFill>
                  <a:schemeClr val="tx1"/>
                </a:solidFill>
                <a:latin typeface="Times New Roman" panose="02020603050405020304" pitchFamily="18" charset="0"/>
                <a:cs typeface="Times New Roman" panose="02020603050405020304" pitchFamily="18" charset="0"/>
              </a:rPr>
              <a:t>Это приводит к сложным проблемам при удовлетворении различных требований, так что большая часть работ по данным шинам связана с программным обеспечением, а не с самой аппаратурой. В общем, шины третьего поколения больше похожи на компьютерные сети, чем на изначальные идеи шин, с большими накладными расходами, чем у ранних систем. Также они позволяют использовать шину нескольким устройствам одновременно.</a:t>
            </a:r>
          </a:p>
        </p:txBody>
      </p:sp>
    </p:spTree>
    <p:extLst>
      <p:ext uri="{BB962C8B-B14F-4D97-AF65-F5344CB8AC3E}">
        <p14:creationId xmlns:p14="http://schemas.microsoft.com/office/powerpoint/2010/main" val="153204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solidFill>
                  <a:srgbClr val="C00000"/>
                </a:solidFill>
                <a:latin typeface="Times New Roman" pitchFamily="18" charset="0"/>
                <a:cs typeface="Times New Roman" pitchFamily="18" charset="0"/>
              </a:rPr>
              <a:t>Стандарты организации шины</a:t>
            </a:r>
          </a:p>
        </p:txBody>
      </p:sp>
      <p:sp>
        <p:nvSpPr>
          <p:cNvPr id="3" name="Содержимое 2"/>
          <p:cNvSpPr>
            <a:spLocks noGrp="1"/>
          </p:cNvSpPr>
          <p:nvPr>
            <p:ph idx="1"/>
          </p:nvPr>
        </p:nvSpPr>
        <p:spPr/>
        <p:txBody>
          <a:bodyPr>
            <a:normAutofit/>
          </a:bodyPr>
          <a:lstStyle/>
          <a:p>
            <a:pPr algn="just"/>
            <a:r>
              <a:rPr lang="ru-RU" sz="2400" dirty="0">
                <a:solidFill>
                  <a:schemeClr val="tx1"/>
                </a:solidFill>
                <a:latin typeface="Times New Roman" pitchFamily="18" charset="0"/>
                <a:cs typeface="Times New Roman" pitchFamily="18" charset="0"/>
              </a:rPr>
              <a:t>Ниже</a:t>
            </a:r>
            <a:r>
              <a:rPr lang="ru-RU" sz="2400" dirty="0">
                <a:latin typeface="Times New Roman" pitchFamily="18" charset="0"/>
                <a:cs typeface="Times New Roman" pitchFamily="18" charset="0"/>
              </a:rPr>
              <a:t> </a:t>
            </a:r>
            <a:r>
              <a:rPr lang="ru-RU" sz="2400" i="1" dirty="0">
                <a:solidFill>
                  <a:srgbClr val="C00000"/>
                </a:solidFill>
                <a:latin typeface="Times New Roman" pitchFamily="18" charset="0"/>
                <a:cs typeface="Times New Roman" pitchFamily="18" charset="0"/>
              </a:rPr>
              <a:t>в порядке возрастания скорости передачи данных </a:t>
            </a:r>
            <a:r>
              <a:rPr lang="ru-RU" sz="2400" dirty="0">
                <a:solidFill>
                  <a:schemeClr val="tx1"/>
                </a:solidFill>
                <a:latin typeface="Times New Roman" pitchFamily="18" charset="0"/>
                <a:cs typeface="Times New Roman" pitchFamily="18" charset="0"/>
              </a:rPr>
              <a:t>перечисляются стандарты организации шины:</a:t>
            </a:r>
          </a:p>
          <a:p>
            <a:pPr algn="just"/>
            <a:r>
              <a:rPr lang="ru-RU" sz="2400" dirty="0">
                <a:solidFill>
                  <a:srgbClr val="C00000"/>
                </a:solidFill>
                <a:latin typeface="Times New Roman" pitchFamily="18" charset="0"/>
                <a:cs typeface="Times New Roman" pitchFamily="18" charset="0"/>
              </a:rPr>
              <a:t>ISA</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a:t>
            </a:r>
            <a:r>
              <a:rPr lang="ru-RU" sz="2400" dirty="0" err="1">
                <a:solidFill>
                  <a:schemeClr val="tx1"/>
                </a:solidFill>
                <a:latin typeface="Times New Roman" pitchFamily="18" charset="0"/>
                <a:cs typeface="Times New Roman" pitchFamily="18" charset="0"/>
              </a:rPr>
              <a:t>Industry</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Standard</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Architecture</a:t>
            </a:r>
            <a:r>
              <a:rPr lang="ru-RU" sz="2400" dirty="0">
                <a:solidFill>
                  <a:schemeClr val="tx1"/>
                </a:solidFill>
                <a:latin typeface="Times New Roman" pitchFamily="18" charset="0"/>
                <a:cs typeface="Times New Roman" pitchFamily="18" charset="0"/>
              </a:rPr>
              <a:t>) </a:t>
            </a:r>
          </a:p>
          <a:p>
            <a:pPr algn="just"/>
            <a:r>
              <a:rPr lang="ru-RU" sz="2400" dirty="0">
                <a:solidFill>
                  <a:srgbClr val="C00000"/>
                </a:solidFill>
                <a:latin typeface="Times New Roman" pitchFamily="18" charset="0"/>
                <a:cs typeface="Times New Roman" pitchFamily="18" charset="0"/>
              </a:rPr>
              <a:t>EISA</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a:t>
            </a:r>
            <a:r>
              <a:rPr lang="ru-RU" sz="2400" dirty="0" err="1">
                <a:solidFill>
                  <a:schemeClr val="tx1"/>
                </a:solidFill>
                <a:latin typeface="Times New Roman" pitchFamily="18" charset="0"/>
                <a:cs typeface="Times New Roman" pitchFamily="18" charset="0"/>
              </a:rPr>
              <a:t>Extended</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Industry</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Standard</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Architecture</a:t>
            </a:r>
            <a:r>
              <a:rPr lang="ru-RU" sz="2400" dirty="0">
                <a:solidFill>
                  <a:schemeClr val="tx1"/>
                </a:solidFill>
                <a:latin typeface="Times New Roman" pitchFamily="18" charset="0"/>
                <a:cs typeface="Times New Roman" pitchFamily="18" charset="0"/>
              </a:rPr>
              <a:t>) </a:t>
            </a:r>
          </a:p>
          <a:p>
            <a:pPr algn="just"/>
            <a:r>
              <a:rPr lang="ru-RU" sz="2400" dirty="0">
                <a:solidFill>
                  <a:srgbClr val="C00000"/>
                </a:solidFill>
                <a:latin typeface="Times New Roman" pitchFamily="18" charset="0"/>
                <a:cs typeface="Times New Roman" pitchFamily="18" charset="0"/>
              </a:rPr>
              <a:t>MCA</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a:t>
            </a:r>
            <a:r>
              <a:rPr lang="ru-RU" sz="2400" dirty="0" err="1">
                <a:solidFill>
                  <a:schemeClr val="tx1"/>
                </a:solidFill>
                <a:latin typeface="Times New Roman" pitchFamily="18" charset="0"/>
                <a:cs typeface="Times New Roman" pitchFamily="18" charset="0"/>
              </a:rPr>
              <a:t>MicroChannel</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Architecture</a:t>
            </a:r>
            <a:r>
              <a:rPr lang="ru-RU" sz="2400" dirty="0">
                <a:solidFill>
                  <a:schemeClr val="tx1"/>
                </a:solidFill>
                <a:latin typeface="Times New Roman" pitchFamily="18" charset="0"/>
                <a:cs typeface="Times New Roman" pitchFamily="18" charset="0"/>
              </a:rPr>
              <a:t>) </a:t>
            </a:r>
          </a:p>
          <a:p>
            <a:pPr algn="just"/>
            <a:r>
              <a:rPr lang="ru-RU" sz="2400" dirty="0">
                <a:solidFill>
                  <a:srgbClr val="C00000"/>
                </a:solidFill>
                <a:latin typeface="Times New Roman" pitchFamily="18" charset="0"/>
                <a:cs typeface="Times New Roman" pitchFamily="18" charset="0"/>
              </a:rPr>
              <a:t>VLB</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a:t>
            </a:r>
            <a:r>
              <a:rPr lang="ru-RU" sz="2400" dirty="0" err="1">
                <a:solidFill>
                  <a:schemeClr val="tx1"/>
                </a:solidFill>
                <a:latin typeface="Times New Roman" pitchFamily="18" charset="0"/>
                <a:cs typeface="Times New Roman" pitchFamily="18" charset="0"/>
              </a:rPr>
              <a:t>Vesa</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Local</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Bus</a:t>
            </a:r>
            <a:r>
              <a:rPr lang="ru-RU" sz="2400" dirty="0">
                <a:solidFill>
                  <a:schemeClr val="tx1"/>
                </a:solidFill>
                <a:latin typeface="Times New Roman" pitchFamily="18" charset="0"/>
                <a:cs typeface="Times New Roman" pitchFamily="18" charset="0"/>
              </a:rPr>
              <a:t>) </a:t>
            </a:r>
          </a:p>
          <a:p>
            <a:pPr algn="just"/>
            <a:r>
              <a:rPr lang="ru-RU" sz="2400" dirty="0">
                <a:solidFill>
                  <a:srgbClr val="C00000"/>
                </a:solidFill>
                <a:latin typeface="Times New Roman" pitchFamily="18" charset="0"/>
                <a:cs typeface="Times New Roman" pitchFamily="18" charset="0"/>
              </a:rPr>
              <a:t>PCI</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a:t>
            </a:r>
            <a:r>
              <a:rPr lang="ru-RU" sz="2400" dirty="0" err="1">
                <a:solidFill>
                  <a:schemeClr val="tx1"/>
                </a:solidFill>
                <a:latin typeface="Times New Roman" pitchFamily="18" charset="0"/>
                <a:cs typeface="Times New Roman" pitchFamily="18" charset="0"/>
              </a:rPr>
              <a:t>Peripheral</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Component</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Interconnect</a:t>
            </a:r>
            <a:r>
              <a:rPr lang="ru-RU" sz="24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8686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algn="just"/>
            <a:r>
              <a:rPr lang="ru-RU" sz="2800" dirty="0">
                <a:solidFill>
                  <a:schemeClr val="tx1"/>
                </a:solidFill>
                <a:latin typeface="Times New Roman" panose="02020603050405020304" pitchFamily="18" charset="0"/>
                <a:cs typeface="Times New Roman" panose="02020603050405020304" pitchFamily="18" charset="0"/>
              </a:rPr>
              <a:t>Шина - это группа проводников, соединяющих различные устройства. К одной шине могут быть подключены несколько устройств и у каждой шины есть свой набор слотов для подключения кабелей или карт.</a:t>
            </a:r>
          </a:p>
        </p:txBody>
      </p:sp>
    </p:spTree>
    <p:extLst>
      <p:ext uri="{BB962C8B-B14F-4D97-AF65-F5344CB8AC3E}">
        <p14:creationId xmlns:p14="http://schemas.microsoft.com/office/powerpoint/2010/main" val="1501226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solidFill>
                  <a:srgbClr val="C00000"/>
                </a:solidFill>
                <a:latin typeface="Times New Roman" pitchFamily="18" charset="0"/>
                <a:cs typeface="Times New Roman" pitchFamily="18" charset="0"/>
              </a:rPr>
              <a:t/>
            </a:r>
            <a:br>
              <a:rPr lang="ru-RU" sz="3600" b="1" dirty="0">
                <a:solidFill>
                  <a:srgbClr val="C00000"/>
                </a:solidFill>
                <a:latin typeface="Times New Roman" pitchFamily="18" charset="0"/>
                <a:cs typeface="Times New Roman" pitchFamily="18" charset="0"/>
              </a:rPr>
            </a:br>
            <a:r>
              <a:rPr lang="ru-RU" sz="3600" b="1" dirty="0">
                <a:solidFill>
                  <a:srgbClr val="C00000"/>
                </a:solidFill>
                <a:latin typeface="Times New Roman" pitchFamily="18" charset="0"/>
                <a:cs typeface="Times New Roman" pitchFamily="18" charset="0"/>
              </a:rPr>
              <a:t>Стандарты организации шины</a:t>
            </a:r>
            <a:br>
              <a:rPr lang="ru-RU" sz="3600" b="1" dirty="0">
                <a:solidFill>
                  <a:srgbClr val="C00000"/>
                </a:solidFill>
                <a:latin typeface="Times New Roman" pitchFamily="18" charset="0"/>
                <a:cs typeface="Times New Roman" pitchFamily="18" charset="0"/>
              </a:rPr>
            </a:br>
            <a:endParaRPr lang="ru-RU" sz="3600" b="1" dirty="0">
              <a:solidFill>
                <a:srgbClr val="C0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algn="just"/>
            <a:r>
              <a:rPr lang="ru-RU" dirty="0">
                <a:solidFill>
                  <a:schemeClr val="tx1"/>
                </a:solidFill>
                <a:latin typeface="Times New Roman" pitchFamily="18" charset="0"/>
                <a:cs typeface="Times New Roman" pitchFamily="18" charset="0"/>
              </a:rPr>
              <a:t>стандарты организации шины:</a:t>
            </a:r>
          </a:p>
          <a:p>
            <a:pPr algn="just"/>
            <a:r>
              <a:rPr lang="ru-RU" b="1" dirty="0">
                <a:solidFill>
                  <a:srgbClr val="FF0000"/>
                </a:solidFill>
                <a:latin typeface="Times New Roman" pitchFamily="18" charset="0"/>
                <a:cs typeface="Times New Roman" pitchFamily="18" charset="0"/>
              </a:rPr>
              <a:t>ISA</a:t>
            </a:r>
            <a:r>
              <a:rPr lang="ru-RU" dirty="0">
                <a:latin typeface="Times New Roman" pitchFamily="18" charset="0"/>
                <a:cs typeface="Times New Roman" pitchFamily="18" charset="0"/>
              </a:rPr>
              <a:t> </a:t>
            </a:r>
            <a:r>
              <a:rPr lang="ru-RU" dirty="0">
                <a:solidFill>
                  <a:schemeClr val="tx1"/>
                </a:solidFill>
                <a:latin typeface="Times New Roman" pitchFamily="18" charset="0"/>
                <a:cs typeface="Times New Roman" pitchFamily="18" charset="0"/>
              </a:rPr>
              <a:t>(</a:t>
            </a:r>
            <a:r>
              <a:rPr lang="ru-RU" dirty="0" err="1">
                <a:solidFill>
                  <a:schemeClr val="tx1"/>
                </a:solidFill>
                <a:latin typeface="Times New Roman" pitchFamily="18" charset="0"/>
                <a:cs typeface="Times New Roman" pitchFamily="18" charset="0"/>
              </a:rPr>
              <a:t>Industry</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Standard</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Architecture</a:t>
            </a:r>
            <a:r>
              <a:rPr lang="en-US" dirty="0">
                <a:solidFill>
                  <a:schemeClr val="tx1"/>
                </a:solidFill>
                <a:latin typeface="Times New Roman" pitchFamily="18" charset="0"/>
                <a:cs typeface="Times New Roman" pitchFamily="18" charset="0"/>
              </a:rPr>
              <a:t> - </a:t>
            </a:r>
            <a:r>
              <a:rPr lang="ru-RU" dirty="0">
                <a:solidFill>
                  <a:schemeClr val="tx1"/>
                </a:solidFill>
                <a:latin typeface="Times New Roman" pitchFamily="18" charset="0"/>
                <a:cs typeface="Times New Roman" pitchFamily="18" charset="0"/>
              </a:rPr>
              <a:t>стандартная промышленная архитектура, архитектура промышленного стандарта) </a:t>
            </a:r>
          </a:p>
          <a:p>
            <a:pPr algn="just"/>
            <a:r>
              <a:rPr lang="ru-RU" b="1" dirty="0">
                <a:solidFill>
                  <a:srgbClr val="FF0000"/>
                </a:solidFill>
                <a:latin typeface="Times New Roman" pitchFamily="18" charset="0"/>
                <a:cs typeface="Times New Roman" pitchFamily="18" charset="0"/>
              </a:rPr>
              <a:t>EISA</a:t>
            </a:r>
            <a:r>
              <a:rPr lang="ru-RU" dirty="0">
                <a:latin typeface="Times New Roman" pitchFamily="18" charset="0"/>
                <a:cs typeface="Times New Roman" pitchFamily="18" charset="0"/>
              </a:rPr>
              <a:t> </a:t>
            </a:r>
            <a:r>
              <a:rPr lang="ru-RU" dirty="0">
                <a:solidFill>
                  <a:schemeClr val="tx1"/>
                </a:solidFill>
                <a:latin typeface="Times New Roman" panose="02020603050405020304" pitchFamily="18" charset="0"/>
                <a:cs typeface="Times New Roman" pitchFamily="18" charset="0"/>
              </a:rPr>
              <a:t>(</a:t>
            </a:r>
            <a:r>
              <a:rPr lang="ru-RU" dirty="0" err="1">
                <a:solidFill>
                  <a:schemeClr val="tx1"/>
                </a:solidFill>
                <a:latin typeface="Times New Roman" panose="02020603050405020304" pitchFamily="18" charset="0"/>
                <a:cs typeface="Times New Roman" pitchFamily="18" charset="0"/>
              </a:rPr>
              <a:t>Extended</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Industry</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Standard</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Architecture</a:t>
            </a:r>
            <a:r>
              <a:rPr lang="ru-RU" dirty="0">
                <a:solidFill>
                  <a:schemeClr val="tx1"/>
                </a:solidFill>
                <a:latin typeface="Times New Roman" panose="02020603050405020304" pitchFamily="18" charset="0"/>
                <a:cs typeface="Times New Roman" pitchFamily="18" charset="0"/>
              </a:rPr>
              <a:t> – расширенная стандартная промышленная архитектура)</a:t>
            </a:r>
          </a:p>
          <a:p>
            <a:pPr algn="just"/>
            <a:r>
              <a:rPr lang="ru-RU" b="1" dirty="0">
                <a:solidFill>
                  <a:srgbClr val="FF0000"/>
                </a:solidFill>
                <a:latin typeface="Times New Roman" pitchFamily="18" charset="0"/>
                <a:cs typeface="Times New Roman" pitchFamily="18" charset="0"/>
              </a:rPr>
              <a:t>MCA</a:t>
            </a:r>
            <a:r>
              <a:rPr lang="ru-RU" dirty="0">
                <a:latin typeface="Times New Roman" pitchFamily="18" charset="0"/>
                <a:cs typeface="Times New Roman" pitchFamily="18" charset="0"/>
              </a:rPr>
              <a:t> </a:t>
            </a:r>
            <a:r>
              <a:rPr lang="ru-RU" dirty="0">
                <a:solidFill>
                  <a:schemeClr val="tx1"/>
                </a:solidFill>
                <a:latin typeface="Times New Roman" panose="02020603050405020304" pitchFamily="18" charset="0"/>
                <a:cs typeface="Times New Roman" pitchFamily="18" charset="0"/>
              </a:rPr>
              <a:t>(</a:t>
            </a:r>
            <a:r>
              <a:rPr lang="ru-RU" dirty="0" err="1">
                <a:solidFill>
                  <a:schemeClr val="tx1"/>
                </a:solidFill>
                <a:latin typeface="Times New Roman" panose="02020603050405020304" pitchFamily="18" charset="0"/>
                <a:cs typeface="Times New Roman" pitchFamily="18" charset="0"/>
              </a:rPr>
              <a:t>MicroChannel</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Architecture</a:t>
            </a:r>
            <a:r>
              <a:rPr lang="ru-RU" dirty="0">
                <a:solidFill>
                  <a:schemeClr val="tx1"/>
                </a:solidFill>
                <a:latin typeface="Times New Roman" panose="02020603050405020304" pitchFamily="18" charset="0"/>
                <a:cs typeface="Times New Roman" pitchFamily="18" charset="0"/>
              </a:rPr>
              <a:t>- Микроканальная архитектура) </a:t>
            </a:r>
          </a:p>
          <a:p>
            <a:pPr algn="just"/>
            <a:r>
              <a:rPr lang="ru-RU" b="1" dirty="0">
                <a:solidFill>
                  <a:srgbClr val="FF0000"/>
                </a:solidFill>
                <a:latin typeface="Times New Roman" pitchFamily="18" charset="0"/>
                <a:cs typeface="Times New Roman" pitchFamily="18" charset="0"/>
              </a:rPr>
              <a:t>VLB</a:t>
            </a:r>
            <a:r>
              <a:rPr lang="ru-RU" dirty="0">
                <a:latin typeface="Times New Roman" pitchFamily="18" charset="0"/>
                <a:cs typeface="Times New Roman" pitchFamily="18" charset="0"/>
              </a:rPr>
              <a:t> </a:t>
            </a:r>
            <a:r>
              <a:rPr lang="ru-RU" dirty="0">
                <a:solidFill>
                  <a:schemeClr val="tx1"/>
                </a:solidFill>
                <a:latin typeface="Times New Roman" panose="02020603050405020304" pitchFamily="18" charset="0"/>
                <a:cs typeface="Times New Roman" pitchFamily="18" charset="0"/>
              </a:rPr>
              <a:t>(</a:t>
            </a:r>
            <a:r>
              <a:rPr lang="ru-RU" dirty="0" err="1">
                <a:solidFill>
                  <a:schemeClr val="tx1"/>
                </a:solidFill>
                <a:latin typeface="Times New Roman" panose="02020603050405020304" pitchFamily="18" charset="0"/>
                <a:cs typeface="Times New Roman" pitchFamily="18" charset="0"/>
              </a:rPr>
              <a:t>Vesa</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Local</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Bus</a:t>
            </a:r>
            <a:r>
              <a:rPr lang="ru-RU" dirty="0">
                <a:solidFill>
                  <a:schemeClr val="tx1"/>
                </a:solidFill>
                <a:latin typeface="Times New Roman" panose="02020603050405020304" pitchFamily="18" charset="0"/>
                <a:cs typeface="Times New Roman" pitchFamily="18" charset="0"/>
              </a:rPr>
              <a:t>, локальная шина) </a:t>
            </a:r>
          </a:p>
          <a:p>
            <a:pPr algn="just"/>
            <a:r>
              <a:rPr lang="ru-RU" b="1" dirty="0">
                <a:solidFill>
                  <a:srgbClr val="FF0000"/>
                </a:solidFill>
                <a:latin typeface="Times New Roman" pitchFamily="18" charset="0"/>
                <a:cs typeface="Times New Roman" pitchFamily="18" charset="0"/>
              </a:rPr>
              <a:t>PCI</a:t>
            </a:r>
            <a:r>
              <a:rPr lang="ru-RU" dirty="0">
                <a:latin typeface="Times New Roman" pitchFamily="18" charset="0"/>
                <a:cs typeface="Times New Roman" pitchFamily="18" charset="0"/>
              </a:rPr>
              <a:t> </a:t>
            </a:r>
            <a:r>
              <a:rPr lang="ru-RU" dirty="0">
                <a:solidFill>
                  <a:schemeClr val="tx1"/>
                </a:solidFill>
                <a:latin typeface="Times New Roman" panose="02020603050405020304" pitchFamily="18" charset="0"/>
                <a:cs typeface="Times New Roman" pitchFamily="18" charset="0"/>
              </a:rPr>
              <a:t>(</a:t>
            </a:r>
            <a:r>
              <a:rPr lang="ru-RU" dirty="0" err="1">
                <a:solidFill>
                  <a:schemeClr val="tx1"/>
                </a:solidFill>
                <a:latin typeface="Times New Roman" panose="02020603050405020304" pitchFamily="18" charset="0"/>
                <a:cs typeface="Times New Roman" pitchFamily="18" charset="0"/>
              </a:rPr>
              <a:t>Peripheral</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Component</a:t>
            </a:r>
            <a:r>
              <a:rPr lang="ru-RU" dirty="0">
                <a:solidFill>
                  <a:schemeClr val="tx1"/>
                </a:solidFill>
                <a:latin typeface="Times New Roman" panose="02020603050405020304" pitchFamily="18" charset="0"/>
                <a:cs typeface="Times New Roman" pitchFamily="18" charset="0"/>
              </a:rPr>
              <a:t> </a:t>
            </a:r>
            <a:r>
              <a:rPr lang="ru-RU" dirty="0" err="1">
                <a:solidFill>
                  <a:schemeClr val="tx1"/>
                </a:solidFill>
                <a:latin typeface="Times New Roman" panose="02020603050405020304" pitchFamily="18" charset="0"/>
                <a:cs typeface="Times New Roman" pitchFamily="18" charset="0"/>
              </a:rPr>
              <a:t>Interconnect</a:t>
            </a:r>
            <a:r>
              <a:rPr lang="en-US" dirty="0">
                <a:solidFill>
                  <a:schemeClr val="tx1"/>
                </a:solidFill>
                <a:latin typeface="Times New Roman" panose="02020603050405020304" pitchFamily="18" charset="0"/>
                <a:cs typeface="Times New Roman" pitchFamily="18" charset="0"/>
              </a:rPr>
              <a:t>- </a:t>
            </a:r>
            <a:r>
              <a:rPr lang="ru-RU" dirty="0">
                <a:solidFill>
                  <a:schemeClr val="tx1"/>
                </a:solidFill>
                <a:latin typeface="Times New Roman" panose="02020603050405020304" pitchFamily="18" charset="0"/>
                <a:cs typeface="Times New Roman" pitchFamily="18" charset="0"/>
              </a:rPr>
              <a:t>соединение периферийных компонентов, взаимодействие периферийных компонентов</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itchFamily="18" charset="0"/>
            </a:endParaRPr>
          </a:p>
          <a:p>
            <a:pPr algn="just"/>
            <a:endParaRPr lang="ru-RU" dirty="0"/>
          </a:p>
        </p:txBody>
      </p:sp>
    </p:spTree>
    <p:extLst>
      <p:ext uri="{BB962C8B-B14F-4D97-AF65-F5344CB8AC3E}">
        <p14:creationId xmlns:p14="http://schemas.microsoft.com/office/powerpoint/2010/main" val="142708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800" b="1" dirty="0">
                <a:solidFill>
                  <a:srgbClr val="FF0000"/>
                </a:solidFill>
                <a:latin typeface="Times New Roman" pitchFamily="18" charset="0"/>
                <a:cs typeface="Times New Roman" pitchFamily="18" charset="0"/>
              </a:rPr>
              <a:t>Системная шина </a:t>
            </a:r>
            <a:r>
              <a:rPr lang="ru-RU" sz="4800" b="1" i="1" dirty="0">
                <a:solidFill>
                  <a:srgbClr val="FF0000"/>
                </a:solidFill>
                <a:latin typeface="Times New Roman" pitchFamily="18" charset="0"/>
                <a:cs typeface="Times New Roman" pitchFamily="18" charset="0"/>
              </a:rPr>
              <a:t>ISA (</a:t>
            </a:r>
            <a:r>
              <a:rPr lang="ru-RU" sz="4800" b="1" i="1" dirty="0" err="1">
                <a:solidFill>
                  <a:srgbClr val="FF0000"/>
                </a:solidFill>
                <a:latin typeface="Times New Roman" pitchFamily="18" charset="0"/>
                <a:cs typeface="Times New Roman" pitchFamily="18" charset="0"/>
              </a:rPr>
              <a:t>Industry</a:t>
            </a:r>
            <a:r>
              <a:rPr lang="ru-RU" sz="4800" b="1" i="1" dirty="0">
                <a:solidFill>
                  <a:srgbClr val="FF0000"/>
                </a:solidFill>
                <a:latin typeface="Times New Roman" pitchFamily="18" charset="0"/>
                <a:cs typeface="Times New Roman" pitchFamily="18" charset="0"/>
              </a:rPr>
              <a:t> </a:t>
            </a:r>
            <a:r>
              <a:rPr lang="ru-RU" sz="4800" b="1" i="1" dirty="0" err="1">
                <a:solidFill>
                  <a:srgbClr val="FF0000"/>
                </a:solidFill>
                <a:latin typeface="Times New Roman" pitchFamily="18" charset="0"/>
                <a:cs typeface="Times New Roman" pitchFamily="18" charset="0"/>
              </a:rPr>
              <a:t>Standard</a:t>
            </a:r>
            <a:r>
              <a:rPr lang="ru-RU" sz="4800" b="1" i="1" dirty="0">
                <a:solidFill>
                  <a:srgbClr val="FF0000"/>
                </a:solidFill>
                <a:latin typeface="Times New Roman" pitchFamily="18" charset="0"/>
                <a:cs typeface="Times New Roman" pitchFamily="18" charset="0"/>
              </a:rPr>
              <a:t> </a:t>
            </a:r>
            <a:r>
              <a:rPr lang="ru-RU" sz="4800" b="1" i="1" dirty="0" err="1">
                <a:solidFill>
                  <a:srgbClr val="FF0000"/>
                </a:solidFill>
                <a:latin typeface="Times New Roman" pitchFamily="18" charset="0"/>
                <a:cs typeface="Times New Roman" pitchFamily="18" charset="0"/>
              </a:rPr>
              <a:t>Architecture</a:t>
            </a:r>
            <a:r>
              <a:rPr lang="ru-RU" sz="4800" b="1" i="1" dirty="0">
                <a:solidFill>
                  <a:srgbClr val="FF0000"/>
                </a:solidFill>
                <a:latin typeface="Times New Roman" pitchFamily="18" charset="0"/>
                <a:cs typeface="Times New Roman" pitchFamily="18" charset="0"/>
              </a:rPr>
              <a:t>)</a:t>
            </a:r>
            <a:endParaRPr lang="ru-RU" sz="4800" dirty="0"/>
          </a:p>
        </p:txBody>
      </p:sp>
      <p:sp>
        <p:nvSpPr>
          <p:cNvPr id="3" name="Текст 2">
            <a:extLst>
              <a:ext uri="{FF2B5EF4-FFF2-40B4-BE49-F238E27FC236}">
                <a16:creationId xmlns:a16="http://schemas.microsoft.com/office/drawing/2014/main" id="{E0E02716-12F0-44F9-9E55-65BB7FB59FB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28329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rotWithShape="1">
          <a:blip r:embed="rId2" cstate="print"/>
          <a:srcRect b="9561"/>
          <a:stretch/>
        </p:blipFill>
        <p:spPr bwMode="auto">
          <a:xfrm>
            <a:off x="1984375" y="2428875"/>
            <a:ext cx="5219700" cy="2584301"/>
          </a:xfrm>
          <a:prstGeom prst="rect">
            <a:avLst/>
          </a:prstGeom>
          <a:noFill/>
          <a:ln w="9525">
            <a:noFill/>
            <a:miter lim="800000"/>
            <a:headEnd/>
            <a:tailEnd/>
          </a:ln>
        </p:spPr>
      </p:pic>
    </p:spTree>
    <p:extLst>
      <p:ext uri="{BB962C8B-B14F-4D97-AF65-F5344CB8AC3E}">
        <p14:creationId xmlns:p14="http://schemas.microsoft.com/office/powerpoint/2010/main" val="334431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473DC-9FC6-41DE-A83F-17BE81C4F631}"/>
              </a:ext>
            </a:extLst>
          </p:cNvPr>
          <p:cNvSpPr>
            <a:spLocks noGrp="1"/>
          </p:cNvSpPr>
          <p:nvPr>
            <p:ph type="title"/>
          </p:nvPr>
        </p:nvSpPr>
        <p:spPr/>
        <p:txBody>
          <a:bodyPr/>
          <a:lstStyle/>
          <a:p>
            <a:endParaRPr lang="ru-RU"/>
          </a:p>
        </p:txBody>
      </p:sp>
      <p:sp>
        <p:nvSpPr>
          <p:cNvPr id="3" name="Содержимое 2"/>
          <p:cNvSpPr>
            <a:spLocks noGrp="1"/>
          </p:cNvSpPr>
          <p:nvPr>
            <p:ph idx="1"/>
          </p:nvPr>
        </p:nvSpPr>
        <p:spPr/>
        <p:txBody>
          <a:bodyPr>
            <a:noAutofit/>
          </a:bodyPr>
          <a:lstStyle/>
          <a:p>
            <a:pPr algn="just"/>
            <a:r>
              <a:rPr lang="ru-RU" dirty="0">
                <a:solidFill>
                  <a:schemeClr val="tx1"/>
                </a:solidFill>
                <a:latin typeface="Times New Roman" pitchFamily="18" charset="0"/>
                <a:cs typeface="Times New Roman" pitchFamily="18" charset="0"/>
              </a:rPr>
              <a:t>Шина </a:t>
            </a:r>
            <a:r>
              <a:rPr lang="ru-RU" i="1" dirty="0">
                <a:solidFill>
                  <a:schemeClr val="tx1"/>
                </a:solidFill>
                <a:latin typeface="Times New Roman" pitchFamily="18" charset="0"/>
                <a:cs typeface="Times New Roman" pitchFamily="18" charset="0"/>
              </a:rPr>
              <a:t>ISA </a:t>
            </a:r>
            <a:r>
              <a:rPr lang="ru-RU" dirty="0">
                <a:solidFill>
                  <a:schemeClr val="tx1"/>
                </a:solidFill>
                <a:latin typeface="Times New Roman" pitchFamily="18" charset="0"/>
                <a:cs typeface="Times New Roman" pitchFamily="18" charset="0"/>
              </a:rPr>
              <a:t>впервые стала применяться в персональных компьютерах IBM PC/AT на базе процессора i286. Эта системная шина отличалась наличием второго, 36-контактного дополнительного разъема для соответствующих плат расширения. За счет этого количество адресных линий было увеличено на 4, а данных - на 8, что позволило передавать параллельно </a:t>
            </a:r>
            <a:r>
              <a:rPr lang="ru-RU" dirty="0">
                <a:solidFill>
                  <a:srgbClr val="FF0000"/>
                </a:solidFill>
                <a:latin typeface="Times New Roman" pitchFamily="18" charset="0"/>
                <a:cs typeface="Times New Roman" pitchFamily="18" charset="0"/>
              </a:rPr>
              <a:t>16 бит данных и обращаться к 16 Мбайт системной памяти.</a:t>
            </a:r>
          </a:p>
          <a:p>
            <a:pPr algn="just"/>
            <a:r>
              <a:rPr lang="ru-RU" dirty="0">
                <a:solidFill>
                  <a:schemeClr val="tx1"/>
                </a:solidFill>
                <a:latin typeface="Times New Roman" pitchFamily="18" charset="0"/>
                <a:cs typeface="Times New Roman" pitchFamily="18" charset="0"/>
              </a:rPr>
              <a:t>Системная шина ISA полностью включала в себя возможности старой 8-разрядной шины. Шина ISA позволяет синхронизировать работу процессора и шины с разными тактовыми частотами. Она работает на частоте 8 МГц, что соответствует максимальной скорости передачи </a:t>
            </a:r>
            <a:r>
              <a:rPr lang="ru-RU" dirty="0">
                <a:solidFill>
                  <a:srgbClr val="C00000"/>
                </a:solidFill>
                <a:latin typeface="Times New Roman" pitchFamily="18" charset="0"/>
                <a:cs typeface="Times New Roman" pitchFamily="18" charset="0"/>
              </a:rPr>
              <a:t>16 Мбайт/с.</a:t>
            </a:r>
          </a:p>
        </p:txBody>
      </p:sp>
    </p:spTree>
    <p:extLst>
      <p:ext uri="{BB962C8B-B14F-4D97-AF65-F5344CB8AC3E}">
        <p14:creationId xmlns:p14="http://schemas.microsoft.com/office/powerpoint/2010/main" val="360325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7473DC-9FC6-41DE-A83F-17BE81C4F631}"/>
              </a:ext>
            </a:extLst>
          </p:cNvPr>
          <p:cNvSpPr>
            <a:spLocks noGrp="1"/>
          </p:cNvSpPr>
          <p:nvPr>
            <p:ph type="title"/>
          </p:nvPr>
        </p:nvSpPr>
        <p:spPr/>
        <p:txBody>
          <a:bodyPr/>
          <a:lstStyle/>
          <a:p>
            <a:endParaRPr lang="ru-RU"/>
          </a:p>
        </p:txBody>
      </p:sp>
      <p:sp>
        <p:nvSpPr>
          <p:cNvPr id="3" name="Содержимое 2"/>
          <p:cNvSpPr>
            <a:spLocks noGrp="1"/>
          </p:cNvSpPr>
          <p:nvPr>
            <p:ph idx="1"/>
          </p:nvPr>
        </p:nvSpPr>
        <p:spPr/>
        <p:txBody>
          <a:bodyPr>
            <a:noAutofit/>
          </a:bodyPr>
          <a:lstStyle/>
          <a:p>
            <a:pPr algn="just"/>
            <a:r>
              <a:rPr lang="ru-RU" sz="2800" dirty="0" smtClean="0">
                <a:solidFill>
                  <a:schemeClr val="tx1"/>
                </a:solidFill>
                <a:latin typeface="Times New Roman" pitchFamily="18" charset="0"/>
                <a:cs typeface="Times New Roman" pitchFamily="18" charset="0"/>
              </a:rPr>
              <a:t>Была </a:t>
            </a:r>
            <a:r>
              <a:rPr lang="ru-RU" sz="2800" dirty="0">
                <a:solidFill>
                  <a:schemeClr val="tx1"/>
                </a:solidFill>
                <a:latin typeface="Times New Roman" pitchFamily="18" charset="0"/>
                <a:cs typeface="Times New Roman" pitchFamily="18" charset="0"/>
              </a:rPr>
              <a:t>единственной периферийной шиной для компьютеров 1980-х годов, но в начале 1990-х ее возможностей уже явно не хватало для подключения скорост­ных устройств. </a:t>
            </a:r>
            <a:endParaRPr lang="ru-RU" sz="2800" dirty="0" smtClean="0">
              <a:solidFill>
                <a:schemeClr val="tx1"/>
              </a:solidFill>
              <a:latin typeface="Times New Roman" pitchFamily="18" charset="0"/>
              <a:cs typeface="Times New Roman" pitchFamily="18" charset="0"/>
            </a:endParaRPr>
          </a:p>
          <a:p>
            <a:pPr algn="just"/>
            <a:r>
              <a:rPr lang="ru-RU" sz="2800" dirty="0" smtClean="0">
                <a:solidFill>
                  <a:schemeClr val="tx1"/>
                </a:solidFill>
                <a:latin typeface="Times New Roman" pitchFamily="18" charset="0"/>
                <a:cs typeface="Times New Roman" pitchFamily="18" charset="0"/>
              </a:rPr>
              <a:t>Поскольку </a:t>
            </a:r>
            <a:r>
              <a:rPr lang="ru-RU" sz="2800" dirty="0">
                <a:solidFill>
                  <a:schemeClr val="tx1"/>
                </a:solidFill>
                <a:latin typeface="Times New Roman" pitchFamily="18" charset="0"/>
                <a:cs typeface="Times New Roman" pitchFamily="18" charset="0"/>
              </a:rPr>
              <a:t>для этой шины было выпущено большое количество плат расширения, она довольно долго существовала параллельно с шиной PCI. Лишь в платах последних лет выпуска разъемов для ISA нет.</a:t>
            </a:r>
          </a:p>
        </p:txBody>
      </p:sp>
    </p:spTree>
    <p:extLst>
      <p:ext uri="{BB962C8B-B14F-4D97-AF65-F5344CB8AC3E}">
        <p14:creationId xmlns:p14="http://schemas.microsoft.com/office/powerpoint/2010/main" val="198457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FF0000"/>
                </a:solidFill>
                <a:latin typeface="Times New Roman" pitchFamily="18" charset="0"/>
                <a:cs typeface="Times New Roman" pitchFamily="18" charset="0"/>
              </a:rPr>
              <a:t>Шина IBM PC/XT</a:t>
            </a:r>
          </a:p>
        </p:txBody>
      </p:sp>
      <p:sp>
        <p:nvSpPr>
          <p:cNvPr id="3" name="Содержимое 2"/>
          <p:cNvSpPr>
            <a:spLocks noGrp="1"/>
          </p:cNvSpPr>
          <p:nvPr>
            <p:ph idx="1"/>
          </p:nvPr>
        </p:nvSpPr>
        <p:spPr/>
        <p:txBody>
          <a:bodyPr>
            <a:normAutofit lnSpcReduction="10000"/>
          </a:bodyPr>
          <a:lstStyle/>
          <a:p>
            <a:pPr algn="just"/>
            <a:r>
              <a:rPr lang="ru-RU" dirty="0">
                <a:solidFill>
                  <a:schemeClr val="tx1"/>
                </a:solidFill>
                <a:latin typeface="Times New Roman" pitchFamily="18" charset="0"/>
                <a:cs typeface="Times New Roman" pitchFamily="18" charset="0"/>
              </a:rPr>
              <a:t>Одной из популярных шин персональных компьютеров была системная шина IBM PC/XT, обеспечивавшая передачу </a:t>
            </a:r>
            <a:r>
              <a:rPr lang="ru-RU" dirty="0">
                <a:solidFill>
                  <a:srgbClr val="C00000"/>
                </a:solidFill>
                <a:latin typeface="Times New Roman" pitchFamily="18" charset="0"/>
                <a:cs typeface="Times New Roman" pitchFamily="18" charset="0"/>
              </a:rPr>
              <a:t>8 бит данных</a:t>
            </a:r>
            <a:r>
              <a:rPr lang="ru-RU" dirty="0">
                <a:latin typeface="Times New Roman" pitchFamily="18" charset="0"/>
                <a:cs typeface="Times New Roman" pitchFamily="18" charset="0"/>
              </a:rPr>
              <a:t>. </a:t>
            </a:r>
          </a:p>
          <a:p>
            <a:pPr algn="just"/>
            <a:r>
              <a:rPr lang="ru-RU" dirty="0">
                <a:solidFill>
                  <a:schemeClr val="tx1"/>
                </a:solidFill>
                <a:latin typeface="Times New Roman" pitchFamily="18" charset="0"/>
                <a:cs typeface="Times New Roman" pitchFamily="18" charset="0"/>
              </a:rPr>
              <a:t>Кроме того, эта шина включала 20 адресных линий, которые ограничивали </a:t>
            </a:r>
            <a:r>
              <a:rPr lang="ru-RU" dirty="0">
                <a:solidFill>
                  <a:srgbClr val="C00000"/>
                </a:solidFill>
                <a:latin typeface="Times New Roman" pitchFamily="18" charset="0"/>
                <a:cs typeface="Times New Roman" pitchFamily="18" charset="0"/>
              </a:rPr>
              <a:t>адресное пространство пределом в 1 Мбайт. </a:t>
            </a:r>
          </a:p>
          <a:p>
            <a:pPr algn="just"/>
            <a:r>
              <a:rPr lang="ru-RU" dirty="0">
                <a:solidFill>
                  <a:schemeClr val="tx1"/>
                </a:solidFill>
                <a:latin typeface="Times New Roman" pitchFamily="18" charset="0"/>
                <a:cs typeface="Times New Roman" pitchFamily="18" charset="0"/>
              </a:rPr>
              <a:t>Для работы с внешними устройствами в этой шине были предусмотрены </a:t>
            </a:r>
            <a:r>
              <a:rPr lang="ru-RU" dirty="0">
                <a:solidFill>
                  <a:srgbClr val="C00000"/>
                </a:solidFill>
                <a:latin typeface="Times New Roman" pitchFamily="18" charset="0"/>
                <a:cs typeface="Times New Roman" pitchFamily="18" charset="0"/>
              </a:rPr>
              <a:t>4 аппаратных линии</a:t>
            </a:r>
            <a:r>
              <a:rPr lang="ru-RU" dirty="0">
                <a:latin typeface="Times New Roman" pitchFamily="18" charset="0"/>
                <a:cs typeface="Times New Roman" pitchFamily="18" charset="0"/>
              </a:rPr>
              <a:t>.</a:t>
            </a:r>
          </a:p>
          <a:p>
            <a:pPr algn="just"/>
            <a:r>
              <a:rPr lang="ru-RU" dirty="0">
                <a:solidFill>
                  <a:schemeClr val="tx1"/>
                </a:solidFill>
                <a:latin typeface="Times New Roman" pitchFamily="18" charset="0"/>
                <a:cs typeface="Times New Roman" pitchFamily="18" charset="0"/>
              </a:rPr>
              <a:t>Для подключения плат расширения использовались специальные 62-контактные разъемы. </a:t>
            </a:r>
          </a:p>
          <a:p>
            <a:pPr algn="just"/>
            <a:r>
              <a:rPr lang="ru-RU" dirty="0">
                <a:solidFill>
                  <a:schemeClr val="tx1"/>
                </a:solidFill>
                <a:latin typeface="Times New Roman" pitchFamily="18" charset="0"/>
                <a:cs typeface="Times New Roman" pitchFamily="18" charset="0"/>
              </a:rPr>
              <a:t>Системная шина и микропроцессор синхронизировались от одного тактового генератора с частотой </a:t>
            </a:r>
            <a:r>
              <a:rPr lang="ru-RU" dirty="0">
                <a:solidFill>
                  <a:srgbClr val="C00000"/>
                </a:solidFill>
                <a:latin typeface="Times New Roman" pitchFamily="18" charset="0"/>
                <a:cs typeface="Times New Roman" pitchFamily="18" charset="0"/>
              </a:rPr>
              <a:t>4.77 МГц</a:t>
            </a:r>
            <a:r>
              <a:rPr lang="ru-RU" dirty="0">
                <a:latin typeface="Times New Roman" pitchFamily="18" charset="0"/>
                <a:cs typeface="Times New Roman" pitchFamily="18" charset="0"/>
              </a:rPr>
              <a:t>. </a:t>
            </a:r>
            <a:r>
              <a:rPr lang="ru-RU" dirty="0">
                <a:solidFill>
                  <a:schemeClr val="tx1"/>
                </a:solidFill>
                <a:latin typeface="Times New Roman" pitchFamily="18" charset="0"/>
                <a:cs typeface="Times New Roman" pitchFamily="18" charset="0"/>
              </a:rPr>
              <a:t>Теоретическая скорость передачи данных могла достигать немногим более </a:t>
            </a:r>
            <a:r>
              <a:rPr lang="ru-RU" dirty="0">
                <a:solidFill>
                  <a:srgbClr val="C00000"/>
                </a:solidFill>
                <a:latin typeface="Times New Roman" pitchFamily="18" charset="0"/>
                <a:cs typeface="Times New Roman" pitchFamily="18" charset="0"/>
              </a:rPr>
              <a:t>4 Мбайт/с</a:t>
            </a:r>
            <a:r>
              <a:rPr lang="ru-RU" dirty="0">
                <a:latin typeface="Times New Roman" pitchFamily="18" charset="0"/>
                <a:cs typeface="Times New Roman" pitchFamily="18" charset="0"/>
              </a:rPr>
              <a:t>. </a:t>
            </a:r>
          </a:p>
          <a:p>
            <a:endParaRPr lang="ru-RU" dirty="0"/>
          </a:p>
        </p:txBody>
      </p:sp>
    </p:spTree>
    <p:extLst>
      <p:ext uri="{BB962C8B-B14F-4D97-AF65-F5344CB8AC3E}">
        <p14:creationId xmlns:p14="http://schemas.microsoft.com/office/powerpoint/2010/main" val="2754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7DBAD2-3C90-4C05-ADAA-811A3B0FF27E}"/>
              </a:ext>
            </a:extLst>
          </p:cNvPr>
          <p:cNvSpPr>
            <a:spLocks noGrp="1"/>
          </p:cNvSpPr>
          <p:nvPr>
            <p:ph type="title"/>
          </p:nvPr>
        </p:nvSpPr>
        <p:spPr/>
        <p:txBody>
          <a:bodyPr>
            <a:normAutofit/>
          </a:bodyPr>
          <a:lstStyle/>
          <a:p>
            <a:r>
              <a:rPr lang="ru-RU" sz="3600" dirty="0"/>
              <a:t/>
            </a:r>
            <a:br>
              <a:rPr lang="ru-RU" sz="3600" dirty="0"/>
            </a:br>
            <a:r>
              <a:rPr lang="ru-RU" sz="3600" b="1" dirty="0">
                <a:solidFill>
                  <a:srgbClr val="FF0000"/>
                </a:solidFill>
                <a:latin typeface="Times New Roman" pitchFamily="18" charset="0"/>
                <a:cs typeface="Times New Roman" pitchFamily="18" charset="0"/>
              </a:rPr>
              <a:t>Архитектура </a:t>
            </a:r>
            <a:r>
              <a:rPr lang="en-US" sz="3600" b="1" dirty="0">
                <a:solidFill>
                  <a:srgbClr val="FF0000"/>
                </a:solidFill>
                <a:latin typeface="Times New Roman" pitchFamily="18" charset="0"/>
                <a:cs typeface="Times New Roman" pitchFamily="18" charset="0"/>
              </a:rPr>
              <a:t>MCA </a:t>
            </a:r>
            <a:r>
              <a:rPr lang="ru-RU" sz="3600" b="1" dirty="0">
                <a:solidFill>
                  <a:srgbClr val="FF0000"/>
                </a:solidFill>
                <a:latin typeface="Times New Roman" pitchFamily="18" charset="0"/>
                <a:cs typeface="Times New Roman" pitchFamily="18" charset="0"/>
              </a:rPr>
              <a:t/>
            </a:r>
            <a:br>
              <a:rPr lang="ru-RU"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(Micro Channel Architecture - </a:t>
            </a:r>
            <a:r>
              <a:rPr lang="ru-RU" sz="3600" b="1" dirty="0">
                <a:solidFill>
                  <a:srgbClr val="FF0000"/>
                </a:solidFill>
                <a:latin typeface="Times New Roman" pitchFamily="18" charset="0"/>
                <a:cs typeface="Times New Roman" pitchFamily="18" charset="0"/>
              </a:rPr>
              <a:t>Микроканальная архитектура)</a:t>
            </a:r>
            <a:endParaRPr lang="ru-RU" sz="3600" dirty="0"/>
          </a:p>
        </p:txBody>
      </p:sp>
    </p:spTree>
    <p:extLst>
      <p:ext uri="{BB962C8B-B14F-4D97-AF65-F5344CB8AC3E}">
        <p14:creationId xmlns:p14="http://schemas.microsoft.com/office/powerpoint/2010/main" val="3701237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71154D3-06FB-4261-B860-9E74E6226AB1}"/>
              </a:ext>
            </a:extLst>
          </p:cNvPr>
          <p:cNvSpPr>
            <a:spLocks noGrp="1"/>
          </p:cNvSpPr>
          <p:nvPr>
            <p:ph type="title"/>
          </p:nvPr>
        </p:nvSpPr>
        <p:spPr/>
        <p:txBody>
          <a:bodyPr/>
          <a:lstStyle/>
          <a:p>
            <a:endParaRPr lang="ru-RU"/>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844824"/>
            <a:ext cx="5838393"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37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71154D3-06FB-4261-B860-9E74E6226AB1}"/>
              </a:ext>
            </a:extLst>
          </p:cNvPr>
          <p:cNvSpPr>
            <a:spLocks noGrp="1"/>
          </p:cNvSpPr>
          <p:nvPr>
            <p:ph type="title"/>
          </p:nvPr>
        </p:nvSpPr>
        <p:spPr/>
        <p:txBody>
          <a:bodyPr/>
          <a:lstStyle/>
          <a:p>
            <a:endParaRPr lang="ru-RU"/>
          </a:p>
        </p:txBody>
      </p:sp>
      <p:sp>
        <p:nvSpPr>
          <p:cNvPr id="3" name="Объект 2"/>
          <p:cNvSpPr>
            <a:spLocks noGrp="1"/>
          </p:cNvSpPr>
          <p:nvPr>
            <p:ph idx="1"/>
          </p:nvPr>
        </p:nvSpPr>
        <p:spPr>
          <a:xfrm>
            <a:off x="822959" y="1845734"/>
            <a:ext cx="7543801" cy="4023360"/>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Альтернативная системная архитектура MCA была предложена IBM в 1987 году в серии ПК PS/2. Основным достоинством MCA по сравнению с ISA было увеличение разрядности шины данных до 32 бит. Тактируется частотой 10 МГц.</a:t>
            </a:r>
          </a:p>
          <a:p>
            <a:pPr algn="just"/>
            <a:r>
              <a:rPr lang="ru-RU" dirty="0">
                <a:solidFill>
                  <a:schemeClr val="tx1"/>
                </a:solidFill>
                <a:latin typeface="Times New Roman" panose="02020603050405020304" pitchFamily="18" charset="0"/>
                <a:cs typeface="Times New Roman" panose="02020603050405020304" pitchFamily="18" charset="0"/>
              </a:rPr>
              <a:t>При мультиплексированном использовании шины адреса (32 бит) допускается расширение шины данных до 64 бит. </a:t>
            </a:r>
          </a:p>
          <a:p>
            <a:pPr algn="just"/>
            <a:r>
              <a:rPr lang="ru-RU" dirty="0">
                <a:solidFill>
                  <a:schemeClr val="tx1"/>
                </a:solidFill>
                <a:latin typeface="Times New Roman" panose="02020603050405020304" pitchFamily="18" charset="0"/>
                <a:cs typeface="Times New Roman" panose="02020603050405020304" pitchFamily="18" charset="0"/>
              </a:rPr>
              <a:t>Как и в EISA, в MCA предусмотрена возможность включения многих задатчиков.</a:t>
            </a:r>
          </a:p>
          <a:p>
            <a:pPr algn="just"/>
            <a:r>
              <a:rPr lang="ru-RU" dirty="0">
                <a:solidFill>
                  <a:schemeClr val="tx1"/>
                </a:solidFill>
                <a:latin typeface="Times New Roman" panose="02020603050405020304" pitchFamily="18" charset="0"/>
                <a:cs typeface="Times New Roman" panose="02020603050405020304" pitchFamily="18" charset="0"/>
              </a:rPr>
              <a:t>MCA не зависит от типа процессора.</a:t>
            </a:r>
          </a:p>
          <a:p>
            <a:pPr algn="just"/>
            <a:r>
              <a:rPr lang="ru-RU" dirty="0">
                <a:solidFill>
                  <a:schemeClr val="tx1"/>
                </a:solidFill>
                <a:latin typeface="Times New Roman" panose="02020603050405020304" pitchFamily="18" charset="0"/>
                <a:cs typeface="Times New Roman" panose="02020603050405020304" pitchFamily="18" charset="0"/>
              </a:rPr>
              <a:t>В отличие от EISA она не совместима с шиной ISA и используется только в компьютерах компании IBM. </a:t>
            </a:r>
          </a:p>
        </p:txBody>
      </p:sp>
    </p:spTree>
    <p:extLst>
      <p:ext uri="{BB962C8B-B14F-4D97-AF65-F5344CB8AC3E}">
        <p14:creationId xmlns:p14="http://schemas.microsoft.com/office/powerpoint/2010/main" val="3678874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noAutofit/>
          </a:bodyPr>
          <a:lstStyle/>
          <a:p>
            <a:r>
              <a:rPr lang="ru-RU" sz="5400" b="1" dirty="0">
                <a:solidFill>
                  <a:srgbClr val="FF0000"/>
                </a:solidFill>
                <a:latin typeface="Times New Roman" pitchFamily="18" charset="0"/>
                <a:cs typeface="Times New Roman" pitchFamily="18" charset="0"/>
              </a:rPr>
              <a:t>Системная</a:t>
            </a:r>
            <a:r>
              <a:rPr lang="ru-RU" sz="3600" b="1" dirty="0">
                <a:solidFill>
                  <a:srgbClr val="FF0000"/>
                </a:solidFill>
                <a:latin typeface="Times New Roman" pitchFamily="18" charset="0"/>
                <a:cs typeface="Times New Roman" pitchFamily="18" charset="0"/>
              </a:rPr>
              <a:t> </a:t>
            </a:r>
            <a:r>
              <a:rPr lang="ru-RU" sz="5400" b="1" dirty="0">
                <a:solidFill>
                  <a:srgbClr val="FF0000"/>
                </a:solidFill>
                <a:latin typeface="Times New Roman" pitchFamily="18" charset="0"/>
                <a:cs typeface="Times New Roman" pitchFamily="18" charset="0"/>
              </a:rPr>
              <a:t>шина </a:t>
            </a:r>
            <a:r>
              <a:rPr lang="ru-RU" sz="5400" b="1" i="1" dirty="0">
                <a:solidFill>
                  <a:srgbClr val="FF0000"/>
                </a:solidFill>
                <a:latin typeface="Times New Roman" pitchFamily="18" charset="0"/>
                <a:cs typeface="Times New Roman" pitchFamily="18" charset="0"/>
              </a:rPr>
              <a:t>EISA </a:t>
            </a:r>
            <a:r>
              <a:rPr lang="ru-RU" sz="3600" b="1" i="1" dirty="0">
                <a:solidFill>
                  <a:srgbClr val="FF0000"/>
                </a:solidFill>
                <a:latin typeface="Times New Roman" pitchFamily="18" charset="0"/>
                <a:cs typeface="Times New Roman" pitchFamily="18" charset="0"/>
              </a:rPr>
              <a:t>(</a:t>
            </a:r>
            <a:r>
              <a:rPr lang="ru-RU" sz="3600" b="1" i="1" dirty="0" err="1">
                <a:solidFill>
                  <a:srgbClr val="FF0000"/>
                </a:solidFill>
                <a:latin typeface="Times New Roman" pitchFamily="18" charset="0"/>
                <a:cs typeface="Times New Roman" pitchFamily="18" charset="0"/>
              </a:rPr>
              <a:t>Extended</a:t>
            </a:r>
            <a:r>
              <a:rPr lang="ru-RU" sz="3600" b="1" i="1" dirty="0">
                <a:solidFill>
                  <a:srgbClr val="FF0000"/>
                </a:solidFill>
                <a:latin typeface="Times New Roman" pitchFamily="18" charset="0"/>
                <a:cs typeface="Times New Roman" pitchFamily="18" charset="0"/>
              </a:rPr>
              <a:t> </a:t>
            </a:r>
            <a:r>
              <a:rPr lang="ru-RU" sz="3600" b="1" i="1" dirty="0" err="1">
                <a:solidFill>
                  <a:srgbClr val="FF0000"/>
                </a:solidFill>
                <a:latin typeface="Times New Roman" pitchFamily="18" charset="0"/>
                <a:cs typeface="Times New Roman" pitchFamily="18" charset="0"/>
              </a:rPr>
              <a:t>Industry</a:t>
            </a:r>
            <a:r>
              <a:rPr lang="ru-RU" sz="3600" b="1" i="1" dirty="0">
                <a:solidFill>
                  <a:srgbClr val="FF0000"/>
                </a:solidFill>
                <a:latin typeface="Times New Roman" pitchFamily="18" charset="0"/>
                <a:cs typeface="Times New Roman" pitchFamily="18" charset="0"/>
              </a:rPr>
              <a:t> </a:t>
            </a:r>
            <a:r>
              <a:rPr lang="ru-RU" sz="3600" b="1" i="1" dirty="0" err="1">
                <a:solidFill>
                  <a:srgbClr val="FF0000"/>
                </a:solidFill>
                <a:latin typeface="Times New Roman" pitchFamily="18" charset="0"/>
                <a:cs typeface="Times New Roman" pitchFamily="18" charset="0"/>
              </a:rPr>
              <a:t>Standard</a:t>
            </a:r>
            <a:r>
              <a:rPr lang="ru-RU" sz="3600" b="1" i="1" dirty="0">
                <a:solidFill>
                  <a:srgbClr val="FF0000"/>
                </a:solidFill>
                <a:latin typeface="Times New Roman" pitchFamily="18" charset="0"/>
                <a:cs typeface="Times New Roman" pitchFamily="18" charset="0"/>
              </a:rPr>
              <a:t> </a:t>
            </a:r>
            <a:r>
              <a:rPr lang="ru-RU" sz="3600" b="1" i="1" dirty="0" err="1">
                <a:solidFill>
                  <a:srgbClr val="FF0000"/>
                </a:solidFill>
                <a:latin typeface="Times New Roman" pitchFamily="18" charset="0"/>
                <a:cs typeface="Times New Roman" pitchFamily="18" charset="0"/>
              </a:rPr>
              <a:t>Architecture</a:t>
            </a:r>
            <a:r>
              <a:rPr lang="ru-RU" sz="3600" b="1" i="1" dirty="0">
                <a:solidFill>
                  <a:srgbClr val="FF0000"/>
                </a:solidFill>
                <a:latin typeface="Times New Roman" pitchFamily="18" charset="0"/>
                <a:cs typeface="Times New Roman" pitchFamily="18" charset="0"/>
              </a:rPr>
              <a:t>)</a:t>
            </a:r>
            <a:endParaRPr lang="ru-RU"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8007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pPr algn="just"/>
            <a:r>
              <a:rPr lang="ru-RU" sz="2800" dirty="0" smtClean="0">
                <a:solidFill>
                  <a:schemeClr val="tx1"/>
                </a:solidFill>
                <a:latin typeface="Times New Roman" panose="02020603050405020304" pitchFamily="18" charset="0"/>
                <a:cs typeface="Times New Roman" panose="02020603050405020304" pitchFamily="18" charset="0"/>
              </a:rPr>
              <a:t>Шина </a:t>
            </a:r>
            <a:r>
              <a:rPr lang="ru-RU" sz="2800" dirty="0">
                <a:solidFill>
                  <a:schemeClr val="tx1"/>
                </a:solidFill>
                <a:latin typeface="Times New Roman" panose="02020603050405020304" pitchFamily="18" charset="0"/>
                <a:cs typeface="Times New Roman" panose="02020603050405020304" pitchFamily="18" charset="0"/>
              </a:rPr>
              <a:t>— это информационный канал, который объединяет все функцио­нальные </a:t>
            </a:r>
            <a:r>
              <a:rPr lang="ru-RU" sz="2800" dirty="0" smtClean="0">
                <a:solidFill>
                  <a:schemeClr val="tx1"/>
                </a:solidFill>
                <a:latin typeface="Times New Roman" panose="02020603050405020304" pitchFamily="18" charset="0"/>
                <a:cs typeface="Times New Roman" panose="02020603050405020304" pitchFamily="18" charset="0"/>
              </a:rPr>
              <a:t>блоки микропроцессорной системы (МПС) </a:t>
            </a:r>
            <a:r>
              <a:rPr lang="ru-RU" sz="2800" dirty="0">
                <a:solidFill>
                  <a:schemeClr val="tx1"/>
                </a:solidFill>
                <a:latin typeface="Times New Roman" panose="02020603050405020304" pitchFamily="18" charset="0"/>
                <a:cs typeface="Times New Roman" panose="02020603050405020304" pitchFamily="18" charset="0"/>
              </a:rPr>
              <a:t>и обеспечивает обмен данными. </a:t>
            </a:r>
            <a:endParaRPr lang="ru-RU" sz="2800" dirty="0" smtClean="0">
              <a:solidFill>
                <a:schemeClr val="tx1"/>
              </a:solidFill>
              <a:latin typeface="Times New Roman" panose="02020603050405020304" pitchFamily="18" charset="0"/>
              <a:cs typeface="Times New Roman" panose="02020603050405020304" pitchFamily="18" charset="0"/>
            </a:endParaRPr>
          </a:p>
          <a:p>
            <a:pPr algn="just"/>
            <a:r>
              <a:rPr lang="ru-RU" sz="2800" dirty="0">
                <a:solidFill>
                  <a:schemeClr val="tx1"/>
                </a:solidFill>
                <a:latin typeface="Times New Roman" panose="02020603050405020304" pitchFamily="18" charset="0"/>
                <a:cs typeface="Times New Roman" panose="02020603050405020304" pitchFamily="18" charset="0"/>
              </a:rPr>
              <a:t> Конструктивно шина представляет собой </a:t>
            </a:r>
            <a:r>
              <a:rPr lang="ru-RU" sz="2800" i="1" dirty="0">
                <a:solidFill>
                  <a:schemeClr val="tx1"/>
                </a:solidFill>
                <a:latin typeface="Times New Roman" panose="02020603050405020304" pitchFamily="18" charset="0"/>
                <a:cs typeface="Times New Roman" panose="02020603050405020304" pitchFamily="18" charset="0"/>
              </a:rPr>
              <a:t>n</a:t>
            </a:r>
            <a:r>
              <a:rPr lang="ru-RU" sz="2800" dirty="0">
                <a:solidFill>
                  <a:schemeClr val="tx1"/>
                </a:solidFill>
                <a:latin typeface="Times New Roman" panose="02020603050405020304" pitchFamily="18" charset="0"/>
                <a:cs typeface="Times New Roman" panose="02020603050405020304" pitchFamily="18" charset="0"/>
              </a:rPr>
              <a:t> проводников и один общий проводник (земля). Данные по шине передаются в виде слов, которые явля­ются группами бит</a:t>
            </a:r>
            <a:r>
              <a:rPr lang="ru-RU" sz="2800" dirty="0" smtClean="0">
                <a:solidFill>
                  <a:schemeClr val="tx1"/>
                </a:solidFill>
                <a:latin typeface="Times New Roman" panose="02020603050405020304" pitchFamily="18" charset="0"/>
                <a:cs typeface="Times New Roman" panose="02020603050405020304" pitchFamily="18" charset="0"/>
              </a:rPr>
              <a:t>.</a:t>
            </a:r>
            <a:endParaRPr lang="ru-RU" sz="2800" dirty="0">
              <a:solidFill>
                <a:schemeClr val="tx1"/>
              </a:solidFill>
              <a:latin typeface="Times New Roman" panose="02020603050405020304" pitchFamily="18" charset="0"/>
              <a:cs typeface="Times New Roman" panose="02020603050405020304" pitchFamily="18" charset="0"/>
            </a:endParaRPr>
          </a:p>
          <a:p>
            <a:pPr algn="just"/>
            <a:r>
              <a:rPr lang="ru-RU" sz="2800" dirty="0">
                <a:solidFill>
                  <a:schemeClr val="tx1"/>
                </a:solidFill>
                <a:latin typeface="Times New Roman" panose="02020603050405020304" pitchFamily="18" charset="0"/>
                <a:cs typeface="Times New Roman" panose="02020603050405020304" pitchFamily="18" charset="0"/>
              </a:rPr>
              <a:t>В параллельной шине </a:t>
            </a:r>
            <a:r>
              <a:rPr lang="en-US" sz="2800" i="1" dirty="0">
                <a:solidFill>
                  <a:schemeClr val="tx1"/>
                </a:solidFill>
                <a:latin typeface="Times New Roman" panose="02020603050405020304" pitchFamily="18" charset="0"/>
                <a:cs typeface="Times New Roman" panose="02020603050405020304" pitchFamily="18" charset="0"/>
              </a:rPr>
              <a:t>n</a:t>
            </a:r>
            <a:r>
              <a:rPr lang="ru-RU" sz="2800" dirty="0" smtClean="0">
                <a:solidFill>
                  <a:schemeClr val="tx1"/>
                </a:solidFill>
                <a:latin typeface="Times New Roman" panose="02020603050405020304" pitchFamily="18" charset="0"/>
                <a:cs typeface="Times New Roman" panose="02020603050405020304" pitchFamily="18" charset="0"/>
              </a:rPr>
              <a:t> </a:t>
            </a:r>
            <a:r>
              <a:rPr lang="ru-RU" sz="2800" dirty="0">
                <a:solidFill>
                  <a:schemeClr val="tx1"/>
                </a:solidFill>
                <a:latin typeface="Times New Roman" panose="02020603050405020304" pitchFamily="18" charset="0"/>
                <a:cs typeface="Times New Roman" panose="02020603050405020304" pitchFamily="18" charset="0"/>
              </a:rPr>
              <a:t>бит информации передаются по отдельным линиям одновременно, в последовательной </a:t>
            </a:r>
            <a:r>
              <a:rPr lang="ru-RU" sz="2800" dirty="0" smtClean="0">
                <a:solidFill>
                  <a:schemeClr val="tx1"/>
                </a:solidFill>
                <a:latin typeface="Times New Roman" panose="02020603050405020304" pitchFamily="18" charset="0"/>
                <a:cs typeface="Times New Roman" panose="02020603050405020304" pitchFamily="18" charset="0"/>
              </a:rPr>
              <a:t>ши</a:t>
            </a:r>
            <a:r>
              <a:rPr lang="ru-RU" sz="2800" dirty="0">
                <a:solidFill>
                  <a:schemeClr val="tx1"/>
                </a:solidFill>
                <a:latin typeface="Times New Roman" panose="02020603050405020304" pitchFamily="18" charset="0"/>
                <a:cs typeface="Times New Roman" panose="02020603050405020304" pitchFamily="18" charset="0"/>
              </a:rPr>
              <a:t>н</a:t>
            </a:r>
            <a:r>
              <a:rPr lang="ru-RU" sz="2800" dirty="0" smtClean="0">
                <a:solidFill>
                  <a:schemeClr val="tx1"/>
                </a:solidFill>
                <a:latin typeface="Times New Roman" panose="02020603050405020304" pitchFamily="18" charset="0"/>
                <a:cs typeface="Times New Roman" panose="02020603050405020304" pitchFamily="18" charset="0"/>
              </a:rPr>
              <a:t>е </a:t>
            </a:r>
            <a:r>
              <a:rPr lang="ru-RU" sz="2800" dirty="0">
                <a:solidFill>
                  <a:schemeClr val="tx1"/>
                </a:solidFill>
                <a:latin typeface="Times New Roman" panose="02020603050405020304" pitchFamily="18" charset="0"/>
                <a:cs typeface="Times New Roman" panose="02020603050405020304" pitchFamily="18" charset="0"/>
              </a:rPr>
              <a:t>— по одной линии последовательно во времени. </a:t>
            </a:r>
          </a:p>
        </p:txBody>
      </p:sp>
    </p:spTree>
    <p:extLst>
      <p:ext uri="{BB962C8B-B14F-4D97-AF65-F5344CB8AC3E}">
        <p14:creationId xmlns:p14="http://schemas.microsoft.com/office/powerpoint/2010/main" val="641975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sz="3600"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954" y="2564904"/>
            <a:ext cx="870181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072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a:solidFill>
                  <a:srgbClr val="FF0000"/>
                </a:solidFill>
                <a:latin typeface="Times New Roman" pitchFamily="18" charset="0"/>
                <a:cs typeface="Times New Roman" pitchFamily="18" charset="0"/>
              </a:rPr>
              <a:t>Шина </a:t>
            </a:r>
            <a:r>
              <a:rPr lang="en-US" sz="3600" b="1" dirty="0">
                <a:solidFill>
                  <a:srgbClr val="FF0000"/>
                </a:solidFill>
                <a:latin typeface="Times New Roman" pitchFamily="18" charset="0"/>
                <a:cs typeface="Times New Roman" pitchFamily="18" charset="0"/>
              </a:rPr>
              <a:t>EISA (Extended ISA )</a:t>
            </a:r>
            <a:endParaRPr lang="ru-RU" sz="3600" b="1" dirty="0">
              <a:solidFill>
                <a:srgbClr val="FF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algn="just"/>
            <a:r>
              <a:rPr lang="ru-RU" dirty="0">
                <a:solidFill>
                  <a:schemeClr val="tx1"/>
                </a:solidFill>
                <a:latin typeface="Times New Roman" pitchFamily="18" charset="0"/>
                <a:cs typeface="Times New Roman" pitchFamily="18" charset="0"/>
              </a:rPr>
              <a:t>Появление 32-битных процессоров Intel-386 и Intel-486 показало, что быстродействие магистрали ISA является сдерживающим фактором на пути повышения производительности компьютеров.</a:t>
            </a:r>
          </a:p>
          <a:p>
            <a:pPr algn="just"/>
            <a:r>
              <a:rPr lang="ru-RU" dirty="0">
                <a:solidFill>
                  <a:schemeClr val="tx1"/>
                </a:solidFill>
                <a:latin typeface="Times New Roman" pitchFamily="18" charset="0"/>
                <a:cs typeface="Times New Roman" pitchFamily="18" charset="0"/>
              </a:rPr>
              <a:t>С одной стороны, EISA имела все преимущества высокопроизводительной 32-битной шины, а с другой - была полностью совместима с ISA "сверху вниз" и не требовала перехода на новую элементную базу. Разработчики магистрали EISA позаботились не только об информационной и электрической, но и о конструктивной совместимости с ISA.</a:t>
            </a:r>
          </a:p>
        </p:txBody>
      </p:sp>
    </p:spTree>
    <p:extLst>
      <p:ext uri="{BB962C8B-B14F-4D97-AF65-F5344CB8AC3E}">
        <p14:creationId xmlns:p14="http://schemas.microsoft.com/office/powerpoint/2010/main" val="2484712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CE3F5E-D53E-48BD-ACC1-6CC303B263C7}"/>
              </a:ext>
            </a:extLst>
          </p:cNvPr>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pPr algn="just"/>
            <a:r>
              <a:rPr lang="ru-RU" dirty="0">
                <a:solidFill>
                  <a:schemeClr val="tx1"/>
                </a:solidFill>
                <a:latin typeface="Times New Roman" pitchFamily="18" charset="0"/>
                <a:cs typeface="Times New Roman" pitchFamily="18" charset="0"/>
              </a:rPr>
              <a:t>Обеспечивает адресное пространство в 4 </a:t>
            </a:r>
            <a:r>
              <a:rPr lang="ru-RU" dirty="0" err="1">
                <a:solidFill>
                  <a:schemeClr val="tx1"/>
                </a:solidFill>
                <a:latin typeface="Times New Roman" pitchFamily="18" charset="0"/>
                <a:cs typeface="Times New Roman" pitchFamily="18" charset="0"/>
              </a:rPr>
              <a:t>Гбайта</a:t>
            </a:r>
            <a:r>
              <a:rPr lang="ru-RU" dirty="0">
                <a:solidFill>
                  <a:schemeClr val="tx1"/>
                </a:solidFill>
                <a:latin typeface="Times New Roman" pitchFamily="18" charset="0"/>
                <a:cs typeface="Times New Roman" pitchFamily="18" charset="0"/>
              </a:rPr>
              <a:t>, 32-битовую передачу данных, автоматическую конфигурацию системы и плат расширения. Устройства шины ISA могут работать на шине EISA.</a:t>
            </a:r>
          </a:p>
          <a:p>
            <a:pPr algn="just"/>
            <a:r>
              <a:rPr lang="ru-RU" dirty="0">
                <a:solidFill>
                  <a:schemeClr val="tx1"/>
                </a:solidFill>
                <a:latin typeface="Times New Roman" pitchFamily="18" charset="0"/>
                <a:cs typeface="Times New Roman" pitchFamily="18" charset="0"/>
              </a:rPr>
              <a:t>Шина EISA тактируется частотой около 8 МГц и имеет максимальную теоретическую скорость передачи данных 33 Мбайт/с.</a:t>
            </a:r>
          </a:p>
        </p:txBody>
      </p:sp>
    </p:spTree>
    <p:extLst>
      <p:ext uri="{BB962C8B-B14F-4D97-AF65-F5344CB8AC3E}">
        <p14:creationId xmlns:p14="http://schemas.microsoft.com/office/powerpoint/2010/main" val="171217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a:solidFill>
                  <a:srgbClr val="C00000"/>
                </a:solidFill>
                <a:latin typeface="Times New Roman" pitchFamily="18" charset="0"/>
                <a:cs typeface="Times New Roman" pitchFamily="18" charset="0"/>
              </a:rPr>
              <a:t>Шины </a:t>
            </a:r>
            <a:r>
              <a:rPr lang="en-US" sz="3600" b="1">
                <a:solidFill>
                  <a:srgbClr val="C00000"/>
                </a:solidFill>
                <a:latin typeface="Times New Roman" pitchFamily="18" charset="0"/>
                <a:cs typeface="Times New Roman" pitchFamily="18" charset="0"/>
              </a:rPr>
              <a:t>ISA, EISA</a:t>
            </a:r>
            <a:endParaRPr lang="ru-RU" sz="3600" dirty="0">
              <a:solidFill>
                <a:srgbClr val="C0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fontScale="92500" lnSpcReduction="10000"/>
          </a:bodyPr>
          <a:lstStyle/>
          <a:p>
            <a:pPr marL="0" indent="354013" algn="just">
              <a:lnSpc>
                <a:spcPct val="100000"/>
              </a:lnSpc>
              <a:spcBef>
                <a:spcPts val="0"/>
              </a:spcBef>
              <a:spcAft>
                <a:spcPts val="0"/>
              </a:spcAft>
            </a:pPr>
            <a:r>
              <a:rPr lang="ru-RU" sz="1800" dirty="0">
                <a:solidFill>
                  <a:srgbClr val="C00000"/>
                </a:solidFill>
                <a:latin typeface="Times New Roman" pitchFamily="18" charset="0"/>
                <a:cs typeface="Times New Roman" pitchFamily="18" charset="0"/>
              </a:rPr>
              <a:t>ISA - системная шина</a:t>
            </a:r>
            <a:r>
              <a:rPr lang="ru-RU" sz="1800" dirty="0">
                <a:solidFill>
                  <a:schemeClr val="tx1"/>
                </a:solidFill>
                <a:latin typeface="Times New Roman" pitchFamily="18" charset="0"/>
                <a:cs typeface="Times New Roman" pitchFamily="18" charset="0"/>
              </a:rPr>
              <a:t> (ISA-</a:t>
            </a:r>
            <a:r>
              <a:rPr lang="ru-RU" sz="1800" dirty="0" err="1">
                <a:solidFill>
                  <a:schemeClr val="tx1"/>
                </a:solidFill>
                <a:latin typeface="Times New Roman" pitchFamily="18" charset="0"/>
                <a:cs typeface="Times New Roman" pitchFamily="18" charset="0"/>
              </a:rPr>
              <a:t>bus</a:t>
            </a:r>
            <a:r>
              <a:rPr lang="ru-RU" sz="1800" dirty="0">
                <a:solidFill>
                  <a:schemeClr val="tx1"/>
                </a:solidFill>
                <a:latin typeface="Times New Roman" pitchFamily="18" charset="0"/>
                <a:cs typeface="Times New Roman" pitchFamily="18" charset="0"/>
              </a:rPr>
              <a:t>), которая была специально разработана в 1984 г. под возможности процессоров i80286 для IBM PC/AT286. Для ISA-шины часто используется другое название - AT-шина. Шина ISA позволяет передавать 16-разрядные данные и команды с частотой 8 МГц, что соответствует скорости 16 Мбайт/с. Значения этих параметров были сравнительно высокими и достаточными не только для того уровня развития компьютерной техники, они и в настоящее время часто удовлетворяют требованиям ПК для решения задач, не требующих высокой производительности и не критичных к времени их выполнения.</a:t>
            </a:r>
            <a:endParaRPr lang="en-US" sz="1800" dirty="0">
              <a:solidFill>
                <a:schemeClr val="tx1"/>
              </a:solidFill>
              <a:latin typeface="Times New Roman" pitchFamily="18" charset="0"/>
              <a:cs typeface="Times New Roman" pitchFamily="18" charset="0"/>
            </a:endParaRPr>
          </a:p>
          <a:p>
            <a:pPr marL="0" indent="354013" algn="just">
              <a:lnSpc>
                <a:spcPct val="100000"/>
              </a:lnSpc>
              <a:spcBef>
                <a:spcPts val="0"/>
              </a:spcBef>
              <a:spcAft>
                <a:spcPts val="0"/>
              </a:spcAft>
            </a:pPr>
            <a:r>
              <a:rPr lang="ru-RU" sz="1800" dirty="0">
                <a:solidFill>
                  <a:srgbClr val="C00000"/>
                </a:solidFill>
                <a:latin typeface="Times New Roman" pitchFamily="18" charset="0"/>
                <a:cs typeface="Times New Roman" pitchFamily="18" charset="0"/>
              </a:rPr>
              <a:t>Системная шина EISA (EISA-</a:t>
            </a:r>
            <a:r>
              <a:rPr lang="ru-RU" sz="1800" dirty="0" err="1">
                <a:solidFill>
                  <a:srgbClr val="C00000"/>
                </a:solidFill>
                <a:latin typeface="Times New Roman" pitchFamily="18" charset="0"/>
                <a:cs typeface="Times New Roman" pitchFamily="18" charset="0"/>
              </a:rPr>
              <a:t>bus</a:t>
            </a:r>
            <a:r>
              <a:rPr lang="ru-RU" sz="1800" dirty="0">
                <a:solidFill>
                  <a:srgbClr val="C00000"/>
                </a:solidFill>
                <a:latin typeface="Times New Roman" pitchFamily="18" charset="0"/>
                <a:cs typeface="Times New Roman" pitchFamily="18" charset="0"/>
              </a:rPr>
              <a:t>) </a:t>
            </a:r>
            <a:r>
              <a:rPr lang="ru-RU" sz="1800" dirty="0">
                <a:solidFill>
                  <a:schemeClr val="tx1"/>
                </a:solidFill>
                <a:latin typeface="Times New Roman" pitchFamily="18" charset="0"/>
                <a:cs typeface="Times New Roman" pitchFamily="18" charset="0"/>
              </a:rPr>
              <a:t>фактически является расширением шины ISA. Частота шины EISA - 8 МГц. Однако эта шина характеризуется большей разрядностью - 32 бита и более высокой скоростью передачи данных - до 33 Мбайт/с. Шина EISA совместима с ISA-шиной: кроме собственно 32-битных плат EISA-контроллеров на EISA-шине могут быть установлены стандартные 16-битные платы ISA. В настоящее время шина EISA в основном используется в некоторых вариантах файл-серверов компьютерных сетей.</a:t>
            </a:r>
          </a:p>
        </p:txBody>
      </p:sp>
    </p:spTree>
    <p:extLst>
      <p:ext uri="{BB962C8B-B14F-4D97-AF65-F5344CB8AC3E}">
        <p14:creationId xmlns:p14="http://schemas.microsoft.com/office/powerpoint/2010/main" val="83006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sz="3600" dirty="0">
              <a:solidFill>
                <a:srgbClr val="C0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marL="0" indent="354013" algn="just">
              <a:lnSpc>
                <a:spcPct val="100000"/>
              </a:lnSpc>
              <a:spcBef>
                <a:spcPts val="0"/>
              </a:spcBef>
              <a:spcAft>
                <a:spcPts val="0"/>
              </a:spcAft>
            </a:pPr>
            <a:r>
              <a:rPr lang="ru-RU" dirty="0">
                <a:solidFill>
                  <a:schemeClr val="tx1"/>
                </a:solidFill>
                <a:latin typeface="Times New Roman" pitchFamily="18" charset="0"/>
                <a:cs typeface="Times New Roman" pitchFamily="18" charset="0"/>
              </a:rPr>
              <a:t>Развитие вычислительной техники и расширение области применения ПК сопровождаются увеличением потоков информации и скорости передачи данных между процессором, внутренней и внешней памятью, устройствами ввода/вывода и т. д. Однако данное увеличение сдерживается ограниченной пропускной способностью указанных системных шин. Все это требует новых архитектурных решений, обеспечивающих повышение производительности ПК.</a:t>
            </a:r>
          </a:p>
        </p:txBody>
      </p:sp>
    </p:spTree>
    <p:extLst>
      <p:ext uri="{BB962C8B-B14F-4D97-AF65-F5344CB8AC3E}">
        <p14:creationId xmlns:p14="http://schemas.microsoft.com/office/powerpoint/2010/main" val="2301450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a:solidFill>
                  <a:srgbClr val="FF0000"/>
                </a:solidFill>
                <a:latin typeface="Times New Roman" pitchFamily="18" charset="0"/>
                <a:cs typeface="Times New Roman" pitchFamily="18" charset="0"/>
              </a:rPr>
              <a:t>Типичная система с низкоскоростной шиной устройств ввода-вывода</a:t>
            </a:r>
          </a:p>
        </p:txBody>
      </p:sp>
      <p:pic>
        <p:nvPicPr>
          <p:cNvPr id="5" name="Объект 4">
            <a:extLst>
              <a:ext uri="{FF2B5EF4-FFF2-40B4-BE49-F238E27FC236}">
                <a16:creationId xmlns:a16="http://schemas.microsoft.com/office/drawing/2014/main" id="{19852FE2-0FBF-42EE-8613-FD3A57241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810038"/>
            <a:ext cx="5544616" cy="4544767"/>
          </a:xfrm>
          <a:prstGeom prst="rect">
            <a:avLst/>
          </a:prstGeom>
        </p:spPr>
      </p:pic>
    </p:spTree>
    <p:extLst>
      <p:ext uri="{BB962C8B-B14F-4D97-AF65-F5344CB8AC3E}">
        <p14:creationId xmlns:p14="http://schemas.microsoft.com/office/powerpoint/2010/main" val="196742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lstStyle/>
          <a:p>
            <a:r>
              <a:rPr lang="ru-RU" b="1" dirty="0">
                <a:solidFill>
                  <a:srgbClr val="FF0000"/>
                </a:solidFill>
                <a:latin typeface="Times New Roman" pitchFamily="18" charset="0"/>
                <a:cs typeface="Times New Roman" pitchFamily="18" charset="0"/>
              </a:rPr>
              <a:t>Шина VL-</a:t>
            </a:r>
            <a:r>
              <a:rPr lang="ru-RU" b="1" dirty="0" err="1">
                <a:solidFill>
                  <a:srgbClr val="FF0000"/>
                </a:solidFill>
                <a:latin typeface="Times New Roman" pitchFamily="18" charset="0"/>
                <a:cs typeface="Times New Roman" pitchFamily="18" charset="0"/>
              </a:rPr>
              <a:t>bus</a:t>
            </a:r>
            <a:endParaRPr lang="ru-RU" dirty="0"/>
          </a:p>
        </p:txBody>
      </p:sp>
      <p:sp>
        <p:nvSpPr>
          <p:cNvPr id="3" name="Текст 2">
            <a:extLst>
              <a:ext uri="{FF2B5EF4-FFF2-40B4-BE49-F238E27FC236}">
                <a16:creationId xmlns:a16="http://schemas.microsoft.com/office/drawing/2014/main" id="{0BA1F531-E905-465B-8439-5C33B02D26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191454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84FE6-DA50-486B-89ED-F5AD23CDDBCE}"/>
              </a:ext>
            </a:extLst>
          </p:cNvPr>
          <p:cNvSpPr>
            <a:spLocks noGrp="1"/>
          </p:cNvSpPr>
          <p:nvPr>
            <p:ph type="title"/>
          </p:nvPr>
        </p:nvSpPr>
        <p:spPr/>
        <p:txBody>
          <a:bodyPr/>
          <a:lstStyle/>
          <a:p>
            <a:endParaRPr lang="ru-RU"/>
          </a:p>
        </p:txBody>
      </p:sp>
      <p:sp>
        <p:nvSpPr>
          <p:cNvPr id="3" name="Объект 2"/>
          <p:cNvSpPr>
            <a:spLocks noGrp="1"/>
          </p:cNvSpPr>
          <p:nvPr>
            <p:ph idx="1"/>
          </p:nvPr>
        </p:nvSpPr>
        <p:spPr/>
        <p:txBody>
          <a:bodyPr>
            <a:noAutofit/>
          </a:bodyPr>
          <a:lstStyle/>
          <a:p>
            <a:pPr algn="just"/>
            <a:r>
              <a:rPr lang="ru-RU" sz="2400" dirty="0">
                <a:solidFill>
                  <a:schemeClr val="tx1"/>
                </a:solidFill>
                <a:latin typeface="Times New Roman" pitchFamily="18" charset="0"/>
                <a:cs typeface="Times New Roman" pitchFamily="18" charset="0"/>
              </a:rPr>
              <a:t>В типичной системе на основе Intel-386/486 использовались раздельные шины для памяти и устройств ввода-вывода, что позволяло максимально задействовать возможности оперативной памяти и обеспечивало максимальную скорость работы с ней. </a:t>
            </a:r>
            <a:r>
              <a:rPr lang="ru-RU" sz="2400" dirty="0">
                <a:solidFill>
                  <a:srgbClr val="C00000"/>
                </a:solidFill>
                <a:latin typeface="Times New Roman" pitchFamily="18" charset="0"/>
                <a:cs typeface="Times New Roman" pitchFamily="18" charset="0"/>
              </a:rPr>
              <a:t>Однако в таком случае устройства, подключенные через описанные системные интерфейсы, не могут достичь скорости обмена, сравнимой с процессором. В основном это требуется для видеоадаптеров. </a:t>
            </a:r>
            <a:endParaRPr lang="en-US" sz="2400" dirty="0">
              <a:solidFill>
                <a:srgbClr val="C00000"/>
              </a:solidFill>
              <a:latin typeface="Times New Roman" pitchFamily="18" charset="0"/>
              <a:cs typeface="Times New Roman" pitchFamily="18" charset="0"/>
            </a:endParaRPr>
          </a:p>
          <a:p>
            <a:pPr algn="just"/>
            <a:r>
              <a:rPr lang="ru-RU" sz="2400" dirty="0">
                <a:solidFill>
                  <a:srgbClr val="C00000"/>
                </a:solidFill>
                <a:latin typeface="Times New Roman" pitchFamily="18" charset="0"/>
                <a:cs typeface="Times New Roman" pitchFamily="18" charset="0"/>
              </a:rPr>
              <a:t>Для решения проблемы была предложена </a:t>
            </a:r>
            <a:r>
              <a:rPr lang="ru-RU" sz="2400" b="1" i="1" dirty="0">
                <a:solidFill>
                  <a:srgbClr val="C00000"/>
                </a:solidFill>
                <a:latin typeface="Times New Roman" pitchFamily="18" charset="0"/>
                <a:cs typeface="Times New Roman" pitchFamily="18" charset="0"/>
              </a:rPr>
              <a:t>архитектура на основе локальных шин</a:t>
            </a:r>
            <a:r>
              <a:rPr lang="ru-RU" sz="2400" dirty="0">
                <a:solidFill>
                  <a:srgbClr val="C00000"/>
                </a:solidFill>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которые непосредственно связывали процессор с контроллерами периферийных устройств.</a:t>
            </a:r>
          </a:p>
        </p:txBody>
      </p:sp>
    </p:spTree>
    <p:extLst>
      <p:ext uri="{BB962C8B-B14F-4D97-AF65-F5344CB8AC3E}">
        <p14:creationId xmlns:p14="http://schemas.microsoft.com/office/powerpoint/2010/main" val="3649856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BBE688-D6D4-4028-A6E2-E2D3210F1601}"/>
              </a:ext>
            </a:extLst>
          </p:cNvPr>
          <p:cNvSpPr>
            <a:spLocks noGrp="1"/>
          </p:cNvSpPr>
          <p:nvPr>
            <p:ph type="title"/>
          </p:nvPr>
        </p:nvSpPr>
        <p:spPr/>
        <p:txBody>
          <a:bodyPr/>
          <a:lstStyle/>
          <a:p>
            <a:endParaRPr lang="ru-RU"/>
          </a:p>
        </p:txBody>
      </p:sp>
      <p:sp>
        <p:nvSpPr>
          <p:cNvPr id="3" name="Содержимое 2"/>
          <p:cNvSpPr>
            <a:spLocks noGrp="1"/>
          </p:cNvSpPr>
          <p:nvPr>
            <p:ph idx="1"/>
          </p:nvPr>
        </p:nvSpPr>
        <p:spPr/>
        <p:txBody>
          <a:bodyPr>
            <a:noAutofit/>
          </a:bodyPr>
          <a:lstStyle/>
          <a:p>
            <a:pPr algn="just"/>
            <a:r>
              <a:rPr lang="ru-RU" sz="2400" dirty="0">
                <a:solidFill>
                  <a:schemeClr val="tx1"/>
                </a:solidFill>
                <a:latin typeface="Times New Roman" pitchFamily="18" charset="0"/>
                <a:cs typeface="Times New Roman" pitchFamily="18" charset="0"/>
              </a:rPr>
              <a:t>Шина </a:t>
            </a:r>
            <a:r>
              <a:rPr lang="ru-RU" sz="2400" dirty="0" err="1">
                <a:solidFill>
                  <a:schemeClr val="tx1"/>
                </a:solidFill>
                <a:latin typeface="Times New Roman" pitchFamily="18" charset="0"/>
                <a:cs typeface="Times New Roman" pitchFamily="18" charset="0"/>
              </a:rPr>
              <a:t>VL-bus</a:t>
            </a:r>
            <a:r>
              <a:rPr lang="ru-RU" sz="2400" dirty="0">
                <a:solidFill>
                  <a:schemeClr val="tx1"/>
                </a:solidFill>
                <a:latin typeface="Times New Roman" pitchFamily="18" charset="0"/>
                <a:cs typeface="Times New Roman" pitchFamily="18" charset="0"/>
              </a:rPr>
              <a:t>, предложенная ассоциацией VESA (</a:t>
            </a:r>
            <a:r>
              <a:rPr lang="ru-RU" sz="2400" dirty="0" err="1">
                <a:solidFill>
                  <a:schemeClr val="tx1"/>
                </a:solidFill>
                <a:latin typeface="Times New Roman" pitchFamily="18" charset="0"/>
                <a:cs typeface="Times New Roman" pitchFamily="18" charset="0"/>
              </a:rPr>
              <a:t>Video</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Electronics</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Standard</a:t>
            </a:r>
            <a:r>
              <a:rPr lang="ru-RU" sz="2400" dirty="0">
                <a:solidFill>
                  <a:schemeClr val="tx1"/>
                </a:solidFill>
                <a:latin typeface="Times New Roman" pitchFamily="18" charset="0"/>
                <a:cs typeface="Times New Roman" pitchFamily="18" charset="0"/>
              </a:rPr>
              <a:t> </a:t>
            </a:r>
            <a:r>
              <a:rPr lang="ru-RU" sz="2400" dirty="0" err="1">
                <a:solidFill>
                  <a:schemeClr val="tx1"/>
                </a:solidFill>
                <a:latin typeface="Times New Roman" pitchFamily="18" charset="0"/>
                <a:cs typeface="Times New Roman" pitchFamily="18" charset="0"/>
              </a:rPr>
              <a:t>Association</a:t>
            </a:r>
            <a:r>
              <a:rPr lang="ru-RU" sz="2400" dirty="0">
                <a:solidFill>
                  <a:schemeClr val="tx1"/>
                </a:solidFill>
                <a:latin typeface="Times New Roman" pitchFamily="18" charset="0"/>
                <a:cs typeface="Times New Roman" pitchFamily="18" charset="0"/>
              </a:rPr>
              <a:t>), предназначалась для </a:t>
            </a:r>
            <a:r>
              <a:rPr lang="ru-RU" sz="2400" dirty="0">
                <a:solidFill>
                  <a:srgbClr val="C00000"/>
                </a:solidFill>
                <a:latin typeface="Times New Roman" pitchFamily="18" charset="0"/>
                <a:cs typeface="Times New Roman" pitchFamily="18" charset="0"/>
              </a:rPr>
              <a:t>увеличения быстродействия видеоадаптеров и контроллеров дисковых накопителей</a:t>
            </a:r>
            <a:r>
              <a:rPr lang="ru-RU" sz="2400" dirty="0">
                <a:latin typeface="Times New Roman" pitchFamily="18" charset="0"/>
                <a:cs typeface="Times New Roman" pitchFamily="18" charset="0"/>
              </a:rPr>
              <a:t> д</a:t>
            </a:r>
            <a:r>
              <a:rPr lang="ru-RU" sz="2400" dirty="0">
                <a:solidFill>
                  <a:schemeClr val="tx1"/>
                </a:solidFill>
                <a:latin typeface="Times New Roman" pitchFamily="18" charset="0"/>
                <a:cs typeface="Times New Roman" pitchFamily="18" charset="0"/>
              </a:rPr>
              <a:t>ля того, чтобы они могли работать с</a:t>
            </a:r>
            <a:r>
              <a:rPr lang="ru-RU" sz="2400" dirty="0">
                <a:latin typeface="Times New Roman" pitchFamily="18" charset="0"/>
                <a:cs typeface="Times New Roman" pitchFamily="18" charset="0"/>
              </a:rPr>
              <a:t> </a:t>
            </a:r>
            <a:r>
              <a:rPr lang="ru-RU" sz="2400" dirty="0">
                <a:solidFill>
                  <a:srgbClr val="7030A0"/>
                </a:solidFill>
                <a:latin typeface="Times New Roman" pitchFamily="18" charset="0"/>
                <a:cs typeface="Times New Roman" pitchFamily="18" charset="0"/>
              </a:rPr>
              <a:t>тактовой частотой до 40 МГц. </a:t>
            </a:r>
          </a:p>
          <a:p>
            <a:pPr algn="just"/>
            <a:r>
              <a:rPr lang="ru-RU" sz="2400" dirty="0">
                <a:solidFill>
                  <a:schemeClr val="tx1"/>
                </a:solidFill>
                <a:latin typeface="Times New Roman" pitchFamily="18" charset="0"/>
                <a:cs typeface="Times New Roman" pitchFamily="18" charset="0"/>
              </a:rPr>
              <a:t>Шина </a:t>
            </a:r>
            <a:r>
              <a:rPr lang="ru-RU" sz="2400" dirty="0" err="1">
                <a:solidFill>
                  <a:schemeClr val="tx1"/>
                </a:solidFill>
                <a:latin typeface="Times New Roman" pitchFamily="18" charset="0"/>
                <a:cs typeface="Times New Roman" pitchFamily="18" charset="0"/>
              </a:rPr>
              <a:t>VL-bus</a:t>
            </a:r>
            <a:r>
              <a:rPr lang="ru-RU" sz="2400" dirty="0">
                <a:solidFill>
                  <a:schemeClr val="tx1"/>
                </a:solidFill>
                <a:latin typeface="Times New Roman" pitchFamily="18" charset="0"/>
                <a:cs typeface="Times New Roman" pitchFamily="18" charset="0"/>
              </a:rPr>
              <a:t> имеет 32 линии данных и позволяет подключать</a:t>
            </a:r>
            <a:r>
              <a:rPr lang="ru-RU" sz="2400" dirty="0">
                <a:latin typeface="Times New Roman" pitchFamily="18" charset="0"/>
                <a:cs typeface="Times New Roman" pitchFamily="18" charset="0"/>
              </a:rPr>
              <a:t> </a:t>
            </a:r>
            <a:r>
              <a:rPr lang="ru-RU" sz="2400" dirty="0">
                <a:solidFill>
                  <a:srgbClr val="C00000"/>
                </a:solidFill>
                <a:latin typeface="Times New Roman" pitchFamily="18" charset="0"/>
                <a:cs typeface="Times New Roman" pitchFamily="18" charset="0"/>
              </a:rPr>
              <a:t>до трех периферийных устройств, в качестве которых наряду с видеоадаптерами и дисковыми контроллерами могут выступать и сетевые адаптеры.</a:t>
            </a:r>
            <a:r>
              <a:rPr lang="ru-RU" sz="2400" dirty="0">
                <a:latin typeface="Times New Roman" pitchFamily="18" charset="0"/>
                <a:cs typeface="Times New Roman" pitchFamily="18" charset="0"/>
              </a:rPr>
              <a:t> </a:t>
            </a:r>
            <a:r>
              <a:rPr lang="ru-RU" sz="2400" dirty="0">
                <a:solidFill>
                  <a:schemeClr val="tx1"/>
                </a:solidFill>
                <a:latin typeface="Times New Roman" pitchFamily="18" charset="0"/>
                <a:cs typeface="Times New Roman" pitchFamily="18" charset="0"/>
              </a:rPr>
              <a:t>Максимальная скорость передачи данных по шине </a:t>
            </a:r>
            <a:r>
              <a:rPr lang="ru-RU" sz="2400" dirty="0" err="1">
                <a:solidFill>
                  <a:schemeClr val="tx1"/>
                </a:solidFill>
                <a:latin typeface="Times New Roman" pitchFamily="18" charset="0"/>
                <a:cs typeface="Times New Roman" pitchFamily="18" charset="0"/>
              </a:rPr>
              <a:t>VL-bus</a:t>
            </a:r>
            <a:r>
              <a:rPr lang="ru-RU" sz="2400" dirty="0">
                <a:solidFill>
                  <a:schemeClr val="tx1"/>
                </a:solidFill>
                <a:latin typeface="Times New Roman" pitchFamily="18" charset="0"/>
                <a:cs typeface="Times New Roman" pitchFamily="18" charset="0"/>
              </a:rPr>
              <a:t> может составлять около </a:t>
            </a:r>
            <a:r>
              <a:rPr lang="ru-RU" sz="2400" dirty="0">
                <a:solidFill>
                  <a:srgbClr val="7030A0"/>
                </a:solidFill>
                <a:latin typeface="Times New Roman" pitchFamily="18" charset="0"/>
                <a:cs typeface="Times New Roman" pitchFamily="18" charset="0"/>
              </a:rPr>
              <a:t>130 Мбайт/с. </a:t>
            </a:r>
          </a:p>
        </p:txBody>
      </p:sp>
    </p:spTree>
    <p:extLst>
      <p:ext uri="{BB962C8B-B14F-4D97-AF65-F5344CB8AC3E}">
        <p14:creationId xmlns:p14="http://schemas.microsoft.com/office/powerpoint/2010/main" val="2983972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a:solidFill>
                  <a:srgbClr val="FF0000"/>
                </a:solidFill>
                <a:latin typeface="Times New Roman" pitchFamily="18" charset="0"/>
                <a:cs typeface="Times New Roman" pitchFamily="18" charset="0"/>
              </a:rPr>
              <a:t>Система с архитектурой локальной шины (VLB)</a:t>
            </a:r>
          </a:p>
        </p:txBody>
      </p:sp>
      <p:pic>
        <p:nvPicPr>
          <p:cNvPr id="5" name="Объект 4">
            <a:extLst>
              <a:ext uri="{FF2B5EF4-FFF2-40B4-BE49-F238E27FC236}">
                <a16:creationId xmlns:a16="http://schemas.microsoft.com/office/drawing/2014/main" id="{143F9BC4-F19C-43CD-9C4C-4238B526E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744223"/>
            <a:ext cx="6912768" cy="4539728"/>
          </a:xfrm>
          <a:prstGeom prst="rect">
            <a:avLst/>
          </a:prstGeom>
        </p:spPr>
      </p:pic>
    </p:spTree>
    <p:extLst>
      <p:ext uri="{BB962C8B-B14F-4D97-AF65-F5344CB8AC3E}">
        <p14:creationId xmlns:p14="http://schemas.microsoft.com/office/powerpoint/2010/main" val="394060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rgbClr val="FF0000"/>
                </a:solidFill>
                <a:latin typeface="Times New Roman" panose="02020603050405020304" pitchFamily="18" charset="0"/>
                <a:cs typeface="Times New Roman" panose="02020603050405020304" pitchFamily="18" charset="0"/>
              </a:rPr>
              <a:t>Принципы построения микропроцессорных систем</a:t>
            </a:r>
          </a:p>
        </p:txBody>
      </p:sp>
      <p:sp>
        <p:nvSpPr>
          <p:cNvPr id="3" name="Объект 2"/>
          <p:cNvSpPr>
            <a:spLocks noGrp="1"/>
          </p:cNvSpPr>
          <p:nvPr>
            <p:ph idx="1"/>
          </p:nvPr>
        </p:nvSpPr>
        <p:spPr/>
        <p:txBody>
          <a:bodyPr>
            <a:normAutofit/>
          </a:bodyPr>
          <a:lstStyle/>
          <a:p>
            <a:pPr algn="just"/>
            <a:r>
              <a:rPr lang="ru-RU" sz="2800" dirty="0">
                <a:solidFill>
                  <a:schemeClr val="tx1"/>
                </a:solidFill>
                <a:latin typeface="Times New Roman" panose="02020603050405020304" pitchFamily="18" charset="0"/>
                <a:cs typeface="Times New Roman" panose="02020603050405020304" pitchFamily="18" charset="0"/>
              </a:rPr>
              <a:t> В основу построения </a:t>
            </a:r>
            <a:r>
              <a:rPr lang="ru-RU" sz="2800" dirty="0" smtClean="0">
                <a:solidFill>
                  <a:schemeClr val="tx1"/>
                </a:solidFill>
                <a:latin typeface="Times New Roman" panose="02020603050405020304" pitchFamily="18" charset="0"/>
                <a:cs typeface="Times New Roman" panose="02020603050405020304" pitchFamily="18" charset="0"/>
              </a:rPr>
              <a:t>МПС </a:t>
            </a:r>
            <a:r>
              <a:rPr lang="ru-RU" sz="2800" dirty="0">
                <a:solidFill>
                  <a:schemeClr val="tx1"/>
                </a:solidFill>
                <a:latin typeface="Times New Roman" panose="02020603050405020304" pitchFamily="18" charset="0"/>
                <a:cs typeface="Times New Roman" panose="02020603050405020304" pitchFamily="18" charset="0"/>
              </a:rPr>
              <a:t>положено три принципа</a:t>
            </a:r>
            <a:r>
              <a:rPr lang="ru-RU" sz="2800" dirty="0" smtClean="0">
                <a:solidFill>
                  <a:schemeClr val="tx1"/>
                </a:solidFill>
                <a:latin typeface="Times New Roman" panose="02020603050405020304" pitchFamily="18" charset="0"/>
                <a:cs typeface="Times New Roman" panose="02020603050405020304" pitchFamily="18" charset="0"/>
              </a:rPr>
              <a:t>:</a:t>
            </a:r>
            <a:endParaRPr lang="ru-RU"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ru-RU" sz="2800" dirty="0" err="1" smtClean="0">
                <a:solidFill>
                  <a:schemeClr val="tx1"/>
                </a:solidFill>
                <a:latin typeface="Times New Roman" panose="02020603050405020304" pitchFamily="18" charset="0"/>
                <a:cs typeface="Times New Roman" panose="02020603050405020304" pitchFamily="18" charset="0"/>
              </a:rPr>
              <a:t>магистральности</a:t>
            </a:r>
            <a:r>
              <a:rPr lang="ru-RU" sz="2800" dirty="0" smtClean="0">
                <a:solidFill>
                  <a:schemeClr val="tx1"/>
                </a:solidFill>
                <a:latin typeface="Times New Roman" panose="02020603050405020304" pitchFamily="18" charset="0"/>
                <a:cs typeface="Times New Roman" panose="02020603050405020304" pitchFamily="18" charset="0"/>
              </a:rPr>
              <a:t>;</a:t>
            </a:r>
            <a:endParaRPr lang="ru-RU"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ru-RU" sz="2800" dirty="0" smtClean="0">
                <a:solidFill>
                  <a:schemeClr val="tx1"/>
                </a:solidFill>
                <a:latin typeface="Times New Roman" panose="02020603050405020304" pitchFamily="18" charset="0"/>
                <a:cs typeface="Times New Roman" panose="02020603050405020304" pitchFamily="18" charset="0"/>
              </a:rPr>
              <a:t>модульности;</a:t>
            </a:r>
            <a:endParaRPr lang="ru-RU" sz="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ru-RU" sz="2800" dirty="0" smtClean="0">
                <a:solidFill>
                  <a:schemeClr val="tx1"/>
                </a:solidFill>
                <a:latin typeface="Times New Roman" panose="02020603050405020304" pitchFamily="18" charset="0"/>
                <a:cs typeface="Times New Roman" panose="02020603050405020304" pitchFamily="18" charset="0"/>
              </a:rPr>
              <a:t>микропрограммного </a:t>
            </a:r>
            <a:r>
              <a:rPr lang="ru-RU" sz="2800" dirty="0">
                <a:solidFill>
                  <a:schemeClr val="tx1"/>
                </a:solidFill>
                <a:latin typeface="Times New Roman" panose="02020603050405020304" pitchFamily="18" charset="0"/>
                <a:cs typeface="Times New Roman" panose="02020603050405020304" pitchFamily="18" charset="0"/>
              </a:rPr>
              <a:t>управления.</a:t>
            </a:r>
          </a:p>
          <a:p>
            <a:pPr algn="just"/>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06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66FC36-34D9-4CD8-9BF1-74D35C1B3E21}"/>
              </a:ext>
            </a:extLst>
          </p:cNvPr>
          <p:cNvSpPr>
            <a:spLocks noGrp="1"/>
          </p:cNvSpPr>
          <p:nvPr>
            <p:ph type="title"/>
          </p:nvPr>
        </p:nvSpPr>
        <p:spPr/>
        <p:txBody>
          <a:bodyPr>
            <a:noAutofit/>
          </a:bodyPr>
          <a:lstStyle/>
          <a:p>
            <a:r>
              <a:rPr lang="ru-RU" sz="3600" b="1" dirty="0">
                <a:solidFill>
                  <a:srgbClr val="FF0000"/>
                </a:solidFill>
                <a:latin typeface="Times New Roman" pitchFamily="18" charset="0"/>
                <a:cs typeface="Times New Roman" pitchFamily="18" charset="0"/>
              </a:rPr>
              <a:t>Шина PCI </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ru-RU" sz="3600" b="1" dirty="0">
                <a:solidFill>
                  <a:srgbClr val="FF0000"/>
                </a:solidFill>
                <a:latin typeface="Times New Roman" pitchFamily="18" charset="0"/>
                <a:cs typeface="Times New Roman" pitchFamily="18" charset="0"/>
              </a:rPr>
              <a:t>(</a:t>
            </a:r>
            <a:r>
              <a:rPr lang="ru-RU" sz="3600" dirty="0">
                <a:solidFill>
                  <a:srgbClr val="C00000"/>
                </a:solidFill>
                <a:latin typeface="Times New Roman" pitchFamily="18" charset="0"/>
                <a:cs typeface="Times New Roman" pitchFamily="18" charset="0"/>
              </a:rPr>
              <a:t>соединение периферийных компонентов</a:t>
            </a:r>
            <a:r>
              <a:rPr lang="ru-RU" sz="3600" b="1" dirty="0">
                <a:solidFill>
                  <a:srgbClr val="FF0000"/>
                </a:solidFill>
                <a:latin typeface="Times New Roman" pitchFamily="18" charset="0"/>
                <a:cs typeface="Times New Roman" pitchFamily="18" charset="0"/>
              </a:rPr>
              <a:t>)</a:t>
            </a:r>
            <a:endParaRPr lang="ru-RU" sz="3600" dirty="0"/>
          </a:p>
        </p:txBody>
      </p:sp>
      <p:sp>
        <p:nvSpPr>
          <p:cNvPr id="4" name="Заголовок 1"/>
          <p:cNvSpPr>
            <a:spLocks noGrp="1"/>
          </p:cNvSpPr>
          <p:nvPr>
            <p:ph type="body" idx="1"/>
          </p:nvPr>
        </p:nvSpPr>
        <p:spPr/>
        <p:txBody>
          <a:bodyPr>
            <a:noAutofit/>
          </a:bodyPr>
          <a:lstStyle/>
          <a:p>
            <a:pPr marL="0" indent="0" algn="ctr">
              <a:buNone/>
            </a:pPr>
            <a:endParaRPr lang="ru-RU" sz="4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89317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6599597" cy="420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81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
            </a:r>
            <a:br>
              <a:rPr lang="ru-RU" b="1" dirty="0"/>
            </a:br>
            <a:r>
              <a:rPr lang="ru-RU" sz="4000" b="1" dirty="0">
                <a:solidFill>
                  <a:srgbClr val="FF0000"/>
                </a:solidFill>
                <a:latin typeface="Times New Roman" pitchFamily="18" charset="0"/>
                <a:cs typeface="Times New Roman" pitchFamily="18" charset="0"/>
              </a:rPr>
              <a:t>Интерфейс </a:t>
            </a:r>
            <a:r>
              <a:rPr lang="en-US" sz="4000" b="1" dirty="0">
                <a:solidFill>
                  <a:srgbClr val="FF0000"/>
                </a:solidFill>
                <a:latin typeface="Times New Roman" pitchFamily="18" charset="0"/>
                <a:cs typeface="Times New Roman" pitchFamily="18" charset="0"/>
              </a:rPr>
              <a:t>PCI</a:t>
            </a:r>
            <a:br>
              <a:rPr lang="en-US" sz="4000" b="1" dirty="0">
                <a:solidFill>
                  <a:srgbClr val="FF0000"/>
                </a:solidFill>
                <a:latin typeface="Times New Roman" pitchFamily="18" charset="0"/>
                <a:cs typeface="Times New Roman" pitchFamily="18" charset="0"/>
              </a:rPr>
            </a:br>
            <a:endParaRPr lang="ru-RU" sz="4000" dirty="0">
              <a:solidFill>
                <a:srgbClr val="FF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algn="just"/>
            <a:r>
              <a:rPr lang="ru-RU" dirty="0">
                <a:solidFill>
                  <a:schemeClr val="tx1"/>
                </a:solidFill>
                <a:latin typeface="Times New Roman" pitchFamily="18" charset="0"/>
                <a:cs typeface="Times New Roman" pitchFamily="18" charset="0"/>
              </a:rPr>
              <a:t>Доминирующее положение на рынке ПК занимают системы на основе шины PCI (</a:t>
            </a:r>
            <a:r>
              <a:rPr lang="ru-RU" dirty="0" err="1">
                <a:solidFill>
                  <a:schemeClr val="tx1"/>
                </a:solidFill>
                <a:latin typeface="Times New Roman" pitchFamily="18" charset="0"/>
                <a:cs typeface="Times New Roman" pitchFamily="18" charset="0"/>
              </a:rPr>
              <a:t>Peripheral</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Component</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Interconnect</a:t>
            </a:r>
            <a:r>
              <a:rPr lang="ru-RU" dirty="0">
                <a:solidFill>
                  <a:schemeClr val="tx1"/>
                </a:solidFill>
                <a:latin typeface="Times New Roman" pitchFamily="18" charset="0"/>
                <a:cs typeface="Times New Roman" pitchFamily="18" charset="0"/>
              </a:rPr>
              <a:t> - Взаимодействие периферийных компонентов). Этот интерфейс был предложен фирмой </a:t>
            </a:r>
            <a:r>
              <a:rPr lang="ru-RU" dirty="0" err="1">
                <a:solidFill>
                  <a:schemeClr val="tx1"/>
                </a:solidFill>
                <a:latin typeface="Times New Roman" pitchFamily="18" charset="0"/>
                <a:cs typeface="Times New Roman" pitchFamily="18" charset="0"/>
              </a:rPr>
              <a:t>Intel</a:t>
            </a:r>
            <a:r>
              <a:rPr lang="ru-RU" dirty="0">
                <a:solidFill>
                  <a:schemeClr val="tx1"/>
                </a:solidFill>
                <a:latin typeface="Times New Roman" pitchFamily="18" charset="0"/>
                <a:cs typeface="Times New Roman" pitchFamily="18" charset="0"/>
              </a:rPr>
              <a:t> в 1992 году в качестве альтернативы локальной шине VLB/VLB2. </a:t>
            </a:r>
          </a:p>
          <a:p>
            <a:pPr algn="just"/>
            <a:r>
              <a:rPr lang="ru-RU" dirty="0">
                <a:solidFill>
                  <a:srgbClr val="C00000"/>
                </a:solidFill>
                <a:latin typeface="Times New Roman" pitchFamily="18" charset="0"/>
                <a:cs typeface="Times New Roman" pitchFamily="18" charset="0"/>
              </a:rPr>
              <a:t>Разработчики этого интерфейса позиционируют PCI не как локальную, а как промежуточную шину (</a:t>
            </a:r>
            <a:r>
              <a:rPr lang="ru-RU" dirty="0" err="1">
                <a:solidFill>
                  <a:srgbClr val="C00000"/>
                </a:solidFill>
                <a:latin typeface="Times New Roman" pitchFamily="18" charset="0"/>
                <a:cs typeface="Times New Roman" pitchFamily="18" charset="0"/>
              </a:rPr>
              <a:t>mezzanine</a:t>
            </a:r>
            <a:r>
              <a:rPr lang="ru-RU" dirty="0">
                <a:solidFill>
                  <a:srgbClr val="C00000"/>
                </a:solidFill>
                <a:latin typeface="Times New Roman" pitchFamily="18" charset="0"/>
                <a:cs typeface="Times New Roman" pitchFamily="18" charset="0"/>
              </a:rPr>
              <a:t> </a:t>
            </a:r>
            <a:r>
              <a:rPr lang="ru-RU" dirty="0" err="1">
                <a:solidFill>
                  <a:srgbClr val="C00000"/>
                </a:solidFill>
                <a:latin typeface="Times New Roman" pitchFamily="18" charset="0"/>
                <a:cs typeface="Times New Roman" pitchFamily="18" charset="0"/>
              </a:rPr>
              <a:t>bus</a:t>
            </a:r>
            <a:r>
              <a:rPr lang="ru-RU" dirty="0">
                <a:solidFill>
                  <a:srgbClr val="C00000"/>
                </a:solidFill>
                <a:latin typeface="Times New Roman" pitchFamily="18" charset="0"/>
                <a:cs typeface="Times New Roman" pitchFamily="18" charset="0"/>
              </a:rPr>
              <a:t>), т.к. она не является шиной процессора. </a:t>
            </a:r>
          </a:p>
          <a:p>
            <a:pPr algn="just"/>
            <a:r>
              <a:rPr lang="ru-RU" dirty="0">
                <a:solidFill>
                  <a:schemeClr val="tx1"/>
                </a:solidFill>
                <a:latin typeface="Times New Roman" pitchFamily="18" charset="0"/>
                <a:cs typeface="Times New Roman" pitchFamily="18" charset="0"/>
              </a:rPr>
              <a:t>Поскольку шина PCI не ориентирована на определенный процессор, ее можно использовать для других процессоров.</a:t>
            </a:r>
          </a:p>
        </p:txBody>
      </p:sp>
    </p:spTree>
    <p:extLst>
      <p:ext uri="{BB962C8B-B14F-4D97-AF65-F5344CB8AC3E}">
        <p14:creationId xmlns:p14="http://schemas.microsoft.com/office/powerpoint/2010/main" val="209965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C00000"/>
                </a:solidFill>
                <a:latin typeface="Times New Roman" pitchFamily="18" charset="0"/>
                <a:cs typeface="Times New Roman" pitchFamily="18" charset="0"/>
              </a:rPr>
              <a:t>Две шины</a:t>
            </a:r>
          </a:p>
        </p:txBody>
      </p:sp>
      <p:sp>
        <p:nvSpPr>
          <p:cNvPr id="3" name="Объект 2"/>
          <p:cNvSpPr>
            <a:spLocks noGrp="1"/>
          </p:cNvSpPr>
          <p:nvPr>
            <p:ph idx="1"/>
          </p:nvPr>
        </p:nvSpPr>
        <p:spPr/>
        <p:txBody>
          <a:bodyPr>
            <a:normAutofit fontScale="92500" lnSpcReduction="20000"/>
          </a:bodyPr>
          <a:lstStyle/>
          <a:p>
            <a:pPr marL="0" indent="354013" algn="just"/>
            <a:r>
              <a:rPr lang="ru-RU" sz="2800" dirty="0">
                <a:solidFill>
                  <a:schemeClr val="tx1"/>
                </a:solidFill>
                <a:latin typeface="Times New Roman" pitchFamily="18" charset="0"/>
                <a:cs typeface="Times New Roman" pitchFamily="18" charset="0"/>
              </a:rPr>
              <a:t>С ростом скорости работы процессоров, памяти и устройств ввода-вывода возросли начали производить компьютеры с несколькими шинами, одной из которых была либо прежняя шина ISA, либо шина EISA (</a:t>
            </a:r>
            <a:r>
              <a:rPr lang="ru-RU" sz="2800" dirty="0" err="1">
                <a:solidFill>
                  <a:schemeClr val="tx1"/>
                </a:solidFill>
                <a:latin typeface="Times New Roman" pitchFamily="18" charset="0"/>
                <a:cs typeface="Times New Roman" pitchFamily="18" charset="0"/>
              </a:rPr>
              <a:t>Extended</a:t>
            </a:r>
            <a:r>
              <a:rPr lang="ru-RU" sz="2800" dirty="0">
                <a:solidFill>
                  <a:schemeClr val="tx1"/>
                </a:solidFill>
                <a:latin typeface="Times New Roman" pitchFamily="18" charset="0"/>
                <a:cs typeface="Times New Roman" pitchFamily="18" charset="0"/>
              </a:rPr>
              <a:t> ISA - расширенная стандартная промышленная архитектура), как и ISA, совместимая со медленными устройствами ввода-вывода.</a:t>
            </a:r>
          </a:p>
          <a:p>
            <a:pPr marL="0" indent="354013" algn="just"/>
            <a:r>
              <a:rPr lang="ru-RU" sz="2800" dirty="0">
                <a:solidFill>
                  <a:schemeClr val="tx1"/>
                </a:solidFill>
                <a:latin typeface="Times New Roman" pitchFamily="18" charset="0"/>
                <a:cs typeface="Times New Roman" pitchFamily="18" charset="0"/>
              </a:rPr>
              <a:t>Другой шиной, в настоящее время достаточно  популярной, является шина PCI (</a:t>
            </a:r>
            <a:r>
              <a:rPr lang="ru-RU" sz="2800" dirty="0" err="1">
                <a:solidFill>
                  <a:schemeClr val="tx1"/>
                </a:solidFill>
                <a:latin typeface="Times New Roman" pitchFamily="18" charset="0"/>
                <a:cs typeface="Times New Roman" pitchFamily="18" charset="0"/>
              </a:rPr>
              <a:t>Peripheral</a:t>
            </a:r>
            <a:r>
              <a:rPr lang="ru-RU" sz="2800" dirty="0">
                <a:solidFill>
                  <a:schemeClr val="tx1"/>
                </a:solidFill>
                <a:latin typeface="Times New Roman" pitchFamily="18" charset="0"/>
                <a:cs typeface="Times New Roman" pitchFamily="18" charset="0"/>
              </a:rPr>
              <a:t> </a:t>
            </a:r>
            <a:r>
              <a:rPr lang="ru-RU" sz="2800" dirty="0" err="1">
                <a:solidFill>
                  <a:schemeClr val="tx1"/>
                </a:solidFill>
                <a:latin typeface="Times New Roman" pitchFamily="18" charset="0"/>
                <a:cs typeface="Times New Roman" pitchFamily="18" charset="0"/>
              </a:rPr>
              <a:t>Component</a:t>
            </a:r>
            <a:r>
              <a:rPr lang="ru-RU" sz="2800" dirty="0">
                <a:solidFill>
                  <a:schemeClr val="tx1"/>
                </a:solidFill>
                <a:latin typeface="Times New Roman" pitchFamily="18" charset="0"/>
                <a:cs typeface="Times New Roman" pitchFamily="18" charset="0"/>
              </a:rPr>
              <a:t> </a:t>
            </a:r>
            <a:r>
              <a:rPr lang="ru-RU" sz="2800" dirty="0" err="1">
                <a:solidFill>
                  <a:schemeClr val="tx1"/>
                </a:solidFill>
                <a:latin typeface="Times New Roman" pitchFamily="18" charset="0"/>
                <a:cs typeface="Times New Roman" pitchFamily="18" charset="0"/>
              </a:rPr>
              <a:t>Interconnect</a:t>
            </a:r>
            <a:r>
              <a:rPr lang="ru-RU" sz="2800" dirty="0">
                <a:solidFill>
                  <a:schemeClr val="tx1"/>
                </a:solidFill>
                <a:latin typeface="Times New Roman" pitchFamily="18" charset="0"/>
                <a:cs typeface="Times New Roman" pitchFamily="18" charset="0"/>
              </a:rPr>
              <a:t> - взаимодействие периферийных компонентов).</a:t>
            </a:r>
          </a:p>
          <a:p>
            <a:endParaRPr lang="ru-RU"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3540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solidFill>
                  <a:srgbClr val="C00000"/>
                </a:solidFill>
                <a:latin typeface="Times New Roman" pitchFamily="18" charset="0"/>
                <a:cs typeface="Times New Roman" pitchFamily="18" charset="0"/>
              </a:rPr>
              <a:t>Персональный компьютер с шинами PCI и ISA</a:t>
            </a:r>
            <a:endParaRPr lang="ru-RU" sz="3600" dirty="0"/>
          </a:p>
        </p:txBody>
      </p:sp>
      <p:pic>
        <p:nvPicPr>
          <p:cNvPr id="5" name="Picture 2">
            <a:extLst>
              <a:ext uri="{FF2B5EF4-FFF2-40B4-BE49-F238E27FC236}">
                <a16:creationId xmlns:a16="http://schemas.microsoft.com/office/drawing/2014/main" id="{305E6B6C-C06F-4FF4-9074-45E8FE663F8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846263"/>
            <a:ext cx="6264695" cy="447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3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C00000"/>
                </a:solidFill>
                <a:latin typeface="Times New Roman" pitchFamily="18" charset="0"/>
                <a:cs typeface="Times New Roman" pitchFamily="18" charset="0"/>
              </a:rPr>
              <a:t>Конфигурация двух шин</a:t>
            </a:r>
            <a:endParaRPr lang="ru-RU" sz="1800" dirty="0"/>
          </a:p>
        </p:txBody>
      </p:sp>
      <p:sp>
        <p:nvSpPr>
          <p:cNvPr id="3" name="Объект 2"/>
          <p:cNvSpPr>
            <a:spLocks noGrp="1"/>
          </p:cNvSpPr>
          <p:nvPr>
            <p:ph idx="1"/>
          </p:nvPr>
        </p:nvSpPr>
        <p:spPr/>
        <p:txBody>
          <a:bodyPr>
            <a:normAutofit fontScale="85000" lnSpcReduction="10000"/>
          </a:bodyPr>
          <a:lstStyle/>
          <a:p>
            <a:pPr marL="0" indent="354013" algn="just"/>
            <a:r>
              <a:rPr lang="ru-RU" sz="2400" dirty="0">
                <a:solidFill>
                  <a:schemeClr val="tx1"/>
                </a:solidFill>
                <a:latin typeface="Times New Roman" pitchFamily="18" charset="0"/>
                <a:cs typeface="Times New Roman" pitchFamily="18" charset="0"/>
              </a:rPr>
              <a:t>В такой конфигурации центральный процессор взаимодействует с контроллером памяти по выделенному высокоскоростному соединению. Таким образом, контроллер соединяется с памятью непосредственно, то есть передача данных между центральным процессором и памятью происходит не через шину PCI. Однако высокоскоростные периферийные устройства, например SCSI-диски, могут подсоединяться прямо к шине PCI. </a:t>
            </a:r>
          </a:p>
          <a:p>
            <a:pPr marL="0" indent="354013" algn="just"/>
            <a:r>
              <a:rPr lang="ru-RU" sz="2400" dirty="0">
                <a:solidFill>
                  <a:schemeClr val="tx1"/>
                </a:solidFill>
                <a:latin typeface="Times New Roman" pitchFamily="18" charset="0"/>
                <a:cs typeface="Times New Roman" pitchFamily="18" charset="0"/>
              </a:rPr>
              <a:t>Кроме того, шина PCI имеет параллельное соединение с шиной ISA, чтобы можно было использовать контроллеры ISA и соответствующие устройства. Машина такого типа обычно содержит 3 или 4 пустых разъема PCI и еще 3 или 4 пустых разъема ISA, чтобы покупатели имели возможность вставлять как старые платы ввода-вывода ISA (для низкоскоростных устройств), так и новые карты PCI (для высокоскоростных устройств1).</a:t>
            </a:r>
          </a:p>
        </p:txBody>
      </p:sp>
    </p:spTree>
    <p:extLst>
      <p:ext uri="{BB962C8B-B14F-4D97-AF65-F5344CB8AC3E}">
        <p14:creationId xmlns:p14="http://schemas.microsoft.com/office/powerpoint/2010/main" val="120657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a:solidFill>
                  <a:srgbClr val="FF0000"/>
                </a:solidFill>
                <a:latin typeface="Times New Roman" pitchFamily="18" charset="0"/>
                <a:cs typeface="Times New Roman" pitchFamily="18" charset="0"/>
              </a:rPr>
              <a:t>Система на основе </a:t>
            </a:r>
            <a:r>
              <a:rPr lang="en-US" sz="3200" b="1" dirty="0">
                <a:solidFill>
                  <a:srgbClr val="FF0000"/>
                </a:solidFill>
                <a:latin typeface="Times New Roman" pitchFamily="18" charset="0"/>
                <a:cs typeface="Times New Roman" pitchFamily="18" charset="0"/>
              </a:rPr>
              <a:t>PCI</a:t>
            </a:r>
            <a:endParaRPr lang="ru-RU" sz="3200" b="1" dirty="0">
              <a:solidFill>
                <a:srgbClr val="FF0000"/>
              </a:solidFill>
              <a:latin typeface="Times New Roman" pitchFamily="18" charset="0"/>
              <a:cs typeface="Times New Roman" pitchFamily="18" charset="0"/>
            </a:endParaRPr>
          </a:p>
        </p:txBody>
      </p:sp>
      <p:pic>
        <p:nvPicPr>
          <p:cNvPr id="5" name="Объект 4">
            <a:extLst>
              <a:ext uri="{FF2B5EF4-FFF2-40B4-BE49-F238E27FC236}">
                <a16:creationId xmlns:a16="http://schemas.microsoft.com/office/drawing/2014/main" id="{D3267273-9784-4BBE-92A1-4C4B66139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3" y="1669459"/>
            <a:ext cx="7543800" cy="4596108"/>
          </a:xfrm>
          <a:prstGeom prst="rect">
            <a:avLst/>
          </a:prstGeom>
        </p:spPr>
      </p:pic>
    </p:spTree>
    <p:extLst>
      <p:ext uri="{BB962C8B-B14F-4D97-AF65-F5344CB8AC3E}">
        <p14:creationId xmlns:p14="http://schemas.microsoft.com/office/powerpoint/2010/main" val="178693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D43CE6-A41E-4FE5-B4F0-60474D37A367}"/>
              </a:ext>
            </a:extLst>
          </p:cNvPr>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pPr algn="just"/>
            <a:r>
              <a:rPr lang="ru-RU" dirty="0">
                <a:solidFill>
                  <a:schemeClr val="tx1"/>
                </a:solidFill>
                <a:latin typeface="Times New Roman" pitchFamily="18" charset="0"/>
                <a:cs typeface="Times New Roman" pitchFamily="18" charset="0"/>
              </a:rPr>
              <a:t>Также, как и шина </a:t>
            </a:r>
            <a:r>
              <a:rPr lang="ru-RU" dirty="0" err="1">
                <a:solidFill>
                  <a:schemeClr val="tx1"/>
                </a:solidFill>
                <a:latin typeface="Times New Roman" pitchFamily="18" charset="0"/>
                <a:cs typeface="Times New Roman" pitchFamily="18" charset="0"/>
              </a:rPr>
              <a:t>VL-bus</a:t>
            </a:r>
            <a:r>
              <a:rPr lang="ru-RU" dirty="0">
                <a:solidFill>
                  <a:schemeClr val="tx1"/>
                </a:solidFill>
                <a:latin typeface="Times New Roman" pitchFamily="18" charset="0"/>
                <a:cs typeface="Times New Roman" pitchFamily="18" charset="0"/>
              </a:rPr>
              <a:t>, поддерживает 32-битовый канал передачи данных между процессором и периферийными устройствами, работает на тактовой частоте 33 МГц и имеет максимальную пропускную способность 120 Мбайт/с. </a:t>
            </a:r>
          </a:p>
          <a:p>
            <a:pPr algn="just"/>
            <a:r>
              <a:rPr lang="ru-RU" dirty="0">
                <a:solidFill>
                  <a:schemeClr val="tx1"/>
                </a:solidFill>
                <a:latin typeface="Times New Roman" pitchFamily="18" charset="0"/>
                <a:cs typeface="Times New Roman" pitchFamily="18" charset="0"/>
              </a:rPr>
              <a:t>Однако, в отличие от </a:t>
            </a:r>
            <a:r>
              <a:rPr lang="ru-RU" dirty="0" err="1">
                <a:solidFill>
                  <a:schemeClr val="tx1"/>
                </a:solidFill>
                <a:latin typeface="Times New Roman" pitchFamily="18" charset="0"/>
                <a:cs typeface="Times New Roman" pitchFamily="18" charset="0"/>
              </a:rPr>
              <a:t>VL-bus</a:t>
            </a:r>
            <a:r>
              <a:rPr lang="ru-RU" dirty="0">
                <a:solidFill>
                  <a:schemeClr val="tx1"/>
                </a:solidFill>
                <a:latin typeface="Times New Roman" pitchFamily="18" charset="0"/>
                <a:cs typeface="Times New Roman" pitchFamily="18" charset="0"/>
              </a:rPr>
              <a:t>, шина PCI является </a:t>
            </a:r>
            <a:r>
              <a:rPr lang="ru-RU" dirty="0" err="1">
                <a:solidFill>
                  <a:srgbClr val="FF0000"/>
                </a:solidFill>
                <a:latin typeface="Times New Roman" pitchFamily="18" charset="0"/>
                <a:cs typeface="Times New Roman" pitchFamily="18" charset="0"/>
              </a:rPr>
              <a:t>процессорно</a:t>
            </a:r>
            <a:r>
              <a:rPr lang="ru-RU" dirty="0">
                <a:solidFill>
                  <a:srgbClr val="FF0000"/>
                </a:solidFill>
                <a:latin typeface="Times New Roman" pitchFamily="18" charset="0"/>
                <a:cs typeface="Times New Roman" pitchFamily="18" charset="0"/>
              </a:rPr>
              <a:t> независимой </a:t>
            </a:r>
            <a:r>
              <a:rPr lang="ru-RU" dirty="0">
                <a:solidFill>
                  <a:schemeClr val="tx1"/>
                </a:solidFill>
                <a:latin typeface="Times New Roman" pitchFamily="18" charset="0"/>
                <a:cs typeface="Times New Roman" pitchFamily="18" charset="0"/>
              </a:rPr>
              <a:t>(шина </a:t>
            </a:r>
            <a:r>
              <a:rPr lang="ru-RU" dirty="0" err="1">
                <a:solidFill>
                  <a:schemeClr val="tx1"/>
                </a:solidFill>
                <a:latin typeface="Times New Roman" pitchFamily="18" charset="0"/>
                <a:cs typeface="Times New Roman" pitchFamily="18" charset="0"/>
              </a:rPr>
              <a:t>VL-bus</a:t>
            </a:r>
            <a:r>
              <a:rPr lang="ru-RU" dirty="0">
                <a:solidFill>
                  <a:schemeClr val="tx1"/>
                </a:solidFill>
                <a:latin typeface="Times New Roman" pitchFamily="18" charset="0"/>
                <a:cs typeface="Times New Roman" pitchFamily="18" charset="0"/>
              </a:rPr>
              <a:t> подключается непосредственно к процессору i486 и только к нему). </a:t>
            </a:r>
          </a:p>
          <a:p>
            <a:pPr algn="just"/>
            <a:r>
              <a:rPr lang="ru-RU" dirty="0">
                <a:solidFill>
                  <a:srgbClr val="C00000"/>
                </a:solidFill>
                <a:latin typeface="Times New Roman" pitchFamily="18" charset="0"/>
                <a:cs typeface="Times New Roman" pitchFamily="18" charset="0"/>
              </a:rPr>
              <a:t>Шину PCI легко подключить к различным центральным процессорам. В их числе </a:t>
            </a:r>
            <a:r>
              <a:rPr lang="ru-RU" dirty="0" err="1">
                <a:solidFill>
                  <a:srgbClr val="C00000"/>
                </a:solidFill>
                <a:latin typeface="Times New Roman" pitchFamily="18" charset="0"/>
                <a:cs typeface="Times New Roman" pitchFamily="18" charset="0"/>
              </a:rPr>
              <a:t>Pentium</a:t>
            </a:r>
            <a:r>
              <a:rPr lang="ru-RU" dirty="0">
                <a:solidFill>
                  <a:srgbClr val="C00000"/>
                </a:solidFill>
                <a:latin typeface="Times New Roman" pitchFamily="18" charset="0"/>
                <a:cs typeface="Times New Roman" pitchFamily="18" charset="0"/>
              </a:rPr>
              <a:t>, </a:t>
            </a:r>
            <a:r>
              <a:rPr lang="ru-RU" dirty="0" err="1">
                <a:solidFill>
                  <a:srgbClr val="C00000"/>
                </a:solidFill>
                <a:latin typeface="Times New Roman" pitchFamily="18" charset="0"/>
                <a:cs typeface="Times New Roman" pitchFamily="18" charset="0"/>
              </a:rPr>
              <a:t>Alpha</a:t>
            </a:r>
            <a:r>
              <a:rPr lang="ru-RU" dirty="0">
                <a:solidFill>
                  <a:srgbClr val="C00000"/>
                </a:solidFill>
                <a:latin typeface="Times New Roman" pitchFamily="18" charset="0"/>
                <a:cs typeface="Times New Roman" pitchFamily="18" charset="0"/>
              </a:rPr>
              <a:t>, R4400 и </a:t>
            </a:r>
            <a:r>
              <a:rPr lang="ru-RU" dirty="0" err="1">
                <a:solidFill>
                  <a:srgbClr val="C00000"/>
                </a:solidFill>
                <a:latin typeface="Times New Roman" pitchFamily="18" charset="0"/>
                <a:cs typeface="Times New Roman" pitchFamily="18" charset="0"/>
              </a:rPr>
              <a:t>PowerPC</a:t>
            </a:r>
            <a:r>
              <a:rPr lang="ru-RU" dirty="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a:p>
            <a:pPr algn="just"/>
            <a:r>
              <a:rPr lang="ru-RU" dirty="0">
                <a:solidFill>
                  <a:schemeClr val="tx1"/>
                </a:solidFill>
                <a:latin typeface="Times New Roman" pitchFamily="18" charset="0"/>
                <a:cs typeface="Times New Roman" pitchFamily="18" charset="0"/>
              </a:rPr>
              <a:t>Все современные материнские платы обязательно оснащены несколькими слотами PCI</a:t>
            </a:r>
          </a:p>
        </p:txBody>
      </p:sp>
    </p:spTree>
    <p:extLst>
      <p:ext uri="{BB962C8B-B14F-4D97-AF65-F5344CB8AC3E}">
        <p14:creationId xmlns:p14="http://schemas.microsoft.com/office/powerpoint/2010/main" val="631474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noAutofit/>
          </a:bodyPr>
          <a:lstStyle/>
          <a:p>
            <a:r>
              <a:rPr lang="ru-RU" sz="3600" b="1" dirty="0">
                <a:solidFill>
                  <a:srgbClr val="C00000"/>
                </a:solidFill>
                <a:latin typeface="Times New Roman" pitchFamily="18" charset="0"/>
                <a:cs typeface="Times New Roman" pitchFamily="18" charset="0"/>
              </a:rPr>
              <a:t>Шина </a:t>
            </a:r>
            <a:r>
              <a:rPr lang="en-US" sz="3600" b="1" dirty="0">
                <a:solidFill>
                  <a:srgbClr val="C00000"/>
                </a:solidFill>
                <a:latin typeface="Times New Roman" pitchFamily="18" charset="0"/>
                <a:cs typeface="Times New Roman" pitchFamily="18" charset="0"/>
              </a:rPr>
              <a:t>AGP</a:t>
            </a:r>
            <a:br>
              <a:rPr lang="en-US" sz="3600" b="1" dirty="0">
                <a:solidFill>
                  <a:srgbClr val="C00000"/>
                </a:solidFill>
                <a:latin typeface="Times New Roman" pitchFamily="18" charset="0"/>
                <a:cs typeface="Times New Roman" pitchFamily="18" charset="0"/>
              </a:rPr>
            </a:br>
            <a:r>
              <a:rPr lang="en-US" sz="3600" dirty="0">
                <a:solidFill>
                  <a:srgbClr val="C00000"/>
                </a:solidFill>
                <a:latin typeface="Times New Roman" pitchFamily="18" charset="0"/>
                <a:cs typeface="Times New Roman" pitchFamily="18" charset="0"/>
              </a:rPr>
              <a:t>(</a:t>
            </a:r>
            <a:r>
              <a:rPr lang="ru-RU" sz="3600" dirty="0" err="1">
                <a:solidFill>
                  <a:srgbClr val="C00000"/>
                </a:solidFill>
                <a:latin typeface="Times New Roman" pitchFamily="18" charset="0"/>
                <a:cs typeface="Times New Roman" pitchFamily="18" charset="0"/>
              </a:rPr>
              <a:t>Accelerated</a:t>
            </a:r>
            <a:r>
              <a:rPr lang="ru-RU" sz="3600" dirty="0">
                <a:solidFill>
                  <a:srgbClr val="C00000"/>
                </a:solidFill>
                <a:latin typeface="Times New Roman" pitchFamily="18" charset="0"/>
                <a:cs typeface="Times New Roman" pitchFamily="18" charset="0"/>
              </a:rPr>
              <a:t> </a:t>
            </a:r>
            <a:r>
              <a:rPr lang="ru-RU" sz="3600" dirty="0" err="1">
                <a:solidFill>
                  <a:srgbClr val="C00000"/>
                </a:solidFill>
                <a:latin typeface="Times New Roman" pitchFamily="18" charset="0"/>
                <a:cs typeface="Times New Roman" pitchFamily="18" charset="0"/>
              </a:rPr>
              <a:t>Graphic</a:t>
            </a:r>
            <a:r>
              <a:rPr lang="ru-RU" sz="3600" dirty="0">
                <a:solidFill>
                  <a:srgbClr val="C00000"/>
                </a:solidFill>
                <a:latin typeface="Times New Roman" pitchFamily="18" charset="0"/>
                <a:cs typeface="Times New Roman" pitchFamily="18" charset="0"/>
              </a:rPr>
              <a:t> </a:t>
            </a:r>
            <a:r>
              <a:rPr lang="ru-RU" sz="3600" dirty="0" err="1">
                <a:solidFill>
                  <a:srgbClr val="C00000"/>
                </a:solidFill>
                <a:latin typeface="Times New Roman" pitchFamily="18" charset="0"/>
                <a:cs typeface="Times New Roman" pitchFamily="18" charset="0"/>
              </a:rPr>
              <a:t>Port</a:t>
            </a:r>
            <a:r>
              <a:rPr lang="ru-RU" sz="3600" dirty="0">
                <a:solidFill>
                  <a:srgbClr val="C00000"/>
                </a:solidFill>
                <a:latin typeface="Times New Roman" pitchFamily="18" charset="0"/>
                <a:cs typeface="Times New Roman" pitchFamily="18" charset="0"/>
              </a:rPr>
              <a:t> – ускоренный графический порт</a:t>
            </a:r>
            <a:r>
              <a:rPr lang="en-US" sz="3600" dirty="0">
                <a:solidFill>
                  <a:srgbClr val="C00000"/>
                </a:solidFill>
                <a:latin typeface="Times New Roman" pitchFamily="18" charset="0"/>
                <a:cs typeface="Times New Roman" pitchFamily="18" charset="0"/>
              </a:rPr>
              <a:t>)</a:t>
            </a:r>
            <a:endParaRPr lang="ru-RU" sz="3600" dirty="0">
              <a:solidFill>
                <a:srgbClr val="C00000"/>
              </a:solidFill>
              <a:latin typeface="Times New Roman" pitchFamily="18" charset="0"/>
              <a:cs typeface="Times New Roman" pitchFamily="18" charset="0"/>
            </a:endParaRPr>
          </a:p>
        </p:txBody>
      </p:sp>
      <p:sp>
        <p:nvSpPr>
          <p:cNvPr id="2" name="Текст 1">
            <a:extLst>
              <a:ext uri="{FF2B5EF4-FFF2-40B4-BE49-F238E27FC236}">
                <a16:creationId xmlns:a16="http://schemas.microsoft.com/office/drawing/2014/main" id="{225C5FAD-B8AE-40AA-9FA8-EF117B1FAD6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15328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846263"/>
            <a:ext cx="5832648" cy="437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81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a:bodyPr>
          <a:lstStyle/>
          <a:p>
            <a:pPr algn="just"/>
            <a:r>
              <a:rPr lang="ru-RU" b="1" i="1" dirty="0">
                <a:solidFill>
                  <a:schemeClr val="tx1"/>
                </a:solidFill>
                <a:latin typeface="Times New Roman" panose="02020603050405020304" pitchFamily="18" charset="0"/>
                <a:cs typeface="Times New Roman" panose="02020603050405020304" pitchFamily="18" charset="0"/>
              </a:rPr>
              <a:t>Принцип </a:t>
            </a:r>
            <a:r>
              <a:rPr lang="ru-RU" b="1" i="1" dirty="0" err="1">
                <a:solidFill>
                  <a:schemeClr val="tx1"/>
                </a:solidFill>
                <a:latin typeface="Times New Roman" panose="02020603050405020304" pitchFamily="18" charset="0"/>
                <a:cs typeface="Times New Roman" panose="02020603050405020304" pitchFamily="18" charset="0"/>
              </a:rPr>
              <a:t>магистральности</a:t>
            </a:r>
            <a:r>
              <a:rPr lang="ru-RU" b="1"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определяет характер связей между функциональ­ными блоками МПС — все блоки соединяются с единой системной шиной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b="1" i="1" dirty="0">
                <a:solidFill>
                  <a:schemeClr val="tx1"/>
                </a:solidFill>
                <a:latin typeface="Times New Roman" panose="02020603050405020304" pitchFamily="18" charset="0"/>
                <a:cs typeface="Times New Roman" panose="02020603050405020304" pitchFamily="18" charset="0"/>
              </a:rPr>
              <a:t>Принцип модульности </a:t>
            </a:r>
            <a:r>
              <a:rPr lang="ru-RU" dirty="0">
                <a:solidFill>
                  <a:schemeClr val="tx1"/>
                </a:solidFill>
                <a:latin typeface="Times New Roman" panose="02020603050405020304" pitchFamily="18" charset="0"/>
                <a:cs typeface="Times New Roman" panose="02020603050405020304" pitchFamily="18" charset="0"/>
              </a:rPr>
              <a:t>состоит в том, что система строится на основе огра­ниченного количества типов конструктивно и функционально законченных модулей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b="1" i="1" dirty="0">
                <a:solidFill>
                  <a:schemeClr val="tx1"/>
                </a:solidFill>
                <a:latin typeface="Times New Roman" panose="02020603050405020304" pitchFamily="18" charset="0"/>
                <a:cs typeface="Times New Roman" panose="02020603050405020304" pitchFamily="18" charset="0"/>
              </a:rPr>
              <a:t>Принцип микропрограммного управления</a:t>
            </a:r>
            <a:r>
              <a:rPr lang="ru-RU" dirty="0">
                <a:solidFill>
                  <a:schemeClr val="tx1"/>
                </a:solidFill>
                <a:latin typeface="Times New Roman" panose="02020603050405020304" pitchFamily="18" charset="0"/>
                <a:cs typeface="Times New Roman" panose="02020603050405020304" pitchFamily="18" charset="0"/>
              </a:rPr>
              <a:t> состоит в возможности осуществле­ния элементарных операций — микрокоманд (сдвигов, пересылок инфор­мации, логических операций). Используя определенные комбинации мик­рокоманд, можно создать технологический язык, т. е. набор команд, который максимально соответствует назначению системы.</a:t>
            </a:r>
            <a:r>
              <a:rPr lang="ru-RU" dirty="0" smtClean="0">
                <a:solidFill>
                  <a:schemeClr val="tx1"/>
                </a:solidFill>
                <a:latin typeface="Times New Roman" panose="02020603050405020304" pitchFamily="18" charset="0"/>
                <a:cs typeface="Times New Roman" panose="02020603050405020304" pitchFamily="18" charset="0"/>
              </a:rPr>
              <a:t> </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97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23CA4-F62C-4B6A-82D9-ED6D7052AA40}"/>
              </a:ext>
            </a:extLst>
          </p:cNvPr>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365125" algn="just"/>
            <a:r>
              <a:rPr lang="ru-RU" dirty="0">
                <a:solidFill>
                  <a:schemeClr val="tx1"/>
                </a:solidFill>
                <a:latin typeface="Times New Roman" pitchFamily="18" charset="0"/>
                <a:cs typeface="Times New Roman" pitchFamily="18" charset="0"/>
              </a:rPr>
              <a:t>Когда-то видеокарты, как и прочие комплектующие, подключались к шинам ISA и PCI. Однако с течением времени графические требования программ (особенно игр) стали таковы, что мощности видеокарты и скорости шины PCI стало недостаточно. </a:t>
            </a:r>
          </a:p>
          <a:p>
            <a:pPr marL="0" indent="365125" algn="just"/>
            <a:r>
              <a:rPr lang="ru-RU" dirty="0">
                <a:solidFill>
                  <a:schemeClr val="tx1"/>
                </a:solidFill>
                <a:latin typeface="Times New Roman" pitchFamily="18" charset="0"/>
                <a:cs typeface="Times New Roman" pitchFamily="18" charset="0"/>
              </a:rPr>
              <a:t>Специально для новых, более мощных видеокарт была создана продвинутая шина PCI, которую назвали AGP</a:t>
            </a:r>
          </a:p>
        </p:txBody>
      </p:sp>
    </p:spTree>
    <p:extLst>
      <p:ext uri="{BB962C8B-B14F-4D97-AF65-F5344CB8AC3E}">
        <p14:creationId xmlns:p14="http://schemas.microsoft.com/office/powerpoint/2010/main" val="565206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23CA4-F62C-4B6A-82D9-ED6D7052AA40}"/>
              </a:ext>
            </a:extLst>
          </p:cNvPr>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365125" algn="just"/>
            <a:r>
              <a:rPr lang="ru-RU" dirty="0">
                <a:solidFill>
                  <a:schemeClr val="tx1"/>
                </a:solidFill>
                <a:latin typeface="Times New Roman" pitchFamily="18" charset="0"/>
                <a:cs typeface="Times New Roman" pitchFamily="18" charset="0"/>
              </a:rPr>
              <a:t>Необходимость передачи видео высокого качества с большой скоростью привела к разработке AGP. </a:t>
            </a:r>
            <a:r>
              <a:rPr lang="ru-RU" dirty="0" err="1">
                <a:solidFill>
                  <a:schemeClr val="tx1"/>
                </a:solidFill>
                <a:latin typeface="Times New Roman" pitchFamily="18" charset="0"/>
                <a:cs typeface="Times New Roman" pitchFamily="18" charset="0"/>
              </a:rPr>
              <a:t>Accelerated</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Graphics</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Port</a:t>
            </a:r>
            <a:r>
              <a:rPr lang="ru-RU" dirty="0">
                <a:solidFill>
                  <a:schemeClr val="tx1"/>
                </a:solidFill>
                <a:latin typeface="Times New Roman" pitchFamily="18" charset="0"/>
                <a:cs typeface="Times New Roman" pitchFamily="18" charset="0"/>
              </a:rPr>
              <a:t> (AGP) подключается к процессору и работает со скоростью шины процессора. Это значит, что видеосигналы будут намного быстрее передаваться на видеокарту для обработки.</a:t>
            </a:r>
          </a:p>
          <a:p>
            <a:pPr marL="0" indent="365125" algn="just"/>
            <a:r>
              <a:rPr lang="ru-RU" dirty="0">
                <a:solidFill>
                  <a:schemeClr val="tx1"/>
                </a:solidFill>
                <a:latin typeface="Times New Roman" pitchFamily="18" charset="0"/>
                <a:cs typeface="Times New Roman" pitchFamily="18" charset="0"/>
              </a:rPr>
              <a:t>AGP использует оперативную память компьютера для хранения 3D изображений. По сути, это дает видеокарте неограниченный объем видеопамяти. Чтобы ускорить передачу данных </a:t>
            </a:r>
            <a:r>
              <a:rPr lang="ru-RU" dirty="0" err="1">
                <a:solidFill>
                  <a:schemeClr val="tx1"/>
                </a:solidFill>
                <a:latin typeface="Times New Roman" pitchFamily="18" charset="0"/>
                <a:cs typeface="Times New Roman" pitchFamily="18" charset="0"/>
              </a:rPr>
              <a:t>Intel</a:t>
            </a:r>
            <a:r>
              <a:rPr lang="ru-RU" dirty="0">
                <a:solidFill>
                  <a:schemeClr val="tx1"/>
                </a:solidFill>
                <a:latin typeface="Times New Roman" pitchFamily="18" charset="0"/>
                <a:cs typeface="Times New Roman" pitchFamily="18" charset="0"/>
              </a:rPr>
              <a:t> разработала AGP как прямой путь передачи данных в память. Диапазон скоростей передачи - 264 Мбит до 1,5 Гбит</a:t>
            </a:r>
            <a:r>
              <a:rPr lang="ru-RU" dirty="0" smtClean="0">
                <a:solidFill>
                  <a:schemeClr val="tx1"/>
                </a:solidFill>
                <a:latin typeface="Times New Roman" pitchFamily="18" charset="0"/>
                <a:cs typeface="Times New Roman" pitchFamily="18" charset="0"/>
              </a:rPr>
              <a:t>.</a:t>
            </a:r>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793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noAutofit/>
          </a:bodyPr>
          <a:lstStyle/>
          <a:p>
            <a:r>
              <a:rPr lang="en-US" sz="3600" b="1" dirty="0">
                <a:solidFill>
                  <a:srgbClr val="C00000"/>
                </a:solidFill>
                <a:latin typeface="Times New Roman" pitchFamily="18" charset="0"/>
                <a:cs typeface="Times New Roman" pitchFamily="18" charset="0"/>
              </a:rPr>
              <a:t>AGP - Accelerated Graphics Port</a:t>
            </a:r>
            <a:endParaRPr lang="ru-RU" sz="3600" dirty="0">
              <a:solidFill>
                <a:srgbClr val="C00000"/>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lnSpcReduction="10000"/>
          </a:bodyPr>
          <a:lstStyle/>
          <a:p>
            <a:pPr marL="0" indent="360363" algn="just"/>
            <a:r>
              <a:rPr lang="ru-RU" dirty="0">
                <a:solidFill>
                  <a:schemeClr val="tx1"/>
                </a:solidFill>
                <a:latin typeface="Times New Roman" pitchFamily="18" charset="0"/>
                <a:cs typeface="Times New Roman" pitchFamily="18" charset="0"/>
              </a:rPr>
              <a:t>Большинство графических карт в пользовательских ПК используют интерфейс </a:t>
            </a:r>
            <a:r>
              <a:rPr lang="ru-RU" dirty="0" err="1">
                <a:solidFill>
                  <a:srgbClr val="C00000"/>
                </a:solidFill>
                <a:latin typeface="Times New Roman" pitchFamily="18" charset="0"/>
                <a:cs typeface="Times New Roman" pitchFamily="18" charset="0"/>
              </a:rPr>
              <a:t>Accelerated</a:t>
            </a:r>
            <a:r>
              <a:rPr lang="ru-RU" dirty="0">
                <a:solidFill>
                  <a:srgbClr val="C00000"/>
                </a:solidFill>
                <a:latin typeface="Times New Roman" pitchFamily="18" charset="0"/>
                <a:cs typeface="Times New Roman" pitchFamily="18" charset="0"/>
              </a:rPr>
              <a:t> </a:t>
            </a:r>
            <a:r>
              <a:rPr lang="ru-RU" dirty="0" err="1">
                <a:solidFill>
                  <a:srgbClr val="C00000"/>
                </a:solidFill>
                <a:latin typeface="Times New Roman" pitchFamily="18" charset="0"/>
                <a:cs typeface="Times New Roman" pitchFamily="18" charset="0"/>
              </a:rPr>
              <a:t>Graphics</a:t>
            </a:r>
            <a:r>
              <a:rPr lang="ru-RU" dirty="0">
                <a:solidFill>
                  <a:srgbClr val="C00000"/>
                </a:solidFill>
                <a:latin typeface="Times New Roman" pitchFamily="18" charset="0"/>
                <a:cs typeface="Times New Roman" pitchFamily="18" charset="0"/>
              </a:rPr>
              <a:t> </a:t>
            </a:r>
            <a:r>
              <a:rPr lang="ru-RU" dirty="0" err="1">
                <a:solidFill>
                  <a:srgbClr val="C00000"/>
                </a:solidFill>
                <a:latin typeface="Times New Roman" pitchFamily="18" charset="0"/>
                <a:cs typeface="Times New Roman" pitchFamily="18" charset="0"/>
              </a:rPr>
              <a:t>Port</a:t>
            </a:r>
            <a:r>
              <a:rPr lang="ru-RU" dirty="0">
                <a:solidFill>
                  <a:srgbClr val="C00000"/>
                </a:solidFill>
                <a:latin typeface="Times New Roman" pitchFamily="18" charset="0"/>
                <a:cs typeface="Times New Roman" pitchFamily="18" charset="0"/>
              </a:rPr>
              <a:t> (AGP). </a:t>
            </a:r>
          </a:p>
          <a:p>
            <a:pPr marL="0" indent="360363" algn="just"/>
            <a:r>
              <a:rPr lang="ru-RU" dirty="0">
                <a:solidFill>
                  <a:schemeClr val="tx1"/>
                </a:solidFill>
                <a:latin typeface="Times New Roman" pitchFamily="18" charset="0"/>
                <a:cs typeface="Times New Roman" pitchFamily="18" charset="0"/>
              </a:rPr>
              <a:t>У самых старых систем для той же цели применяется интерфейс PCI </a:t>
            </a:r>
            <a:r>
              <a:rPr lang="ru-RU" dirty="0">
                <a:solidFill>
                  <a:srgbClr val="C00000"/>
                </a:solidFill>
                <a:latin typeface="Times New Roman" pitchFamily="18" charset="0"/>
                <a:cs typeface="Times New Roman" pitchFamily="18" charset="0"/>
              </a:rPr>
              <a:t>(</a:t>
            </a:r>
            <a:r>
              <a:rPr lang="en-US" dirty="0">
                <a:solidFill>
                  <a:srgbClr val="C00000"/>
                </a:solidFill>
                <a:latin typeface="Times New Roman" pitchFamily="18" charset="0"/>
                <a:cs typeface="Times New Roman" pitchFamily="18" charset="0"/>
              </a:rPr>
              <a:t>PCI = Peripheral Component Interconnect </a:t>
            </a:r>
            <a:r>
              <a:rPr lang="ru-RU" dirty="0">
                <a:solidFill>
                  <a:srgbClr val="C00000"/>
                </a:solidFill>
                <a:latin typeface="Times New Roman" pitchFamily="18" charset="0"/>
                <a:cs typeface="Times New Roman" pitchFamily="18" charset="0"/>
              </a:rPr>
              <a:t>). </a:t>
            </a:r>
          </a:p>
          <a:p>
            <a:pPr marL="0" indent="360363" algn="just"/>
            <a:r>
              <a:rPr lang="ru-RU" dirty="0">
                <a:solidFill>
                  <a:schemeClr val="tx1"/>
                </a:solidFill>
                <a:latin typeface="Times New Roman" pitchFamily="18" charset="0"/>
                <a:cs typeface="Times New Roman" pitchFamily="18" charset="0"/>
              </a:rPr>
              <a:t>Впрочем, на замену обоим интерфейсам призван</a:t>
            </a:r>
            <a:r>
              <a:rPr lang="ru-RU" dirty="0">
                <a:latin typeface="Times New Roman" pitchFamily="18" charset="0"/>
                <a:cs typeface="Times New Roman" pitchFamily="18" charset="0"/>
              </a:rPr>
              <a:t> </a:t>
            </a:r>
            <a:r>
              <a:rPr lang="ru-RU" dirty="0">
                <a:solidFill>
                  <a:srgbClr val="C00000"/>
                </a:solidFill>
                <a:latin typeface="Times New Roman" pitchFamily="18" charset="0"/>
                <a:cs typeface="Times New Roman" pitchFamily="18" charset="0"/>
              </a:rPr>
              <a:t>PCI </a:t>
            </a:r>
            <a:r>
              <a:rPr lang="ru-RU" dirty="0" err="1">
                <a:solidFill>
                  <a:srgbClr val="C00000"/>
                </a:solidFill>
                <a:latin typeface="Times New Roman" pitchFamily="18" charset="0"/>
                <a:cs typeface="Times New Roman" pitchFamily="18" charset="0"/>
              </a:rPr>
              <a:t>Express</a:t>
            </a:r>
            <a:r>
              <a:rPr lang="ru-RU" dirty="0">
                <a:solidFill>
                  <a:srgbClr val="C00000"/>
                </a:solidFill>
                <a:latin typeface="Times New Roman" pitchFamily="18" charset="0"/>
                <a:cs typeface="Times New Roman" pitchFamily="18" charset="0"/>
              </a:rPr>
              <a:t> (</a:t>
            </a:r>
            <a:r>
              <a:rPr lang="ru-RU" dirty="0" err="1">
                <a:solidFill>
                  <a:srgbClr val="C00000"/>
                </a:solidFill>
                <a:latin typeface="Times New Roman" pitchFamily="18" charset="0"/>
                <a:cs typeface="Times New Roman" pitchFamily="18" charset="0"/>
              </a:rPr>
              <a:t>PCIe</a:t>
            </a:r>
            <a:r>
              <a:rPr lang="ru-RU" dirty="0">
                <a:solidFill>
                  <a:srgbClr val="C00000"/>
                </a:solidFill>
                <a:latin typeface="Times New Roman" pitchFamily="18" charset="0"/>
                <a:cs typeface="Times New Roman" pitchFamily="18" charset="0"/>
              </a:rPr>
              <a:t>). </a:t>
            </a:r>
          </a:p>
          <a:p>
            <a:pPr marL="0" indent="360363" algn="just"/>
            <a:r>
              <a:rPr lang="ru-RU" dirty="0">
                <a:solidFill>
                  <a:srgbClr val="C00000"/>
                </a:solidFill>
                <a:latin typeface="Times New Roman" pitchFamily="18" charset="0"/>
                <a:cs typeface="Times New Roman" pitchFamily="18" charset="0"/>
              </a:rPr>
              <a:t>PCI </a:t>
            </a:r>
            <a:r>
              <a:rPr lang="ru-RU" dirty="0" err="1">
                <a:solidFill>
                  <a:srgbClr val="C00000"/>
                </a:solidFill>
                <a:latin typeface="Times New Roman" pitchFamily="18" charset="0"/>
                <a:cs typeface="Times New Roman" pitchFamily="18" charset="0"/>
              </a:rPr>
              <a:t>Express</a:t>
            </a:r>
            <a:r>
              <a:rPr lang="ru-RU" dirty="0">
                <a:solidFill>
                  <a:srgbClr val="C00000"/>
                </a:solidFill>
                <a:latin typeface="Times New Roman" pitchFamily="18" charset="0"/>
                <a:cs typeface="Times New Roman" pitchFamily="18" charset="0"/>
              </a:rPr>
              <a:t> является последовательной шиной</a:t>
            </a:r>
            <a:r>
              <a:rPr lang="ru-RU" dirty="0">
                <a:latin typeface="Times New Roman" pitchFamily="18" charset="0"/>
                <a:cs typeface="Times New Roman" pitchFamily="18" charset="0"/>
              </a:rPr>
              <a:t>, а </a:t>
            </a:r>
            <a:r>
              <a:rPr lang="ru-RU" dirty="0">
                <a:solidFill>
                  <a:srgbClr val="002060"/>
                </a:solidFill>
                <a:latin typeface="Times New Roman" pitchFamily="18" charset="0"/>
                <a:cs typeface="Times New Roman" pitchFamily="18" charset="0"/>
              </a:rPr>
              <a:t>PCI (без суффикса </a:t>
            </a:r>
            <a:r>
              <a:rPr lang="ru-RU" dirty="0" err="1">
                <a:solidFill>
                  <a:srgbClr val="002060"/>
                </a:solidFill>
                <a:latin typeface="Times New Roman" pitchFamily="18" charset="0"/>
                <a:cs typeface="Times New Roman" pitchFamily="18" charset="0"/>
              </a:rPr>
              <a:t>Express</a:t>
            </a:r>
            <a:r>
              <a:rPr lang="ru-RU" dirty="0">
                <a:solidFill>
                  <a:srgbClr val="002060"/>
                </a:solidFill>
                <a:latin typeface="Times New Roman" pitchFamily="18" charset="0"/>
                <a:cs typeface="Times New Roman" pitchFamily="18" charset="0"/>
              </a:rPr>
              <a:t>) - параллельной. </a:t>
            </a:r>
            <a:endParaRPr lang="en-US" dirty="0">
              <a:solidFill>
                <a:srgbClr val="002060"/>
              </a:solidFill>
              <a:latin typeface="Times New Roman" pitchFamily="18" charset="0"/>
              <a:cs typeface="Times New Roman" pitchFamily="18" charset="0"/>
            </a:endParaRPr>
          </a:p>
          <a:p>
            <a:pPr marL="0" indent="360363" algn="just"/>
            <a:r>
              <a:rPr lang="ru-RU" dirty="0">
                <a:solidFill>
                  <a:schemeClr val="tx1"/>
                </a:solidFill>
                <a:latin typeface="Times New Roman" pitchFamily="18" charset="0"/>
                <a:cs typeface="Times New Roman" pitchFamily="18" charset="0"/>
              </a:rPr>
              <a:t>PCI </a:t>
            </a:r>
            <a:r>
              <a:rPr lang="ru-RU" dirty="0" err="1">
                <a:solidFill>
                  <a:schemeClr val="tx1"/>
                </a:solidFill>
                <a:latin typeface="Times New Roman" pitchFamily="18" charset="0"/>
                <a:cs typeface="Times New Roman" pitchFamily="18" charset="0"/>
              </a:rPr>
              <a:t>Express</a:t>
            </a:r>
            <a:r>
              <a:rPr lang="ru-RU" dirty="0">
                <a:solidFill>
                  <a:schemeClr val="tx1"/>
                </a:solidFill>
                <a:latin typeface="Times New Roman" pitchFamily="18" charset="0"/>
                <a:cs typeface="Times New Roman" pitchFamily="18" charset="0"/>
              </a:rPr>
              <a:t> (</a:t>
            </a:r>
            <a:r>
              <a:rPr lang="ru-RU" dirty="0" err="1">
                <a:solidFill>
                  <a:schemeClr val="tx1"/>
                </a:solidFill>
                <a:latin typeface="Times New Roman" pitchFamily="18" charset="0"/>
                <a:cs typeface="Times New Roman" pitchFamily="18" charset="0"/>
              </a:rPr>
              <a:t>PCIe</a:t>
            </a:r>
            <a:r>
              <a:rPr lang="ru-RU" dirty="0">
                <a:solidFill>
                  <a:schemeClr val="tx1"/>
                </a:solidFill>
                <a:latin typeface="Times New Roman" pitchFamily="18" charset="0"/>
                <a:cs typeface="Times New Roman" pitchFamily="18" charset="0"/>
              </a:rPr>
              <a:t>) является самым современным интерфейсом для графических карт.</a:t>
            </a:r>
          </a:p>
          <a:p>
            <a:pPr marL="0" indent="360363" algn="just"/>
            <a:r>
              <a:rPr lang="ru-RU" i="1" dirty="0">
                <a:solidFill>
                  <a:srgbClr val="7030A0"/>
                </a:solidFill>
                <a:latin typeface="Times New Roman" pitchFamily="18" charset="0"/>
                <a:cs typeface="Times New Roman" pitchFamily="18" charset="0"/>
              </a:rPr>
              <a:t>В общем, шины PCI и PCI </a:t>
            </a:r>
            <a:r>
              <a:rPr lang="ru-RU" i="1" dirty="0" err="1">
                <a:solidFill>
                  <a:srgbClr val="7030A0"/>
                </a:solidFill>
                <a:latin typeface="Times New Roman" pitchFamily="18" charset="0"/>
                <a:cs typeface="Times New Roman" pitchFamily="18" charset="0"/>
              </a:rPr>
              <a:t>Express</a:t>
            </a:r>
            <a:r>
              <a:rPr lang="ru-RU" i="1" dirty="0">
                <a:solidFill>
                  <a:srgbClr val="7030A0"/>
                </a:solidFill>
                <a:latin typeface="Times New Roman" pitchFamily="18" charset="0"/>
                <a:cs typeface="Times New Roman" pitchFamily="18" charset="0"/>
              </a:rPr>
              <a:t> не имеют ничего общего, помимо названия</a:t>
            </a:r>
            <a:r>
              <a:rPr lang="ru-RU" dirty="0">
                <a:latin typeface="Times New Roman" pitchFamily="18" charset="0"/>
                <a:cs typeface="Times New Roman" pitchFamily="18" charset="0"/>
              </a:rPr>
              <a:t>.</a:t>
            </a:r>
          </a:p>
        </p:txBody>
      </p:sp>
    </p:spTree>
    <p:extLst>
      <p:ext uri="{BB962C8B-B14F-4D97-AF65-F5344CB8AC3E}">
        <p14:creationId xmlns:p14="http://schemas.microsoft.com/office/powerpoint/2010/main" val="76304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b="1" dirty="0">
                <a:solidFill>
                  <a:srgbClr val="C00000"/>
                </a:solidFill>
                <a:latin typeface="Times New Roman" pitchFamily="18" charset="0"/>
                <a:cs typeface="Times New Roman" pitchFamily="18" charset="0"/>
              </a:rPr>
              <a:t>AGP - Accelerated Graphics Port</a:t>
            </a:r>
            <a:endParaRPr lang="ru-RU" sz="3600" dirty="0">
              <a:solidFill>
                <a:srgbClr val="C00000"/>
              </a:solidFill>
              <a:latin typeface="Times New Roman" pitchFamily="18" charset="0"/>
              <a:cs typeface="Times New Roman" pitchFamily="18" charset="0"/>
            </a:endParaRPr>
          </a:p>
        </p:txBody>
      </p:sp>
      <p:sp>
        <p:nvSpPr>
          <p:cNvPr id="5" name="TextBox 4"/>
          <p:cNvSpPr txBox="1"/>
          <p:nvPr/>
        </p:nvSpPr>
        <p:spPr>
          <a:xfrm>
            <a:off x="4664075" y="5246983"/>
            <a:ext cx="4524023" cy="1015663"/>
          </a:xfrm>
          <a:prstGeom prst="rect">
            <a:avLst/>
          </a:prstGeom>
          <a:noFill/>
        </p:spPr>
        <p:txBody>
          <a:bodyPr wrap="square" rtlCol="0">
            <a:spAutoFit/>
          </a:bodyPr>
          <a:lstStyle/>
          <a:p>
            <a:r>
              <a:rPr lang="ru-RU" sz="2000" b="1" dirty="0">
                <a:latin typeface="Times New Roman" pitchFamily="18" charset="0"/>
                <a:cs typeface="Times New Roman" pitchFamily="18" charset="0"/>
              </a:rPr>
              <a:t>Графическая карта AGP (сверху) и         графическая  карта PCI </a:t>
            </a:r>
            <a:r>
              <a:rPr lang="ru-RU" sz="2000" b="1" dirty="0" err="1">
                <a:latin typeface="Times New Roman" pitchFamily="18" charset="0"/>
                <a:cs typeface="Times New Roman" pitchFamily="18" charset="0"/>
              </a:rPr>
              <a:t>Express</a:t>
            </a:r>
            <a:r>
              <a:rPr lang="ru-RU" sz="2000" b="1" dirty="0">
                <a:latin typeface="Times New Roman" pitchFamily="18" charset="0"/>
                <a:cs typeface="Times New Roman" pitchFamily="18" charset="0"/>
              </a:rPr>
              <a:t> (снизу).</a:t>
            </a:r>
            <a:endParaRPr lang="ru-RU" sz="2000" dirty="0">
              <a:latin typeface="Times New Roman" pitchFamily="18" charset="0"/>
              <a:cs typeface="Times New Roman" pitchFamily="18" charset="0"/>
            </a:endParaRPr>
          </a:p>
        </p:txBody>
      </p:sp>
      <p:sp>
        <p:nvSpPr>
          <p:cNvPr id="8" name="Объект 7">
            <a:extLst>
              <a:ext uri="{FF2B5EF4-FFF2-40B4-BE49-F238E27FC236}">
                <a16:creationId xmlns:a16="http://schemas.microsoft.com/office/drawing/2014/main" id="{80A45BAA-92C6-4B4F-82ED-4BC0A7FA25CD}"/>
              </a:ext>
            </a:extLst>
          </p:cNvPr>
          <p:cNvSpPr>
            <a:spLocks noGrp="1"/>
          </p:cNvSpPr>
          <p:nvPr>
            <p:ph sz="half" idx="1"/>
          </p:nvPr>
        </p:nvSpPr>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Для ускорения ввода/вывода видеоданных и повышения производительности ПК при обработке трехмерных изображений корпорацией </a:t>
            </a:r>
            <a:r>
              <a:rPr lang="ru-RU" dirty="0" err="1">
                <a:solidFill>
                  <a:schemeClr val="tx1"/>
                </a:solidFill>
                <a:latin typeface="Times New Roman" panose="02020603050405020304" pitchFamily="18" charset="0"/>
                <a:cs typeface="Times New Roman" panose="02020603050405020304" pitchFamily="18" charset="0"/>
              </a:rPr>
              <a:t>Intel</a:t>
            </a:r>
            <a:r>
              <a:rPr lang="ru-RU" dirty="0">
                <a:solidFill>
                  <a:schemeClr val="tx1"/>
                </a:solidFill>
                <a:latin typeface="Times New Roman" panose="02020603050405020304" pitchFamily="18" charset="0"/>
                <a:cs typeface="Times New Roman" panose="02020603050405020304" pitchFamily="18" charset="0"/>
              </a:rPr>
              <a:t> была разработана шина AGP (</a:t>
            </a:r>
            <a:r>
              <a:rPr lang="ru-RU" dirty="0" err="1">
                <a:solidFill>
                  <a:schemeClr val="tx1"/>
                </a:solidFill>
                <a:latin typeface="Times New Roman" panose="02020603050405020304" pitchFamily="18" charset="0"/>
                <a:cs typeface="Times New Roman" panose="02020603050405020304" pitchFamily="18" charset="0"/>
              </a:rPr>
              <a:t>Accelerated</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Graphics</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Port</a:t>
            </a:r>
            <a:r>
              <a:rPr lang="ru-RU" dirty="0">
                <a:solidFill>
                  <a:schemeClr val="tx1"/>
                </a:solidFill>
                <a:latin typeface="Times New Roman" panose="02020603050405020304" pitchFamily="18" charset="0"/>
                <a:cs typeface="Times New Roman" panose="02020603050405020304" pitchFamily="18" charset="0"/>
              </a:rPr>
              <a:t>). </a:t>
            </a:r>
          </a:p>
          <a:p>
            <a:endParaRPr lang="ru-RU" dirty="0">
              <a:latin typeface="Times New Roman" panose="02020603050405020304" pitchFamily="18" charset="0"/>
              <a:cs typeface="Times New Roman" panose="02020603050405020304" pitchFamily="18" charset="0"/>
            </a:endParaRPr>
          </a:p>
        </p:txBody>
      </p:sp>
      <p:pic>
        <p:nvPicPr>
          <p:cNvPr id="9" name="Содержимое 3" descr="agp_pcie2.jpg">
            <a:extLst>
              <a:ext uri="{FF2B5EF4-FFF2-40B4-BE49-F238E27FC236}">
                <a16:creationId xmlns:a16="http://schemas.microsoft.com/office/drawing/2014/main" id="{FDE976BF-FD79-46AA-AA46-856FDDF9D432}"/>
              </a:ext>
            </a:extLst>
          </p:cNvPr>
          <p:cNvPicPr>
            <a:picLocks noGrp="1" noChangeAspect="1"/>
          </p:cNvPicPr>
          <p:nvPr>
            <p:ph sz="half" idx="2"/>
          </p:nvPr>
        </p:nvPicPr>
        <p:blipFill>
          <a:blip r:embed="rId2" cstate="print"/>
          <a:stretch>
            <a:fillRect/>
          </a:stretch>
        </p:blipFill>
        <p:spPr>
          <a:xfrm>
            <a:off x="4664075" y="2468268"/>
            <a:ext cx="3702050" cy="2778715"/>
          </a:xfrm>
        </p:spPr>
      </p:pic>
    </p:spTree>
    <p:extLst>
      <p:ext uri="{BB962C8B-B14F-4D97-AF65-F5344CB8AC3E}">
        <p14:creationId xmlns:p14="http://schemas.microsoft.com/office/powerpoint/2010/main" val="1072177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400" b="1" dirty="0">
                <a:solidFill>
                  <a:srgbClr val="C00000"/>
                </a:solidFill>
                <a:latin typeface="Times New Roman" pitchFamily="18" charset="0"/>
                <a:cs typeface="Times New Roman" pitchFamily="18" charset="0"/>
              </a:rPr>
              <a:t>Локальная шина ввода/вывода</a:t>
            </a:r>
          </a:p>
        </p:txBody>
      </p:sp>
      <p:sp>
        <p:nvSpPr>
          <p:cNvPr id="3" name="Содержимое 2"/>
          <p:cNvSpPr>
            <a:spLocks noGrp="1"/>
          </p:cNvSpPr>
          <p:nvPr>
            <p:ph idx="1"/>
          </p:nvPr>
        </p:nvSpPr>
        <p:spPr/>
        <p:txBody>
          <a:bodyPr>
            <a:normAutofit/>
          </a:bodyPr>
          <a:lstStyle/>
          <a:p>
            <a:pPr marL="0" indent="360363" algn="just"/>
            <a:r>
              <a:rPr lang="ru-RU" u="sng" dirty="0">
                <a:solidFill>
                  <a:schemeClr val="tx1"/>
                </a:solidFill>
                <a:latin typeface="Times New Roman" pitchFamily="18" charset="0"/>
                <a:cs typeface="Times New Roman" pitchFamily="18" charset="0"/>
              </a:rPr>
              <a:t>Локальная шина ввода/вывода</a:t>
            </a:r>
            <a:r>
              <a:rPr lang="ru-RU" dirty="0">
                <a:solidFill>
                  <a:schemeClr val="tx1"/>
                </a:solidFill>
                <a:latin typeface="Times New Roman" pitchFamily="18" charset="0"/>
                <a:cs typeface="Times New Roman" pitchFamily="18" charset="0"/>
              </a:rPr>
              <a:t> — это скоростная шина, предназначенная для обмена информацией между быстродействующими периферийными устройствами (видеоадаптерами, сетевыми картами, картами сканера и др.) и системной шиной под управлением CPU. </a:t>
            </a:r>
          </a:p>
          <a:p>
            <a:pPr marL="0" indent="360363" algn="just"/>
            <a:r>
              <a:rPr lang="ru-RU" dirty="0">
                <a:solidFill>
                  <a:schemeClr val="tx1"/>
                </a:solidFill>
                <a:latin typeface="Times New Roman" pitchFamily="18" charset="0"/>
                <a:cs typeface="Times New Roman" pitchFamily="18" charset="0"/>
              </a:rPr>
              <a:t>В настоящее время в качестве локальной шины часто используется шина PCI. </a:t>
            </a:r>
          </a:p>
        </p:txBody>
      </p:sp>
    </p:spTree>
    <p:extLst>
      <p:ext uri="{BB962C8B-B14F-4D97-AF65-F5344CB8AC3E}">
        <p14:creationId xmlns:p14="http://schemas.microsoft.com/office/powerpoint/2010/main" val="2335454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400" b="1" dirty="0">
                <a:solidFill>
                  <a:srgbClr val="C00000"/>
                </a:solidFill>
                <a:latin typeface="Times New Roman" pitchFamily="18" charset="0"/>
                <a:cs typeface="Times New Roman" pitchFamily="18" charset="0"/>
              </a:rPr>
              <a:t>Стандартная шина ввода/вывода</a:t>
            </a:r>
          </a:p>
        </p:txBody>
      </p:sp>
      <p:sp>
        <p:nvSpPr>
          <p:cNvPr id="3" name="Содержимое 2"/>
          <p:cNvSpPr>
            <a:spLocks noGrp="1"/>
          </p:cNvSpPr>
          <p:nvPr>
            <p:ph idx="1"/>
          </p:nvPr>
        </p:nvSpPr>
        <p:spPr/>
        <p:txBody>
          <a:bodyPr>
            <a:normAutofit/>
          </a:bodyPr>
          <a:lstStyle/>
          <a:p>
            <a:pPr algn="just"/>
            <a:r>
              <a:rPr lang="ru-RU" u="sng" dirty="0">
                <a:solidFill>
                  <a:schemeClr val="tx1"/>
                </a:solidFill>
                <a:latin typeface="Times New Roman" pitchFamily="18" charset="0"/>
                <a:cs typeface="Times New Roman" pitchFamily="18" charset="0"/>
              </a:rPr>
              <a:t>Стандартная шина ввода/вывода</a:t>
            </a:r>
            <a:r>
              <a:rPr lang="ru-RU" dirty="0">
                <a:solidFill>
                  <a:schemeClr val="tx1"/>
                </a:solidFill>
                <a:latin typeface="Times New Roman" pitchFamily="18" charset="0"/>
                <a:cs typeface="Times New Roman" pitchFamily="18" charset="0"/>
              </a:rPr>
              <a:t> используется для подключения к перечисленным выше шинам более медленных устройств (например, мыши, клавиатуры, модемов, старых звуковых карт). </a:t>
            </a:r>
          </a:p>
          <a:p>
            <a:pPr algn="just"/>
            <a:r>
              <a:rPr lang="ru-RU" dirty="0">
                <a:solidFill>
                  <a:schemeClr val="tx1"/>
                </a:solidFill>
                <a:latin typeface="Times New Roman" pitchFamily="18" charset="0"/>
                <a:cs typeface="Times New Roman" pitchFamily="18" charset="0"/>
              </a:rPr>
              <a:t>До недавнего времени в качестве этой шины использовалась шина стандарта ISA. В настоящее время — шина USB.</a:t>
            </a:r>
          </a:p>
        </p:txBody>
      </p:sp>
    </p:spTree>
    <p:extLst>
      <p:ext uri="{BB962C8B-B14F-4D97-AF65-F5344CB8AC3E}">
        <p14:creationId xmlns:p14="http://schemas.microsoft.com/office/powerpoint/2010/main" val="4127706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400" b="1" dirty="0">
                <a:solidFill>
                  <a:srgbClr val="FF0000"/>
                </a:solidFill>
                <a:latin typeface="Times New Roman" pitchFamily="18" charset="0"/>
                <a:cs typeface="Times New Roman" pitchFamily="18" charset="0"/>
              </a:rPr>
              <a:t>Комбинированная структура</a:t>
            </a:r>
            <a:endParaRPr lang="ru-RU" sz="4400" dirty="0">
              <a:solidFill>
                <a:srgbClr val="FF0000"/>
              </a:solidFill>
              <a:latin typeface="Times New Roman" pitchFamily="18" charset="0"/>
              <a:cs typeface="Times New Roman" pitchFamily="18" charset="0"/>
            </a:endParaRPr>
          </a:p>
        </p:txBody>
      </p:sp>
      <p:pic>
        <p:nvPicPr>
          <p:cNvPr id="4" name="Содержимое 3" descr="http://rudocs.exdat.com/pars_docs/tw_refs/44/43961/43961_html_m67b88c61.png"/>
          <p:cNvPicPr>
            <a:picLocks noGrp="1"/>
          </p:cNvPicPr>
          <p:nvPr>
            <p:ph idx="1"/>
          </p:nvPr>
        </p:nvPicPr>
        <p:blipFill>
          <a:blip r:embed="rId2" cstate="print"/>
          <a:stretch>
            <a:fillRect/>
          </a:stretch>
        </p:blipFill>
        <p:spPr bwMode="auto">
          <a:xfrm>
            <a:off x="2195736" y="1914768"/>
            <a:ext cx="4284702" cy="4413374"/>
          </a:xfrm>
          <a:prstGeom prst="rect">
            <a:avLst/>
          </a:prstGeom>
          <a:noFill/>
          <a:ln w="9525">
            <a:noFill/>
            <a:miter lim="800000"/>
            <a:headEnd/>
            <a:tailEnd/>
          </a:ln>
        </p:spPr>
      </p:pic>
    </p:spTree>
    <p:extLst>
      <p:ext uri="{BB962C8B-B14F-4D97-AF65-F5344CB8AC3E}">
        <p14:creationId xmlns:p14="http://schemas.microsoft.com/office/powerpoint/2010/main" val="3688259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solidFill>
                  <a:srgbClr val="FF0000"/>
                </a:solidFill>
                <a:latin typeface="Times New Roman" pitchFamily="18" charset="0"/>
                <a:cs typeface="Times New Roman" pitchFamily="18" charset="0"/>
              </a:rPr>
              <a:t>Структура шин ПК</a:t>
            </a:r>
            <a:endParaRPr lang="ru-RU" sz="3600"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tretch>
            <a:fillRect/>
          </a:stretch>
        </p:blipFill>
        <p:spPr bwMode="auto">
          <a:xfrm>
            <a:off x="1835696" y="1846262"/>
            <a:ext cx="5472608" cy="4383357"/>
          </a:xfrm>
          <a:prstGeom prst="rect">
            <a:avLst/>
          </a:prstGeom>
          <a:noFill/>
          <a:ln w="9525">
            <a:noFill/>
            <a:miter lim="800000"/>
            <a:headEnd/>
            <a:tailEnd/>
          </a:ln>
        </p:spPr>
      </p:pic>
    </p:spTree>
    <p:extLst>
      <p:ext uri="{BB962C8B-B14F-4D97-AF65-F5344CB8AC3E}">
        <p14:creationId xmlns:p14="http://schemas.microsoft.com/office/powerpoint/2010/main" val="451585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normAutofit/>
          </a:bodyPr>
          <a:lstStyle/>
          <a:p>
            <a:r>
              <a:rPr lang="ru-RU" sz="4400" b="1" dirty="0">
                <a:solidFill>
                  <a:srgbClr val="C00000"/>
                </a:solidFill>
                <a:latin typeface="Times New Roman" pitchFamily="18" charset="0"/>
                <a:cs typeface="Times New Roman" pitchFamily="18" charset="0"/>
              </a:rPr>
              <a:t>Шина </a:t>
            </a:r>
            <a:r>
              <a:rPr lang="en-US" sz="4400" b="1" dirty="0">
                <a:solidFill>
                  <a:srgbClr val="C00000"/>
                </a:solidFill>
                <a:latin typeface="Times New Roman" pitchFamily="18" charset="0"/>
                <a:cs typeface="Times New Roman" pitchFamily="18" charset="0"/>
              </a:rPr>
              <a:t>PCI-E</a:t>
            </a:r>
            <a:endParaRPr lang="ru-RU" sz="4400" b="1" dirty="0">
              <a:solidFill>
                <a:srgbClr val="C00000"/>
              </a:solidFill>
              <a:latin typeface="Times New Roman" pitchFamily="18" charset="0"/>
              <a:cs typeface="Times New Roman" pitchFamily="18" charset="0"/>
            </a:endParaRPr>
          </a:p>
        </p:txBody>
      </p:sp>
      <p:sp>
        <p:nvSpPr>
          <p:cNvPr id="3" name="Текст 2">
            <a:extLst>
              <a:ext uri="{FF2B5EF4-FFF2-40B4-BE49-F238E27FC236}">
                <a16:creationId xmlns:a16="http://schemas.microsoft.com/office/drawing/2014/main" id="{E66F0840-8BA1-4B47-BCE3-618FF7C58CC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815869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
            </a:r>
            <a:br>
              <a:rPr lang="ru-RU" b="1" dirty="0"/>
            </a:br>
            <a:r>
              <a:rPr lang="ru-RU" sz="4000" b="1" dirty="0">
                <a:solidFill>
                  <a:srgbClr val="C00000"/>
                </a:solidFill>
                <a:latin typeface="Times New Roman" pitchFamily="18" charset="0"/>
                <a:cs typeface="Times New Roman" pitchFamily="18" charset="0"/>
              </a:rPr>
              <a:t>PCI и PCI-X: параллельные шины</a:t>
            </a:r>
            <a:br>
              <a:rPr lang="ru-RU" sz="4000" b="1" dirty="0">
                <a:solidFill>
                  <a:srgbClr val="C00000"/>
                </a:solidFill>
                <a:latin typeface="Times New Roman" pitchFamily="18" charset="0"/>
                <a:cs typeface="Times New Roman" pitchFamily="18" charset="0"/>
              </a:rPr>
            </a:br>
            <a:endParaRPr lang="ru-RU" sz="4000" dirty="0">
              <a:solidFill>
                <a:srgbClr val="C00000"/>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lnSpcReduction="10000"/>
          </a:bodyPr>
          <a:lstStyle/>
          <a:p>
            <a:pPr algn="just"/>
            <a:r>
              <a:rPr lang="ru-RU" dirty="0">
                <a:solidFill>
                  <a:schemeClr val="tx1"/>
                </a:solidFill>
                <a:latin typeface="Times New Roman" pitchFamily="18" charset="0"/>
                <a:cs typeface="Times New Roman" pitchFamily="18" charset="0"/>
              </a:rPr>
              <a:t>PCI является стандартной шиной для подключения периферийных устройств</a:t>
            </a:r>
            <a:r>
              <a:rPr lang="en-US" dirty="0">
                <a:solidFill>
                  <a:schemeClr val="tx1"/>
                </a:solidFill>
                <a:latin typeface="Times New Roman" pitchFamily="18" charset="0"/>
                <a:cs typeface="Times New Roman" pitchFamily="18" charset="0"/>
              </a:rPr>
              <a:t>:</a:t>
            </a:r>
            <a:r>
              <a:rPr lang="ru-RU" dirty="0">
                <a:solidFill>
                  <a:schemeClr val="tx1"/>
                </a:solidFill>
                <a:latin typeface="Times New Roman" pitchFamily="18" charset="0"/>
                <a:cs typeface="Times New Roman" pitchFamily="18" charset="0"/>
              </a:rPr>
              <a:t> сетевые карты, модемы, звуковые карты и платы видео. </a:t>
            </a:r>
          </a:p>
          <a:p>
            <a:pPr algn="just"/>
            <a:r>
              <a:rPr lang="ru-RU" dirty="0">
                <a:solidFill>
                  <a:schemeClr val="tx1"/>
                </a:solidFill>
                <a:latin typeface="Times New Roman" pitchFamily="18" charset="0"/>
                <a:cs typeface="Times New Roman" pitchFamily="18" charset="0"/>
              </a:rPr>
              <a:t>Среди материнских плат для широкого рынка больше всего распространена шина PCI стандарта 2.1, работающая на частоте 33 МГц и имеющая ширину 32 бита. Она обладает пропускной способностью до 133 Мбит/с. </a:t>
            </a:r>
          </a:p>
          <a:p>
            <a:pPr algn="just"/>
            <a:r>
              <a:rPr lang="ru-RU" dirty="0">
                <a:solidFill>
                  <a:schemeClr val="tx1"/>
                </a:solidFill>
                <a:latin typeface="Times New Roman" pitchFamily="18" charset="0"/>
                <a:cs typeface="Times New Roman" pitchFamily="18" charset="0"/>
              </a:rPr>
              <a:t>Ещё одна разработка в мире параллельной шины PCI известна как PCI-X. </a:t>
            </a:r>
            <a:r>
              <a:rPr lang="ru-RU" dirty="0">
                <a:solidFill>
                  <a:srgbClr val="C00000"/>
                </a:solidFill>
                <a:latin typeface="Times New Roman" pitchFamily="18" charset="0"/>
                <a:cs typeface="Times New Roman" pitchFamily="18" charset="0"/>
              </a:rPr>
              <a:t>Данные слоты чаще всего встречаются на материнских платах для серверов и рабочих станций</a:t>
            </a:r>
            <a:r>
              <a:rPr lang="ru-RU" dirty="0">
                <a:latin typeface="Times New Roman" pitchFamily="18" charset="0"/>
                <a:cs typeface="Times New Roman" pitchFamily="18" charset="0"/>
              </a:rPr>
              <a:t>, </a:t>
            </a:r>
            <a:r>
              <a:rPr lang="ru-RU" dirty="0">
                <a:solidFill>
                  <a:schemeClr val="tx1"/>
                </a:solidFill>
                <a:latin typeface="Times New Roman" pitchFamily="18" charset="0"/>
                <a:cs typeface="Times New Roman" pitchFamily="18" charset="0"/>
              </a:rPr>
              <a:t>поскольку PCI-X обеспечивает более высокую пропускную способность для сетевых карт. </a:t>
            </a:r>
          </a:p>
          <a:p>
            <a:pPr algn="just"/>
            <a:r>
              <a:rPr lang="ru-RU" dirty="0">
                <a:solidFill>
                  <a:schemeClr val="tx1"/>
                </a:solidFill>
                <a:latin typeface="Times New Roman" pitchFamily="18" charset="0"/>
                <a:cs typeface="Times New Roman" pitchFamily="18" charset="0"/>
              </a:rPr>
              <a:t>К примеру, шина PCI-X 1.0 предлагает пропускную способность до 1 Гбит/с </a:t>
            </a:r>
            <a:r>
              <a:rPr lang="ru-RU" dirty="0" err="1">
                <a:solidFill>
                  <a:schemeClr val="tx1"/>
                </a:solidFill>
                <a:latin typeface="Times New Roman" pitchFamily="18" charset="0"/>
                <a:cs typeface="Times New Roman" pitchFamily="18" charset="0"/>
              </a:rPr>
              <a:t>с</a:t>
            </a:r>
            <a:r>
              <a:rPr lang="ru-RU" dirty="0">
                <a:solidFill>
                  <a:schemeClr val="tx1"/>
                </a:solidFill>
                <a:latin typeface="Times New Roman" pitchFamily="18" charset="0"/>
                <a:cs typeface="Times New Roman" pitchFamily="18" charset="0"/>
              </a:rPr>
              <a:t> частотой шины 133 МГц и разрядностью 64 бита. </a:t>
            </a:r>
          </a:p>
          <a:p>
            <a:pPr algn="just"/>
            <a:endParaRPr lang="ru-RU" dirty="0"/>
          </a:p>
        </p:txBody>
      </p:sp>
    </p:spTree>
    <p:extLst>
      <p:ext uri="{BB962C8B-B14F-4D97-AF65-F5344CB8AC3E}">
        <p14:creationId xmlns:p14="http://schemas.microsoft.com/office/powerpoint/2010/main" val="191117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latin typeface="Times New Roman" panose="02020603050405020304" pitchFamily="18" charset="0"/>
                <a:cs typeface="Times New Roman" panose="02020603050405020304" pitchFamily="18" charset="0"/>
              </a:rPr>
              <a:t>Виды шин по отношению к процессору</a:t>
            </a:r>
          </a:p>
        </p:txBody>
      </p:sp>
      <p:sp>
        <p:nvSpPr>
          <p:cNvPr id="3" name="Объект 2"/>
          <p:cNvSpPr>
            <a:spLocks noGrp="1"/>
          </p:cNvSpPr>
          <p:nvPr>
            <p:ph idx="1"/>
          </p:nvPr>
        </p:nvSpPr>
        <p:spPr/>
        <p:txBody>
          <a:bodyPr>
            <a:normAutofit/>
          </a:bodyPr>
          <a:lstStyle/>
          <a:p>
            <a:pPr algn="just"/>
            <a:r>
              <a:rPr lang="ru-RU" sz="2800" dirty="0">
                <a:solidFill>
                  <a:schemeClr val="tx1"/>
                </a:solidFill>
                <a:latin typeface="Times New Roman" panose="02020603050405020304" pitchFamily="18" charset="0"/>
                <a:cs typeface="Times New Roman" panose="02020603050405020304" pitchFamily="18" charset="0"/>
              </a:rPr>
              <a:t>Внутренние - служат для передачи данных в АЛУ(арифметико-логическое устройство) и из АЛУ</a:t>
            </a:r>
          </a:p>
          <a:p>
            <a:pPr algn="just"/>
            <a:r>
              <a:rPr lang="ru-RU" sz="2800" dirty="0">
                <a:solidFill>
                  <a:schemeClr val="tx1"/>
                </a:solidFill>
                <a:latin typeface="Times New Roman" panose="02020603050405020304" pitchFamily="18" charset="0"/>
                <a:cs typeface="Times New Roman" panose="02020603050405020304" pitchFamily="18" charset="0"/>
              </a:rPr>
              <a:t> Внешние - связывают процессор с памятью или устройствами ввода-вывода. </a:t>
            </a:r>
          </a:p>
          <a:p>
            <a:pPr algn="just"/>
            <a:endParaRPr lang="ru-R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196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a:solidFill>
                  <a:srgbClr val="C00000"/>
                </a:solidFill>
                <a:latin typeface="Times New Roman" pitchFamily="18" charset="0"/>
                <a:cs typeface="Times New Roman" pitchFamily="18" charset="0"/>
              </a:rPr>
              <a:t>Шина </a:t>
            </a:r>
            <a:r>
              <a:rPr lang="en-US" sz="3600" b="1" dirty="0">
                <a:solidFill>
                  <a:srgbClr val="C00000"/>
                </a:solidFill>
                <a:latin typeface="Times New Roman" pitchFamily="18" charset="0"/>
                <a:cs typeface="Times New Roman" pitchFamily="18" charset="0"/>
              </a:rPr>
              <a:t>PCI-E</a:t>
            </a:r>
            <a:endParaRPr lang="ru-RU" sz="3600" b="1" dirty="0">
              <a:solidFill>
                <a:srgbClr val="C0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marL="0" indent="365125" algn="just"/>
            <a:r>
              <a:rPr lang="ru-RU" sz="2400" dirty="0">
                <a:solidFill>
                  <a:schemeClr val="tx1"/>
                </a:solidFill>
                <a:latin typeface="Times New Roman" pitchFamily="18" charset="0"/>
                <a:cs typeface="Times New Roman" pitchFamily="18" charset="0"/>
              </a:rPr>
              <a:t>Новый формат шины PCI-E постепенно вытесняет слоты AGP и PCI. Производители видеокарт практически полностью переориентировались на выпуск плат для слота PCI-E 16x</a:t>
            </a:r>
          </a:p>
        </p:txBody>
      </p:sp>
    </p:spTree>
    <p:extLst>
      <p:ext uri="{BB962C8B-B14F-4D97-AF65-F5344CB8AC3E}">
        <p14:creationId xmlns:p14="http://schemas.microsoft.com/office/powerpoint/2010/main" val="2606116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a:solidFill>
                  <a:srgbClr val="C00000"/>
                </a:solidFill>
                <a:latin typeface="Times New Roman" pitchFamily="18" charset="0"/>
                <a:cs typeface="Times New Roman" pitchFamily="18" charset="0"/>
              </a:rPr>
              <a:t>Шина </a:t>
            </a:r>
            <a:r>
              <a:rPr lang="en-US" sz="3600" b="1" dirty="0">
                <a:solidFill>
                  <a:srgbClr val="C00000"/>
                </a:solidFill>
                <a:latin typeface="Times New Roman" pitchFamily="18" charset="0"/>
                <a:cs typeface="Times New Roman" pitchFamily="18" charset="0"/>
              </a:rPr>
              <a:t>PCI-E</a:t>
            </a:r>
            <a:endParaRPr lang="ru-RU" sz="3600" b="1" dirty="0">
              <a:solidFill>
                <a:srgbClr val="C00000"/>
              </a:solidFill>
              <a:latin typeface="Times New Roman" pitchFamily="18" charset="0"/>
              <a:cs typeface="Times New Roman" pitchFamily="18" charset="0"/>
            </a:endParaRPr>
          </a:p>
        </p:txBody>
      </p:sp>
      <p:sp>
        <p:nvSpPr>
          <p:cNvPr id="3" name="Объект 2"/>
          <p:cNvSpPr>
            <a:spLocks noGrp="1"/>
          </p:cNvSpPr>
          <p:nvPr>
            <p:ph idx="1"/>
          </p:nvPr>
        </p:nvSpPr>
        <p:spPr/>
        <p:txBody>
          <a:bodyPr>
            <a:normAutofit/>
          </a:bodyPr>
          <a:lstStyle/>
          <a:p>
            <a:pPr marL="0" indent="365125" algn="just"/>
            <a:r>
              <a:rPr lang="ru-RU" sz="2400" dirty="0">
                <a:solidFill>
                  <a:schemeClr val="tx1"/>
                </a:solidFill>
                <a:latin typeface="Times New Roman" pitchFamily="18" charset="0"/>
                <a:cs typeface="Times New Roman" pitchFamily="18" charset="0"/>
              </a:rPr>
              <a:t>Это модифицированная версия стандарта PCI, которая вышла в 2002 году. Особенность этой шины в том что вместо параллельного подключения всех устройств к шине используется подключение точка-точка, между двумя устройствами. Таких подключений может быть до 16.</a:t>
            </a:r>
          </a:p>
          <a:p>
            <a:pPr marL="0" indent="365125" algn="just"/>
            <a:r>
              <a:rPr lang="ru-RU" sz="2400" dirty="0">
                <a:solidFill>
                  <a:schemeClr val="tx1"/>
                </a:solidFill>
                <a:latin typeface="Times New Roman" pitchFamily="18" charset="0"/>
                <a:cs typeface="Times New Roman" pitchFamily="18" charset="0"/>
              </a:rPr>
              <a:t>Это дает максимальную скорость передачи данных. Шина PCI обладала неплохими для своего времени характеристиками и довольно долго была основной для подключения различных плат расширения: сетевых, звуковых плат, модемов и др.</a:t>
            </a:r>
          </a:p>
        </p:txBody>
      </p:sp>
    </p:spTree>
    <p:extLst>
      <p:ext uri="{BB962C8B-B14F-4D97-AF65-F5344CB8AC3E}">
        <p14:creationId xmlns:p14="http://schemas.microsoft.com/office/powerpoint/2010/main" val="3022556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79512" y="215647"/>
            <a:ext cx="8748464" cy="6642353"/>
          </a:xfrm>
          <a:prstGeom prst="rect">
            <a:avLst/>
          </a:prstGeom>
          <a:noFill/>
          <a:ln w="9525">
            <a:noFill/>
            <a:miter lim="800000"/>
            <a:headEnd/>
            <a:tailEnd/>
          </a:ln>
        </p:spPr>
      </p:pic>
    </p:spTree>
    <p:extLst>
      <p:ext uri="{BB962C8B-B14F-4D97-AF65-F5344CB8AC3E}">
        <p14:creationId xmlns:p14="http://schemas.microsoft.com/office/powerpoint/2010/main" val="4019818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
            </a:r>
            <a:br>
              <a:rPr lang="en-US" b="1" dirty="0"/>
            </a:br>
            <a:r>
              <a:rPr lang="en-US" sz="4000" b="1" dirty="0">
                <a:solidFill>
                  <a:srgbClr val="C00000"/>
                </a:solidFill>
                <a:latin typeface="Times New Roman" pitchFamily="18" charset="0"/>
                <a:cs typeface="Times New Roman" pitchFamily="18" charset="0"/>
              </a:rPr>
              <a:t>PCI Express: </a:t>
            </a:r>
            <a:r>
              <a:rPr lang="ru-RU" sz="4000" b="1" dirty="0">
                <a:solidFill>
                  <a:srgbClr val="C00000"/>
                </a:solidFill>
                <a:latin typeface="Times New Roman" pitchFamily="18" charset="0"/>
                <a:cs typeface="Times New Roman" pitchFamily="18" charset="0"/>
              </a:rPr>
              <a:t>последовательная шина</a:t>
            </a:r>
            <a:endParaRPr lang="ru-RU" dirty="0"/>
          </a:p>
        </p:txBody>
      </p:sp>
      <p:graphicFrame>
        <p:nvGraphicFramePr>
          <p:cNvPr id="4" name="Содержимое 3"/>
          <p:cNvGraphicFramePr>
            <a:graphicFrameLocks noGrp="1"/>
          </p:cNvGraphicFramePr>
          <p:nvPr>
            <p:ph idx="1"/>
            <p:extLst>
              <p:ext uri="{D42A27DB-BD31-4B8C-83A1-F6EECF244321}">
                <p14:modId xmlns:p14="http://schemas.microsoft.com/office/powerpoint/2010/main" val="416165571"/>
              </p:ext>
            </p:extLst>
          </p:nvPr>
        </p:nvGraphicFramePr>
        <p:xfrm>
          <a:off x="1257002" y="1770529"/>
          <a:ext cx="6629995" cy="4481693"/>
        </p:xfrm>
        <a:graphic>
          <a:graphicData uri="http://schemas.openxmlformats.org/drawingml/2006/table">
            <a:tbl>
              <a:tblPr firstRow="1" bandRow="1">
                <a:tableStyleId>{5C22544A-7EE6-4342-B048-85BDC9FD1C3A}</a:tableStyleId>
              </a:tblPr>
              <a:tblGrid>
                <a:gridCol w="1435420">
                  <a:extLst>
                    <a:ext uri="{9D8B030D-6E8A-4147-A177-3AD203B41FA5}">
                      <a16:colId xmlns:a16="http://schemas.microsoft.com/office/drawing/2014/main" val="20000"/>
                    </a:ext>
                  </a:extLst>
                </a:gridCol>
                <a:gridCol w="2984577">
                  <a:extLst>
                    <a:ext uri="{9D8B030D-6E8A-4147-A177-3AD203B41FA5}">
                      <a16:colId xmlns:a16="http://schemas.microsoft.com/office/drawing/2014/main" val="20001"/>
                    </a:ext>
                  </a:extLst>
                </a:gridCol>
                <a:gridCol w="2209998">
                  <a:extLst>
                    <a:ext uri="{9D8B030D-6E8A-4147-A177-3AD203B41FA5}">
                      <a16:colId xmlns:a16="http://schemas.microsoft.com/office/drawing/2014/main" val="20002"/>
                    </a:ext>
                  </a:extLst>
                </a:gridCol>
              </a:tblGrid>
              <a:tr h="1794743">
                <a:tc>
                  <a:txBody>
                    <a:bodyPr/>
                    <a:lstStyle/>
                    <a:p>
                      <a:pPr algn="ctr"/>
                      <a:r>
                        <a:rPr lang="ru-RU" sz="2800" b="1" dirty="0">
                          <a:latin typeface="Times New Roman" pitchFamily="18" charset="0"/>
                          <a:cs typeface="Times New Roman" pitchFamily="18" charset="0"/>
                        </a:rPr>
                        <a:t>Число линий </a:t>
                      </a:r>
                      <a:r>
                        <a:rPr lang="en-US" sz="2800" b="1" dirty="0">
                          <a:latin typeface="Times New Roman" pitchFamily="18" charset="0"/>
                          <a:cs typeface="Times New Roman" pitchFamily="18" charset="0"/>
                        </a:rPr>
                        <a:t>PCI Express</a:t>
                      </a:r>
                      <a:endParaRPr lang="ru-RU" sz="2800" dirty="0">
                        <a:latin typeface="Times New Roman" pitchFamily="18" charset="0"/>
                        <a:cs typeface="Times New Roman" pitchFamily="18" charset="0"/>
                      </a:endParaRPr>
                    </a:p>
                  </a:txBody>
                  <a:tcPr marL="0" marR="0" marT="0" marB="0"/>
                </a:tc>
                <a:tc>
                  <a:txBody>
                    <a:bodyPr/>
                    <a:lstStyle/>
                    <a:p>
                      <a:pPr algn="ctr"/>
                      <a:r>
                        <a:rPr lang="ru-RU" sz="2800" b="1" dirty="0">
                          <a:latin typeface="Times New Roman" pitchFamily="18" charset="0"/>
                          <a:cs typeface="Times New Roman" pitchFamily="18" charset="0"/>
                        </a:rPr>
                        <a:t>Пропускная способность в одном направлении</a:t>
                      </a:r>
                      <a:endParaRPr lang="ru-RU" sz="2800" dirty="0">
                        <a:latin typeface="Times New Roman" pitchFamily="18" charset="0"/>
                        <a:cs typeface="Times New Roman" pitchFamily="18" charset="0"/>
                      </a:endParaRPr>
                    </a:p>
                  </a:txBody>
                  <a:tcPr marL="74411" marR="74411" marT="40181" marB="40181"/>
                </a:tc>
                <a:tc>
                  <a:txBody>
                    <a:bodyPr/>
                    <a:lstStyle/>
                    <a:p>
                      <a:pPr algn="ctr"/>
                      <a:r>
                        <a:rPr lang="ru-RU" sz="2800" b="1" dirty="0">
                          <a:latin typeface="Times New Roman" pitchFamily="18" charset="0"/>
                          <a:cs typeface="Times New Roman" pitchFamily="18" charset="0"/>
                        </a:rPr>
                        <a:t>Суммарная пропускная способность</a:t>
                      </a:r>
                      <a:endParaRPr lang="ru-RU" sz="2800" dirty="0">
                        <a:latin typeface="Times New Roman" pitchFamily="18" charset="0"/>
                        <a:cs typeface="Times New Roman" pitchFamily="18" charset="0"/>
                      </a:endParaRPr>
                    </a:p>
                  </a:txBody>
                  <a:tcPr marL="74411" marR="74411" marT="40181" marB="40181"/>
                </a:tc>
                <a:extLst>
                  <a:ext uri="{0D108BD9-81ED-4DB2-BD59-A6C34878D82A}">
                    <a16:rowId xmlns:a16="http://schemas.microsoft.com/office/drawing/2014/main" val="10000"/>
                  </a:ext>
                </a:extLst>
              </a:tr>
              <a:tr h="537390">
                <a:tc>
                  <a:txBody>
                    <a:bodyPr/>
                    <a:lstStyle/>
                    <a:p>
                      <a:pPr algn="ctr"/>
                      <a:r>
                        <a:rPr lang="ru-RU" sz="2800" dirty="0">
                          <a:latin typeface="Times New Roman" pitchFamily="18" charset="0"/>
                          <a:cs typeface="Times New Roman" pitchFamily="18" charset="0"/>
                        </a:rPr>
                        <a:t>1</a:t>
                      </a:r>
                    </a:p>
                  </a:txBody>
                  <a:tcPr marL="23253" marR="23253" marT="25113" marB="25113"/>
                </a:tc>
                <a:tc>
                  <a:txBody>
                    <a:bodyPr/>
                    <a:lstStyle/>
                    <a:p>
                      <a:pPr algn="ctr"/>
                      <a:r>
                        <a:rPr lang="ru-RU" sz="2800" dirty="0">
                          <a:latin typeface="Times New Roman" pitchFamily="18" charset="0"/>
                          <a:cs typeface="Times New Roman" pitchFamily="18" charset="0"/>
                        </a:rPr>
                        <a:t>256 Мбайт/с</a:t>
                      </a:r>
                    </a:p>
                  </a:txBody>
                  <a:tcPr marL="23253" marR="23253" marT="25113" marB="25113"/>
                </a:tc>
                <a:tc>
                  <a:txBody>
                    <a:bodyPr/>
                    <a:lstStyle/>
                    <a:p>
                      <a:pPr algn="ctr"/>
                      <a:r>
                        <a:rPr lang="ru-RU" sz="2800" dirty="0">
                          <a:latin typeface="Times New Roman" pitchFamily="18" charset="0"/>
                          <a:cs typeface="Times New Roman" pitchFamily="18" charset="0"/>
                        </a:rPr>
                        <a:t>512 Мбайт/с</a:t>
                      </a:r>
                    </a:p>
                  </a:txBody>
                  <a:tcPr marL="23253" marR="23253" marT="25113" marB="25113"/>
                </a:tc>
                <a:extLst>
                  <a:ext uri="{0D108BD9-81ED-4DB2-BD59-A6C34878D82A}">
                    <a16:rowId xmlns:a16="http://schemas.microsoft.com/office/drawing/2014/main" val="10001"/>
                  </a:ext>
                </a:extLst>
              </a:tr>
              <a:tr h="537390">
                <a:tc>
                  <a:txBody>
                    <a:bodyPr/>
                    <a:lstStyle/>
                    <a:p>
                      <a:pPr algn="ctr"/>
                      <a:r>
                        <a:rPr lang="ru-RU" sz="2800">
                          <a:latin typeface="Times New Roman" pitchFamily="18" charset="0"/>
                          <a:cs typeface="Times New Roman" pitchFamily="18" charset="0"/>
                        </a:rPr>
                        <a:t>2</a:t>
                      </a:r>
                    </a:p>
                  </a:txBody>
                  <a:tcPr marL="23253" marR="23253" marT="25113" marB="25113"/>
                </a:tc>
                <a:tc>
                  <a:txBody>
                    <a:bodyPr/>
                    <a:lstStyle/>
                    <a:p>
                      <a:pPr algn="ctr"/>
                      <a:r>
                        <a:rPr lang="ru-RU" sz="2800" dirty="0">
                          <a:latin typeface="Times New Roman" pitchFamily="18" charset="0"/>
                          <a:cs typeface="Times New Roman" pitchFamily="18" charset="0"/>
                        </a:rPr>
                        <a:t>512 Мбайт/с</a:t>
                      </a:r>
                    </a:p>
                  </a:txBody>
                  <a:tcPr marL="23253" marR="23253" marT="25113" marB="25113"/>
                </a:tc>
                <a:tc>
                  <a:txBody>
                    <a:bodyPr/>
                    <a:lstStyle/>
                    <a:p>
                      <a:pPr algn="ctr"/>
                      <a:r>
                        <a:rPr lang="ru-RU" sz="2800" dirty="0">
                          <a:latin typeface="Times New Roman" pitchFamily="18" charset="0"/>
                          <a:cs typeface="Times New Roman" pitchFamily="18" charset="0"/>
                        </a:rPr>
                        <a:t>1 Гбайт/с</a:t>
                      </a:r>
                    </a:p>
                  </a:txBody>
                  <a:tcPr marL="23253" marR="23253" marT="25113" marB="25113"/>
                </a:tc>
                <a:extLst>
                  <a:ext uri="{0D108BD9-81ED-4DB2-BD59-A6C34878D82A}">
                    <a16:rowId xmlns:a16="http://schemas.microsoft.com/office/drawing/2014/main" val="10002"/>
                  </a:ext>
                </a:extLst>
              </a:tr>
              <a:tr h="537390">
                <a:tc>
                  <a:txBody>
                    <a:bodyPr/>
                    <a:lstStyle/>
                    <a:p>
                      <a:pPr algn="ctr"/>
                      <a:r>
                        <a:rPr lang="en-US" sz="2800" dirty="0">
                          <a:latin typeface="Times New Roman" pitchFamily="18" charset="0"/>
                          <a:cs typeface="Times New Roman" pitchFamily="18" charset="0"/>
                        </a:rPr>
                        <a:t>4</a:t>
                      </a:r>
                      <a:endParaRPr lang="ru-RU" sz="2800" dirty="0">
                        <a:latin typeface="Times New Roman" pitchFamily="18" charset="0"/>
                        <a:cs typeface="Times New Roman" pitchFamily="18"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a:latin typeface="Times New Roman" pitchFamily="18" charset="0"/>
                          <a:cs typeface="Times New Roman" pitchFamily="18" charset="0"/>
                        </a:rPr>
                        <a:t>1 Гбайт/с</a:t>
                      </a:r>
                    </a:p>
                  </a:txBody>
                  <a:tcPr marL="74411" marR="74411" marT="40181" marB="40181"/>
                </a:tc>
                <a:tc>
                  <a:txBody>
                    <a:bodyPr/>
                    <a:lstStyle/>
                    <a:p>
                      <a:pPr algn="ctr"/>
                      <a:r>
                        <a:rPr lang="ru-RU" sz="2800" dirty="0">
                          <a:latin typeface="Times New Roman" pitchFamily="18" charset="0"/>
                          <a:cs typeface="Times New Roman" pitchFamily="18" charset="0"/>
                        </a:rPr>
                        <a:t>2 Гбайт/с</a:t>
                      </a:r>
                    </a:p>
                  </a:txBody>
                  <a:tcPr marL="74411" marR="74411" marT="40181" marB="40181"/>
                </a:tc>
                <a:extLst>
                  <a:ext uri="{0D108BD9-81ED-4DB2-BD59-A6C34878D82A}">
                    <a16:rowId xmlns:a16="http://schemas.microsoft.com/office/drawing/2014/main" val="10003"/>
                  </a:ext>
                </a:extLst>
              </a:tr>
              <a:tr h="537390">
                <a:tc>
                  <a:txBody>
                    <a:bodyPr/>
                    <a:lstStyle/>
                    <a:p>
                      <a:pPr algn="ctr"/>
                      <a:r>
                        <a:rPr lang="en-US" sz="2800" dirty="0">
                          <a:latin typeface="Times New Roman" pitchFamily="18" charset="0"/>
                          <a:cs typeface="Times New Roman" pitchFamily="18" charset="0"/>
                        </a:rPr>
                        <a:t>8</a:t>
                      </a:r>
                      <a:endParaRPr lang="ru-RU" sz="2800" dirty="0">
                        <a:latin typeface="Times New Roman" pitchFamily="18" charset="0"/>
                        <a:cs typeface="Times New Roman" pitchFamily="18"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800" dirty="0">
                          <a:latin typeface="Times New Roman" pitchFamily="18" charset="0"/>
                          <a:cs typeface="Times New Roman" pitchFamily="18" charset="0"/>
                        </a:rPr>
                        <a:t>2 Гбайт/с</a:t>
                      </a:r>
                    </a:p>
                  </a:txBody>
                  <a:tcPr marL="74411" marR="74411" marT="40181" marB="40181"/>
                </a:tc>
                <a:tc>
                  <a:txBody>
                    <a:bodyPr/>
                    <a:lstStyle/>
                    <a:p>
                      <a:pPr algn="ctr"/>
                      <a:r>
                        <a:rPr lang="ru-RU" sz="2800" dirty="0">
                          <a:latin typeface="Times New Roman" pitchFamily="18" charset="0"/>
                          <a:cs typeface="Times New Roman" pitchFamily="18" charset="0"/>
                        </a:rPr>
                        <a:t>4 Гбайт/с</a:t>
                      </a:r>
                    </a:p>
                  </a:txBody>
                  <a:tcPr marL="74411" marR="74411" marT="40181" marB="40181"/>
                </a:tc>
                <a:extLst>
                  <a:ext uri="{0D108BD9-81ED-4DB2-BD59-A6C34878D82A}">
                    <a16:rowId xmlns:a16="http://schemas.microsoft.com/office/drawing/2014/main" val="10004"/>
                  </a:ext>
                </a:extLst>
              </a:tr>
              <a:tr h="537390">
                <a:tc>
                  <a:txBody>
                    <a:bodyPr/>
                    <a:lstStyle/>
                    <a:p>
                      <a:pPr algn="ctr"/>
                      <a:r>
                        <a:rPr lang="en-US" sz="2800" dirty="0">
                          <a:latin typeface="Times New Roman" pitchFamily="18" charset="0"/>
                          <a:cs typeface="Times New Roman" pitchFamily="18" charset="0"/>
                        </a:rPr>
                        <a:t>16</a:t>
                      </a:r>
                      <a:endParaRPr lang="ru-RU" sz="2800" dirty="0">
                        <a:latin typeface="Times New Roman" pitchFamily="18" charset="0"/>
                        <a:cs typeface="Times New Roman" pitchFamily="18" charset="0"/>
                      </a:endParaRPr>
                    </a:p>
                  </a:txBody>
                  <a:tcPr marL="0" marR="0" marT="0" marB="0"/>
                </a:tc>
                <a:tc>
                  <a:txBody>
                    <a:bodyPr/>
                    <a:lstStyle/>
                    <a:p>
                      <a:pPr algn="ctr"/>
                      <a:r>
                        <a:rPr lang="ru-RU" sz="2800" dirty="0">
                          <a:latin typeface="Times New Roman" pitchFamily="18" charset="0"/>
                          <a:cs typeface="Times New Roman" pitchFamily="18" charset="0"/>
                        </a:rPr>
                        <a:t>4 Гбайт/с</a:t>
                      </a:r>
                    </a:p>
                  </a:txBody>
                  <a:tcPr marL="74411" marR="74411" marT="40181" marB="40181"/>
                </a:tc>
                <a:tc>
                  <a:txBody>
                    <a:bodyPr/>
                    <a:lstStyle/>
                    <a:p>
                      <a:pPr algn="ctr"/>
                      <a:r>
                        <a:rPr lang="en-US" sz="2800" dirty="0">
                          <a:latin typeface="Times New Roman" pitchFamily="18" charset="0"/>
                          <a:cs typeface="Times New Roman" pitchFamily="18" charset="0"/>
                        </a:rPr>
                        <a:t>8</a:t>
                      </a:r>
                      <a:r>
                        <a:rPr lang="ru-RU" sz="2800" dirty="0">
                          <a:latin typeface="Times New Roman" pitchFamily="18" charset="0"/>
                          <a:cs typeface="Times New Roman" pitchFamily="18" charset="0"/>
                        </a:rPr>
                        <a:t> Гбайт/с</a:t>
                      </a:r>
                    </a:p>
                  </a:txBody>
                  <a:tcPr marL="74411" marR="74411" marT="40181" marB="4018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5719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FF0000"/>
                </a:solidFill>
                <a:latin typeface="Times New Roman" pitchFamily="18" charset="0"/>
                <a:cs typeface="Times New Roman" pitchFamily="18" charset="0"/>
              </a:rPr>
              <a:t>Все выше, все выше, все выше…</a:t>
            </a:r>
          </a:p>
        </p:txBody>
      </p:sp>
      <p:sp>
        <p:nvSpPr>
          <p:cNvPr id="3" name="Содержимое 2"/>
          <p:cNvSpPr>
            <a:spLocks noGrp="1"/>
          </p:cNvSpPr>
          <p:nvPr>
            <p:ph idx="1"/>
          </p:nvPr>
        </p:nvSpPr>
        <p:spPr>
          <a:xfrm>
            <a:off x="800099" y="1844824"/>
            <a:ext cx="7543801" cy="4023360"/>
          </a:xfrm>
        </p:spPr>
        <p:txBody>
          <a:bodyPr>
            <a:normAutofit/>
          </a:bodyPr>
          <a:lstStyle/>
          <a:p>
            <a:pPr algn="just"/>
            <a:r>
              <a:rPr lang="ru-RU" dirty="0">
                <a:solidFill>
                  <a:schemeClr val="tx1"/>
                </a:solidFill>
                <a:latin typeface="Times New Roman" pitchFamily="18" charset="0"/>
                <a:cs typeface="Times New Roman" pitchFamily="18" charset="0"/>
              </a:rPr>
              <a:t>VME32 - 32-битовая шина с производительностью 30 Мбайт/с, а VME64 - 64-битовая шина с производительностью 160 Мбайт/с.</a:t>
            </a:r>
          </a:p>
          <a:p>
            <a:pPr algn="just"/>
            <a:r>
              <a:rPr lang="ru-RU" dirty="0">
                <a:solidFill>
                  <a:schemeClr val="tx1"/>
                </a:solidFill>
                <a:latin typeface="Times New Roman" pitchFamily="18" charset="0"/>
                <a:cs typeface="Times New Roman" pitchFamily="18" charset="0"/>
              </a:rPr>
              <a:t>Шина </a:t>
            </a:r>
            <a:r>
              <a:rPr lang="ru-RU" dirty="0" err="1">
                <a:solidFill>
                  <a:schemeClr val="tx1"/>
                </a:solidFill>
                <a:latin typeface="Times New Roman" pitchFamily="18" charset="0"/>
                <a:cs typeface="Times New Roman" pitchFamily="18" charset="0"/>
              </a:rPr>
              <a:t>SBus</a:t>
            </a:r>
            <a:r>
              <a:rPr lang="ru-RU" dirty="0">
                <a:solidFill>
                  <a:schemeClr val="tx1"/>
                </a:solidFill>
                <a:latin typeface="Times New Roman" pitchFamily="18" charset="0"/>
                <a:cs typeface="Times New Roman" pitchFamily="18" charset="0"/>
              </a:rPr>
              <a:t> (известная также как стандарт IEEE-1496) имеет 32-битовую и 64-битовую реализацию, работает на частоте 20 и 25 МГц и имеет максимальную скорость передачи данных в 32-битовом режиме равную соответственно 80 или 100 Мбайт/с.</a:t>
            </a:r>
          </a:p>
          <a:p>
            <a:pPr algn="just"/>
            <a:r>
              <a:rPr lang="ru-RU" dirty="0">
                <a:solidFill>
                  <a:schemeClr val="tx1"/>
                </a:solidFill>
                <a:latin typeface="Times New Roman" pitchFamily="18" charset="0"/>
                <a:cs typeface="Times New Roman" pitchFamily="18" charset="0"/>
              </a:rPr>
              <a:t>Шина </a:t>
            </a:r>
            <a:r>
              <a:rPr lang="ru-RU" dirty="0" err="1">
                <a:solidFill>
                  <a:schemeClr val="tx1"/>
                </a:solidFill>
                <a:latin typeface="Times New Roman" pitchFamily="18" charset="0"/>
                <a:cs typeface="Times New Roman" pitchFamily="18" charset="0"/>
              </a:rPr>
              <a:t>MBus</a:t>
            </a:r>
            <a:r>
              <a:rPr lang="ru-RU" dirty="0">
                <a:solidFill>
                  <a:schemeClr val="tx1"/>
                </a:solidFill>
                <a:latin typeface="Times New Roman" pitchFamily="18" charset="0"/>
                <a:cs typeface="Times New Roman" pitchFamily="18" charset="0"/>
              </a:rPr>
              <a:t> работает на тактовой частоте 50 МГц в синхронном режиме с мультиплексированием адреса и данных. Общее число сигналов шины равно 100, а разрядность шины данных составляет 64 бит. По шине передаются 36-битовые физические адреса</a:t>
            </a:r>
            <a:r>
              <a:rPr lang="en-US" dirty="0">
                <a:solidFill>
                  <a:schemeClr val="tx1"/>
                </a:solidFill>
                <a:latin typeface="Times New Roman" pitchFamily="18" charset="0"/>
                <a:cs typeface="Times New Roman" pitchFamily="18" charset="0"/>
              </a:rPr>
              <a:t>.</a:t>
            </a:r>
            <a:endParaRPr 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96763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FF0000"/>
                </a:solidFill>
                <a:latin typeface="Times New Roman" pitchFamily="18" charset="0"/>
                <a:cs typeface="Times New Roman" pitchFamily="18" charset="0"/>
              </a:rPr>
              <a:t>SCSI - </a:t>
            </a:r>
            <a:r>
              <a:rPr lang="ru-RU" b="1" dirty="0" err="1">
                <a:solidFill>
                  <a:srgbClr val="FF0000"/>
                </a:solidFill>
                <a:latin typeface="Times New Roman" pitchFamily="18" charset="0"/>
                <a:cs typeface="Times New Roman" pitchFamily="18" charset="0"/>
              </a:rPr>
              <a:t>Small</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Computer</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System</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Interface</a:t>
            </a:r>
            <a:endParaRPr lang="ru-RU"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7852893" cy="386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558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FF0000"/>
                </a:solidFill>
                <a:latin typeface="Times New Roman" pitchFamily="18" charset="0"/>
                <a:cs typeface="Times New Roman" pitchFamily="18" charset="0"/>
              </a:rPr>
              <a:t>SCSI - </a:t>
            </a:r>
            <a:r>
              <a:rPr lang="ru-RU" b="1" dirty="0" err="1">
                <a:solidFill>
                  <a:srgbClr val="FF0000"/>
                </a:solidFill>
                <a:latin typeface="Times New Roman" pitchFamily="18" charset="0"/>
                <a:cs typeface="Times New Roman" pitchFamily="18" charset="0"/>
              </a:rPr>
              <a:t>Small</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Computer</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System</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Interface</a:t>
            </a:r>
            <a:endParaRPr lang="ru-RU" b="1" dirty="0">
              <a:solidFill>
                <a:srgbClr val="FF0000"/>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pPr algn="just"/>
            <a:r>
              <a:rPr lang="ru-RU" sz="2400" dirty="0">
                <a:solidFill>
                  <a:schemeClr val="tx1"/>
                </a:solidFill>
                <a:latin typeface="Times New Roman" pitchFamily="18" charset="0"/>
                <a:cs typeface="Times New Roman" pitchFamily="18" charset="0"/>
              </a:rPr>
              <a:t>Шина SCSI была разработана М. </a:t>
            </a:r>
            <a:r>
              <a:rPr lang="ru-RU" sz="2400" dirty="0" err="1">
                <a:solidFill>
                  <a:schemeClr val="tx1"/>
                </a:solidFill>
                <a:latin typeface="Times New Roman" pitchFamily="18" charset="0"/>
                <a:cs typeface="Times New Roman" pitchFamily="18" charset="0"/>
              </a:rPr>
              <a:t>Шугартом</a:t>
            </a:r>
            <a:r>
              <a:rPr lang="ru-RU" sz="2400" dirty="0">
                <a:solidFill>
                  <a:schemeClr val="tx1"/>
                </a:solidFill>
                <a:latin typeface="Times New Roman" pitchFamily="18" charset="0"/>
                <a:cs typeface="Times New Roman" pitchFamily="18" charset="0"/>
              </a:rPr>
              <a:t> и стандартизирована в 1986 году. Эта шина используется для подключения различных устройств для хранения данных, таких как жесткие диски, DVD приводы и так далее, а также принтеры и сканеры. Целью этого стандарта было обеспечить единый интерфейс для управления всеми запоминающими устройствами на максимальной скорости.</a:t>
            </a:r>
          </a:p>
        </p:txBody>
      </p:sp>
    </p:spTree>
    <p:extLst>
      <p:ext uri="{BB962C8B-B14F-4D97-AF65-F5344CB8AC3E}">
        <p14:creationId xmlns:p14="http://schemas.microsoft.com/office/powerpoint/2010/main" val="2414162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rgbClr val="FF0000"/>
                </a:solidFill>
                <a:latin typeface="Times New Roman" pitchFamily="18" charset="0"/>
                <a:cs typeface="Times New Roman" pitchFamily="18" charset="0"/>
              </a:rPr>
              <a:t>SCSI - </a:t>
            </a:r>
            <a:r>
              <a:rPr lang="ru-RU" b="1" dirty="0" err="1">
                <a:solidFill>
                  <a:srgbClr val="FF0000"/>
                </a:solidFill>
                <a:latin typeface="Times New Roman" pitchFamily="18" charset="0"/>
                <a:cs typeface="Times New Roman" pitchFamily="18" charset="0"/>
              </a:rPr>
              <a:t>Small</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Computer</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System</a:t>
            </a:r>
            <a:r>
              <a:rPr lang="ru-RU" b="1" dirty="0">
                <a:solidFill>
                  <a:srgbClr val="FF0000"/>
                </a:solidFill>
                <a:latin typeface="Times New Roman" pitchFamily="18" charset="0"/>
                <a:cs typeface="Times New Roman" pitchFamily="18" charset="0"/>
              </a:rPr>
              <a:t> </a:t>
            </a:r>
            <a:r>
              <a:rPr lang="ru-RU" b="1" dirty="0" err="1">
                <a:solidFill>
                  <a:srgbClr val="FF0000"/>
                </a:solidFill>
                <a:latin typeface="Times New Roman" pitchFamily="18" charset="0"/>
                <a:cs typeface="Times New Roman" pitchFamily="18" charset="0"/>
              </a:rPr>
              <a:t>Interface</a:t>
            </a:r>
            <a:endParaRPr lang="ru-RU" b="1" dirty="0">
              <a:solidFill>
                <a:srgbClr val="FF0000"/>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pPr algn="just"/>
            <a:r>
              <a:rPr lang="ru-RU" dirty="0">
                <a:solidFill>
                  <a:schemeClr val="tx1"/>
                </a:solidFill>
                <a:latin typeface="Times New Roman" pitchFamily="18" charset="0"/>
                <a:cs typeface="Times New Roman" pitchFamily="18" charset="0"/>
              </a:rPr>
              <a:t>Первоначально SCSI предназначался для использования в небольших дешевых системах и поэтому был ориентирован на достижение хороших результатов при низкой стоимости. Характерной его чертой является </a:t>
            </a:r>
            <a:r>
              <a:rPr lang="ru-RU" dirty="0">
                <a:solidFill>
                  <a:srgbClr val="FF0000"/>
                </a:solidFill>
                <a:latin typeface="Times New Roman" pitchFamily="18" charset="0"/>
                <a:cs typeface="Times New Roman" pitchFamily="18" charset="0"/>
              </a:rPr>
              <a:t>простота</a:t>
            </a:r>
            <a:r>
              <a:rPr lang="ru-RU" dirty="0">
                <a:latin typeface="Times New Roman" pitchFamily="18" charset="0"/>
                <a:cs typeface="Times New Roman" pitchFamily="18" charset="0"/>
              </a:rPr>
              <a:t>, </a:t>
            </a:r>
            <a:r>
              <a:rPr lang="ru-RU" dirty="0">
                <a:solidFill>
                  <a:schemeClr val="tx1"/>
                </a:solidFill>
                <a:latin typeface="Times New Roman" pitchFamily="18" charset="0"/>
                <a:cs typeface="Times New Roman" pitchFamily="18" charset="0"/>
              </a:rPr>
              <a:t>особенно в части обеспечения гибкости конфигурирования периферийных устройств без изменения организации основного процессора. </a:t>
            </a:r>
          </a:p>
          <a:p>
            <a:pPr algn="just"/>
            <a:r>
              <a:rPr lang="ru-RU" dirty="0">
                <a:solidFill>
                  <a:schemeClr val="tx1"/>
                </a:solidFill>
                <a:latin typeface="Times New Roman" pitchFamily="18" charset="0"/>
                <a:cs typeface="Times New Roman" pitchFamily="18" charset="0"/>
              </a:rPr>
              <a:t>Главной особенностью подсистемы SCSI является размещение в периферийном оборудовании интеллектуального контроллера.</a:t>
            </a:r>
          </a:p>
          <a:p>
            <a:pPr algn="just"/>
            <a:r>
              <a:rPr lang="ru-RU" dirty="0">
                <a:solidFill>
                  <a:schemeClr val="tx1"/>
                </a:solidFill>
                <a:latin typeface="Times New Roman" pitchFamily="18" charset="0"/>
                <a:cs typeface="Times New Roman" pitchFamily="18" charset="0"/>
              </a:rPr>
              <a:t>Шина данных </a:t>
            </a:r>
            <a:r>
              <a:rPr lang="ru-RU" dirty="0">
                <a:solidFill>
                  <a:srgbClr val="FF0000"/>
                </a:solidFill>
                <a:latin typeface="Times New Roman" pitchFamily="18" charset="0"/>
                <a:cs typeface="Times New Roman" pitchFamily="18" charset="0"/>
              </a:rPr>
              <a:t>SCSI-1</a:t>
            </a:r>
            <a:r>
              <a:rPr lang="ru-RU" dirty="0">
                <a:latin typeface="Times New Roman" pitchFamily="18" charset="0"/>
                <a:cs typeface="Times New Roman" pitchFamily="18" charset="0"/>
              </a:rPr>
              <a:t> </a:t>
            </a:r>
            <a:r>
              <a:rPr lang="ru-RU" dirty="0">
                <a:solidFill>
                  <a:schemeClr val="tx1"/>
                </a:solidFill>
                <a:latin typeface="Times New Roman" pitchFamily="18" charset="0"/>
                <a:cs typeface="Times New Roman" pitchFamily="18" charset="0"/>
              </a:rPr>
              <a:t>имеет разрядность 8 бит, а максимальная скорость передачи составляет 5 Мбайт/сек.</a:t>
            </a:r>
          </a:p>
        </p:txBody>
      </p:sp>
    </p:spTree>
    <p:extLst>
      <p:ext uri="{BB962C8B-B14F-4D97-AF65-F5344CB8AC3E}">
        <p14:creationId xmlns:p14="http://schemas.microsoft.com/office/powerpoint/2010/main" val="1330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rgbClr val="FF0000"/>
                </a:solidFill>
                <a:latin typeface="Times New Roman" panose="02020603050405020304" pitchFamily="18" charset="0"/>
                <a:cs typeface="Times New Roman" panose="02020603050405020304" pitchFamily="18" charset="0"/>
              </a:rPr>
              <a:t>Виды шин</a:t>
            </a:r>
          </a:p>
        </p:txBody>
      </p:sp>
      <p:sp>
        <p:nvSpPr>
          <p:cNvPr id="3" name="Объект 2"/>
          <p:cNvSpPr>
            <a:spLocks noGrp="1"/>
          </p:cNvSpPr>
          <p:nvPr>
            <p:ph idx="1"/>
          </p:nvPr>
        </p:nvSpPr>
        <p:spPr/>
        <p:txBody>
          <a:bodyPr>
            <a:normAutofit fontScale="92500" lnSpcReduction="20000"/>
          </a:bodyPr>
          <a:lstStyle/>
          <a:p>
            <a:pPr algn="just"/>
            <a:r>
              <a:rPr lang="ru-RU" b="1" dirty="0">
                <a:solidFill>
                  <a:schemeClr val="tx1"/>
                </a:solidFill>
                <a:latin typeface="Times New Roman" panose="02020603050405020304" pitchFamily="18" charset="0"/>
                <a:cs typeface="Times New Roman" panose="02020603050405020304" pitchFamily="18" charset="0"/>
              </a:rPr>
              <a:t>Шины данных</a:t>
            </a:r>
            <a:r>
              <a:rPr lang="ru-RU" dirty="0">
                <a:solidFill>
                  <a:schemeClr val="tx1"/>
                </a:solidFill>
                <a:latin typeface="Times New Roman" panose="02020603050405020304" pitchFamily="18" charset="0"/>
                <a:cs typeface="Times New Roman" panose="02020603050405020304" pitchFamily="18" charset="0"/>
              </a:rPr>
              <a:t> - все шины, которые используются для передачи данных между процессором компьютера и периферией. Для передачи могут использоваться как последовательный, так и параллельный методы, можно передавать от одного до восьми бит за один раз. По размеру данных, которые можно передать за один раз такие шины делятся на 8, 16, 32 и даже 64 битные;</a:t>
            </a:r>
          </a:p>
          <a:p>
            <a:pPr algn="just"/>
            <a:r>
              <a:rPr lang="ru-RU" b="1" dirty="0">
                <a:solidFill>
                  <a:schemeClr val="tx1"/>
                </a:solidFill>
                <a:latin typeface="Times New Roman" panose="02020603050405020304" pitchFamily="18" charset="0"/>
                <a:cs typeface="Times New Roman" panose="02020603050405020304" pitchFamily="18" charset="0"/>
              </a:rPr>
              <a:t>Адресные шины</a:t>
            </a:r>
            <a:r>
              <a:rPr lang="ru-RU" dirty="0">
                <a:solidFill>
                  <a:schemeClr val="tx1"/>
                </a:solidFill>
                <a:latin typeface="Times New Roman" panose="02020603050405020304" pitchFamily="18" charset="0"/>
                <a:cs typeface="Times New Roman" panose="02020603050405020304" pitchFamily="18" charset="0"/>
              </a:rPr>
              <a:t> - связаны с определенными участками процессора и позволяют записывать и читать данные из оперативной памяти;</a:t>
            </a:r>
          </a:p>
          <a:p>
            <a:pPr algn="just"/>
            <a:r>
              <a:rPr lang="ru-RU" b="1" dirty="0">
                <a:solidFill>
                  <a:schemeClr val="tx1"/>
                </a:solidFill>
                <a:latin typeface="Times New Roman" panose="02020603050405020304" pitchFamily="18" charset="0"/>
                <a:cs typeface="Times New Roman" panose="02020603050405020304" pitchFamily="18" charset="0"/>
              </a:rPr>
              <a:t>Шины питания</a:t>
            </a:r>
            <a:r>
              <a:rPr lang="ru-RU" dirty="0">
                <a:solidFill>
                  <a:schemeClr val="tx1"/>
                </a:solidFill>
                <a:latin typeface="Times New Roman" panose="02020603050405020304" pitchFamily="18" charset="0"/>
                <a:cs typeface="Times New Roman" panose="02020603050405020304" pitchFamily="18" charset="0"/>
              </a:rPr>
              <a:t> - эти шины питают электричеством различные, подключенные к ним устройства;</a:t>
            </a:r>
          </a:p>
          <a:p>
            <a:pPr algn="just"/>
            <a:r>
              <a:rPr lang="ru-RU" b="1" dirty="0">
                <a:solidFill>
                  <a:schemeClr val="tx1"/>
                </a:solidFill>
                <a:latin typeface="Times New Roman" panose="02020603050405020304" pitchFamily="18" charset="0"/>
                <a:cs typeface="Times New Roman" panose="02020603050405020304" pitchFamily="18" charset="0"/>
              </a:rPr>
              <a:t>Шина таймера</a:t>
            </a:r>
            <a:r>
              <a:rPr lang="ru-RU" dirty="0">
                <a:solidFill>
                  <a:schemeClr val="tx1"/>
                </a:solidFill>
                <a:latin typeface="Times New Roman" panose="02020603050405020304" pitchFamily="18" charset="0"/>
                <a:cs typeface="Times New Roman" panose="02020603050405020304" pitchFamily="18" charset="0"/>
              </a:rPr>
              <a:t> - эта шина передает системный тактовый сигнал для синхронизации периферийных устройств, подключенных к компьютеру;</a:t>
            </a:r>
          </a:p>
          <a:p>
            <a:pPr algn="just"/>
            <a:r>
              <a:rPr lang="ru-RU" b="1" dirty="0">
                <a:solidFill>
                  <a:schemeClr val="tx1"/>
                </a:solidFill>
                <a:latin typeface="Times New Roman" panose="02020603050405020304" pitchFamily="18" charset="0"/>
                <a:cs typeface="Times New Roman" panose="02020603050405020304" pitchFamily="18" charset="0"/>
              </a:rPr>
              <a:t>Шина расширений</a:t>
            </a:r>
            <a:r>
              <a:rPr lang="ru-RU" dirty="0">
                <a:solidFill>
                  <a:schemeClr val="tx1"/>
                </a:solidFill>
                <a:latin typeface="Times New Roman" panose="02020603050405020304" pitchFamily="18" charset="0"/>
                <a:cs typeface="Times New Roman" panose="02020603050405020304" pitchFamily="18" charset="0"/>
              </a:rPr>
              <a:t> - позволяет подключать дополнительные компоненты, такие как звуковые или ТВ карты;</a:t>
            </a:r>
          </a:p>
          <a:p>
            <a:pPr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52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algn="just"/>
            <a:r>
              <a:rPr lang="ru-RU" sz="2800" dirty="0">
                <a:solidFill>
                  <a:schemeClr val="tx1"/>
                </a:solidFill>
                <a:latin typeface="Times New Roman" panose="02020603050405020304" pitchFamily="18" charset="0"/>
                <a:cs typeface="Times New Roman" panose="02020603050405020304" pitchFamily="18" charset="0"/>
              </a:rPr>
              <a:t>Также к шинам ввода/вывода подключается шина расширений. Именно к этим шинам подключаются такие компоненты компьютера, как сетевая карта, видеокарта, звуковая карта, жесткий диск и другие</a:t>
            </a:r>
          </a:p>
        </p:txBody>
      </p:sp>
    </p:spTree>
    <p:extLst>
      <p:ext uri="{BB962C8B-B14F-4D97-AF65-F5344CB8AC3E}">
        <p14:creationId xmlns:p14="http://schemas.microsoft.com/office/powerpoint/2010/main" val="396407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b="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pPr marL="0" indent="179388" algn="just"/>
            <a:r>
              <a:rPr lang="ru-RU" sz="2800" dirty="0" smtClean="0">
                <a:solidFill>
                  <a:schemeClr val="tx1"/>
                </a:solidFill>
                <a:latin typeface="Times New Roman" panose="02020603050405020304" pitchFamily="18" charset="0"/>
                <a:cs typeface="Times New Roman" panose="02020603050405020304" pitchFamily="18" charset="0"/>
              </a:rPr>
              <a:t>Первые </a:t>
            </a:r>
            <a:r>
              <a:rPr lang="ru-RU" sz="2800" dirty="0">
                <a:solidFill>
                  <a:schemeClr val="tx1"/>
                </a:solidFill>
                <a:latin typeface="Times New Roman" panose="02020603050405020304" pitchFamily="18" charset="0"/>
                <a:cs typeface="Times New Roman" panose="02020603050405020304" pitchFamily="18" charset="0"/>
              </a:rPr>
              <a:t>персональные компьютеры имели одну внешнюю шину, которая называлась системной шиной. Она состояла из нескольких медных проводов (от 50 до 100), которые встраивались в материнскую плату. На материнской плате находились разъемы на одинаковых расстояниях друг от друга для микросхем памяти и устройств ввода-вывода. 	</a:t>
            </a:r>
            <a:endParaRPr lang="ru-RU" sz="2800" dirty="0" smtClean="0">
              <a:solidFill>
                <a:schemeClr val="tx1"/>
              </a:solidFill>
              <a:latin typeface="Times New Roman" panose="02020603050405020304" pitchFamily="18" charset="0"/>
              <a:cs typeface="Times New Roman" panose="02020603050405020304" pitchFamily="18" charset="0"/>
            </a:endParaRPr>
          </a:p>
          <a:p>
            <a:pPr marL="0" indent="179388" algn="just"/>
            <a:r>
              <a:rPr lang="ru-RU" sz="2800" dirty="0" smtClean="0">
                <a:solidFill>
                  <a:schemeClr val="tx1"/>
                </a:solidFill>
                <a:latin typeface="Times New Roman" panose="02020603050405020304" pitchFamily="18" charset="0"/>
                <a:cs typeface="Times New Roman" panose="02020603050405020304" pitchFamily="18" charset="0"/>
              </a:rPr>
              <a:t>Современные </a:t>
            </a:r>
            <a:r>
              <a:rPr lang="ru-RU" sz="2800" dirty="0">
                <a:solidFill>
                  <a:schemeClr val="tx1"/>
                </a:solidFill>
                <a:latin typeface="Times New Roman" panose="02020603050405020304" pitchFamily="18" charset="0"/>
                <a:cs typeface="Times New Roman" panose="02020603050405020304" pitchFamily="18" charset="0"/>
              </a:rPr>
              <a:t>персональные компьютеры обычно содержат специальную шину между центральным процессором и памятью и по крайней мере еще одну шину для устройств ввода-вывода. </a:t>
            </a:r>
          </a:p>
        </p:txBody>
      </p:sp>
    </p:spTree>
    <p:extLst>
      <p:ext uri="{BB962C8B-B14F-4D97-AF65-F5344CB8AC3E}">
        <p14:creationId xmlns:p14="http://schemas.microsoft.com/office/powerpoint/2010/main" val="2208048304"/>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TotalTime>
  <Words>3161</Words>
  <Application>Microsoft Office PowerPoint</Application>
  <PresentationFormat>Экран (4:3)</PresentationFormat>
  <Paragraphs>170</Paragraphs>
  <Slides>67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67</vt:i4>
      </vt:variant>
    </vt:vector>
  </HeadingPairs>
  <TitlesOfParts>
    <vt:vector size="73" baseType="lpstr">
      <vt:lpstr>Arial</vt:lpstr>
      <vt:lpstr>Calibri</vt:lpstr>
      <vt:lpstr>Calibri Light</vt:lpstr>
      <vt:lpstr>Times New Roman</vt:lpstr>
      <vt:lpstr>Wingdings</vt:lpstr>
      <vt:lpstr>Ретро</vt:lpstr>
      <vt:lpstr>Стандарты организации шины</vt:lpstr>
      <vt:lpstr>Презентация PowerPoint</vt:lpstr>
      <vt:lpstr>Презентация PowerPoint</vt:lpstr>
      <vt:lpstr>Принципы построения микропроцессорных систем</vt:lpstr>
      <vt:lpstr>Презентация PowerPoint</vt:lpstr>
      <vt:lpstr>Виды шин по отношению к процессору</vt:lpstr>
      <vt:lpstr>Виды шин</vt:lpstr>
      <vt:lpstr>Презентация PowerPoint</vt:lpstr>
      <vt:lpstr>Презентация PowerPoint</vt:lpstr>
      <vt:lpstr>История развития компьютерных шин</vt:lpstr>
      <vt:lpstr>Первое поколение</vt:lpstr>
      <vt:lpstr>Презентация PowerPoint</vt:lpstr>
      <vt:lpstr>Второе поколение</vt:lpstr>
      <vt:lpstr>Презентация PowerPoint</vt:lpstr>
      <vt:lpstr>Презентация PowerPoint</vt:lpstr>
      <vt:lpstr>Презентация PowerPoint</vt:lpstr>
      <vt:lpstr>Третье поколение</vt:lpstr>
      <vt:lpstr>Презентация PowerPoint</vt:lpstr>
      <vt:lpstr>Стандарты организации шины</vt:lpstr>
      <vt:lpstr> Стандарты организации шины </vt:lpstr>
      <vt:lpstr>Системная шина ISA (Industry Standard Architecture)</vt:lpstr>
      <vt:lpstr>Презентация PowerPoint</vt:lpstr>
      <vt:lpstr>Презентация PowerPoint</vt:lpstr>
      <vt:lpstr>Презентация PowerPoint</vt:lpstr>
      <vt:lpstr>Шина IBM PC/XT</vt:lpstr>
      <vt:lpstr> Архитектура MCA  (Micro Channel Architecture - Микроканальная архитектура)</vt:lpstr>
      <vt:lpstr>Презентация PowerPoint</vt:lpstr>
      <vt:lpstr>Презентация PowerPoint</vt:lpstr>
      <vt:lpstr>Системная шина EISA (Extended Industry Standard Architecture)</vt:lpstr>
      <vt:lpstr>Презентация PowerPoint</vt:lpstr>
      <vt:lpstr>Шина EISA (Extended ISA )</vt:lpstr>
      <vt:lpstr>Презентация PowerPoint</vt:lpstr>
      <vt:lpstr>Шины ISA, EISA</vt:lpstr>
      <vt:lpstr>Презентация PowerPoint</vt:lpstr>
      <vt:lpstr>Типичная система с низкоскоростной шиной устройств ввода-вывода</vt:lpstr>
      <vt:lpstr>Шина VL-bus</vt:lpstr>
      <vt:lpstr>Презентация PowerPoint</vt:lpstr>
      <vt:lpstr>Презентация PowerPoint</vt:lpstr>
      <vt:lpstr>Система с архитектурой локальной шины (VLB)</vt:lpstr>
      <vt:lpstr>Шина PCI  (соединение периферийных компонентов)</vt:lpstr>
      <vt:lpstr>Презентация PowerPoint</vt:lpstr>
      <vt:lpstr> Интерфейс PCI </vt:lpstr>
      <vt:lpstr>Две шины</vt:lpstr>
      <vt:lpstr>Персональный компьютер с шинами PCI и ISA</vt:lpstr>
      <vt:lpstr>Конфигурация двух шин</vt:lpstr>
      <vt:lpstr>Система на основе PCI</vt:lpstr>
      <vt:lpstr>Презентация PowerPoint</vt:lpstr>
      <vt:lpstr>Шина AGP (Accelerated Graphic Port – ускоренный графический порт)</vt:lpstr>
      <vt:lpstr>Презентация PowerPoint</vt:lpstr>
      <vt:lpstr>Презентация PowerPoint</vt:lpstr>
      <vt:lpstr>Презентация PowerPoint</vt:lpstr>
      <vt:lpstr>AGP - Accelerated Graphics Port</vt:lpstr>
      <vt:lpstr>AGP - Accelerated Graphics Port</vt:lpstr>
      <vt:lpstr>Локальная шина ввода/вывода</vt:lpstr>
      <vt:lpstr>Стандартная шина ввода/вывода</vt:lpstr>
      <vt:lpstr>Комбинированная структура</vt:lpstr>
      <vt:lpstr>Структура шин ПК</vt:lpstr>
      <vt:lpstr>Шина PCI-E</vt:lpstr>
      <vt:lpstr> PCI и PCI-X: параллельные шины </vt:lpstr>
      <vt:lpstr>Шина PCI-E</vt:lpstr>
      <vt:lpstr>Шина PCI-E</vt:lpstr>
      <vt:lpstr>Презентация PowerPoint</vt:lpstr>
      <vt:lpstr> PCI Express: последовательная шина</vt:lpstr>
      <vt:lpstr>Все выше, все выше, все выше…</vt:lpstr>
      <vt:lpstr>SCSI - Small Computer System Interface</vt:lpstr>
      <vt:lpstr>SCSI - Small Computer System Interface</vt:lpstr>
      <vt:lpstr>SCSI - Small Computer System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организации шины</dc:title>
  <dc:creator>Lenovo</dc:creator>
  <cp:lastModifiedBy>Андрей</cp:lastModifiedBy>
  <cp:revision>11</cp:revision>
  <dcterms:created xsi:type="dcterms:W3CDTF">2012-10-25T07:21:40Z</dcterms:created>
  <dcterms:modified xsi:type="dcterms:W3CDTF">2022-03-22T08:00:43Z</dcterms:modified>
</cp:coreProperties>
</file>