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96" r:id="rId6"/>
    <p:sldId id="302" r:id="rId7"/>
    <p:sldId id="303" r:id="rId8"/>
    <p:sldId id="304" r:id="rId9"/>
    <p:sldId id="305" r:id="rId10"/>
    <p:sldId id="265" r:id="rId11"/>
    <p:sldId id="297" r:id="rId12"/>
    <p:sldId id="300" r:id="rId13"/>
    <p:sldId id="299" r:id="rId14"/>
    <p:sldId id="301" r:id="rId15"/>
    <p:sldId id="277" r:id="rId16"/>
    <p:sldId id="308" r:id="rId17"/>
    <p:sldId id="306" r:id="rId18"/>
    <p:sldId id="307" r:id="rId19"/>
  </p:sldIdLst>
  <p:sldSz cx="9144000" cy="5143500" type="screen16x9"/>
  <p:notesSz cx="6858000" cy="9144000"/>
  <p:embeddedFontLst>
    <p:embeddedFont>
      <p:font typeface="Ubuntu" panose="020B0604020202020204" charset="0"/>
      <p:regular r:id="rId21"/>
      <p:bold r:id="rId22"/>
      <p:italic r:id="rId23"/>
      <p:boldItalic r:id="rId24"/>
    </p:embeddedFont>
    <p:embeddedFont>
      <p:font typeface="Work Sans Regular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ato Black" panose="020F0502020204030203" pitchFamily="34" charset="0"/>
      <p:bold r:id="rId33"/>
      <p:boldItalic r:id="rId34"/>
    </p:embeddedFont>
    <p:embeddedFont>
      <p:font typeface="Ubuntu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06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13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4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460466" y="1176267"/>
            <a:ext cx="8223069" cy="27909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ru-RU" sz="4800" spc="800" dirty="0">
                <a:solidFill>
                  <a:schemeClr val="tx2"/>
                </a:solidFill>
                <a:latin typeface="Ubuntu" panose="020B0604020202020204" charset="0"/>
                <a:ea typeface="Lato Black" charset="0"/>
                <a:cs typeface="Lato Black" charset="0"/>
              </a:rPr>
              <a:t>Разработка </a:t>
            </a:r>
            <a:r>
              <a:rPr lang="ru-RU" sz="4800" spc="800" dirty="0" smtClean="0">
                <a:solidFill>
                  <a:schemeClr val="tx2"/>
                </a:solidFill>
                <a:latin typeface="Ubuntu" panose="020B0604020202020204" charset="0"/>
                <a:ea typeface="Lato Black" charset="0"/>
                <a:cs typeface="Lato Black" charset="0"/>
              </a:rPr>
              <a:t>пользовательского</a:t>
            </a:r>
            <a:r>
              <a:rPr lang="ru-RU" sz="4800" spc="800" dirty="0">
                <a:solidFill>
                  <a:schemeClr val="tx2"/>
                </a:solidFill>
                <a:latin typeface="Ubuntu" panose="020B0604020202020204" charset="0"/>
                <a:ea typeface="Lato Black" charset="0"/>
                <a:cs typeface="Lato Black" charset="0"/>
              </a:rPr>
              <a:t/>
            </a:r>
            <a:br>
              <a:rPr lang="ru-RU" sz="4800" spc="800" dirty="0">
                <a:solidFill>
                  <a:schemeClr val="tx2"/>
                </a:solidFill>
                <a:latin typeface="Ubuntu" panose="020B0604020202020204" charset="0"/>
                <a:ea typeface="Lato Black" charset="0"/>
                <a:cs typeface="Lato Black" charset="0"/>
              </a:rPr>
            </a:br>
            <a:r>
              <a:rPr lang="ru-RU" sz="4800" spc="800" dirty="0">
                <a:solidFill>
                  <a:schemeClr val="tx2"/>
                </a:solidFill>
                <a:latin typeface="Ubuntu" panose="020B0604020202020204" charset="0"/>
                <a:ea typeface="Lato Black" charset="0"/>
                <a:cs typeface="Lato Black" charset="0"/>
              </a:rPr>
              <a:t>графического интерфейса</a:t>
            </a:r>
            <a:endParaRPr lang="en-US" sz="4800" spc="800" dirty="0">
              <a:solidFill>
                <a:schemeClr val="tx2"/>
              </a:solidFill>
              <a:latin typeface="Ubuntu" panose="020B0604020202020204" charset="0"/>
              <a:ea typeface="Lato Black" charset="0"/>
              <a:cs typeface="Lato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026755" y="450669"/>
            <a:ext cx="418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Ubuntu" panose="020B0604020202020204" charset="0"/>
              </a:rPr>
              <a:t>Интерфейс</a:t>
            </a:r>
            <a:endParaRPr lang="en-US" sz="54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1519" y="2081646"/>
            <a:ext cx="6753497" cy="2166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07035" algn="just">
              <a:lnSpc>
                <a:spcPct val="107000"/>
              </a:lnSpc>
              <a:spcAft>
                <a:spcPts val="800"/>
              </a:spcAft>
              <a:tabLst>
                <a:tab pos="3943350" algn="l"/>
              </a:tabLst>
            </a:pPr>
            <a:r>
              <a:rPr lang="ru-RU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технологий, используемых в графическом пользовательском интерфейсе, не претерпевают значительных изменений в течение десятилетий. К таким оптимальным решениям относятся использование курсора, многооконный режим работы, а также структура самого окна, использование ярлыков и иконок для получения доступа к программе или документу. Также, с течением времени формируются определённые каноны разработки дизайна графического интерфейса, отвечающие не только моде своего времени, но и требованиям к удобству использования.</a:t>
            </a:r>
            <a:endParaRPr lang="en-US" sz="1800" dirty="0">
              <a:solidFill>
                <a:schemeClr val="bg1"/>
              </a:solidFill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0601" y="522514"/>
            <a:ext cx="7282800" cy="1315531"/>
          </a:xfrm>
        </p:spPr>
        <p:txBody>
          <a:bodyPr/>
          <a:lstStyle/>
          <a:p>
            <a:r>
              <a:rPr lang="ru-RU" i="1" dirty="0"/>
              <a:t>Современные тенденций разработки графического пользовательского интерфейса</a:t>
            </a:r>
            <a:r>
              <a:rPr lang="ru-RU" i="1" dirty="0" smtClean="0"/>
              <a:t>:</a:t>
            </a:r>
            <a:endParaRPr lang="en-US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Прямоугольник 4"/>
          <p:cNvSpPr/>
          <p:nvPr/>
        </p:nvSpPr>
        <p:spPr>
          <a:xfrm>
            <a:off x="1364981" y="2371139"/>
            <a:ext cx="266915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07035" lvl="0">
              <a:lnSpc>
                <a:spcPct val="107000"/>
              </a:lnSpc>
              <a:spcAft>
                <a:spcPts val="800"/>
              </a:spcAft>
              <a:tabLst>
                <a:tab pos="3943350" algn="l"/>
              </a:tabLst>
            </a:pPr>
            <a:r>
              <a:rPr lang="en-US" sz="2400" b="1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Минимализм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64981" y="2919685"/>
            <a:ext cx="2928046" cy="4510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407035" lvl="0">
              <a:lnSpc>
                <a:spcPct val="107000"/>
              </a:lnSpc>
              <a:spcAft>
                <a:spcPts val="800"/>
              </a:spcAft>
              <a:tabLst>
                <a:tab pos="3943350" algn="l"/>
              </a:tabLst>
            </a:pPr>
            <a:r>
              <a:rPr lang="en-US" sz="2400" b="1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64981" y="3453517"/>
            <a:ext cx="2775760" cy="4510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407035" lvl="0">
              <a:lnSpc>
                <a:spcPct val="107000"/>
              </a:lnSpc>
              <a:spcAft>
                <a:spcPts val="800"/>
              </a:spcAft>
              <a:tabLst>
                <a:tab pos="3943350" algn="l"/>
              </a:tabLst>
            </a:pPr>
            <a:r>
              <a:rPr lang="en-US" sz="2400" b="1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Адаптивность</a:t>
            </a:r>
          </a:p>
        </p:txBody>
      </p:sp>
      <p:sp>
        <p:nvSpPr>
          <p:cNvPr id="8" name="Google Shape;821;p47"/>
          <p:cNvSpPr/>
          <p:nvPr/>
        </p:nvSpPr>
        <p:spPr>
          <a:xfrm>
            <a:off x="930601" y="2397689"/>
            <a:ext cx="434380" cy="43440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" name="Google Shape;821;p47"/>
          <p:cNvSpPr/>
          <p:nvPr/>
        </p:nvSpPr>
        <p:spPr>
          <a:xfrm>
            <a:off x="930601" y="2927993"/>
            <a:ext cx="434380" cy="43440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821;p47"/>
          <p:cNvSpPr/>
          <p:nvPr/>
        </p:nvSpPr>
        <p:spPr>
          <a:xfrm>
            <a:off x="930601" y="3463543"/>
            <a:ext cx="434380" cy="43440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Минимализм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</a:rPr>
              <a:t>Современный темп жизни требует быстрого и лёгкого выполнения большого количества задач. Впечатляющие графические элементы, градации, сложные визуальные эффекты, детально прорисованные ярлыки и иконки отвлекают внимание, а зачастую и вовсе путают пользователя. </a:t>
            </a:r>
            <a:r>
              <a:rPr lang="ru-RU" sz="1600" dirty="0" err="1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</a:rPr>
              <a:t>Минималистичные</a:t>
            </a:r>
            <a:r>
              <a:rPr lang="ru-RU" sz="1600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</a:rPr>
              <a:t> интерфейсы предоставляют возможность быстрого и простого взаимодействия с программным продуктом.</a:t>
            </a:r>
            <a:endParaRPr lang="en-US" sz="1600" dirty="0">
              <a:solidFill>
                <a:schemeClr val="bg1"/>
              </a:solidFill>
              <a:latin typeface="Ubuntu" panose="020B0604020202020204" charset="0"/>
            </a:endParaRPr>
          </a:p>
          <a:p>
            <a:pPr marL="76200" indent="0" algn="just">
              <a:buNone/>
            </a:pPr>
            <a:endParaRPr lang="en-US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9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0600" y="633549"/>
            <a:ext cx="4190040" cy="499103"/>
          </a:xfrm>
        </p:spPr>
        <p:txBody>
          <a:bodyPr/>
          <a:lstStyle/>
          <a:p>
            <a:r>
              <a:rPr lang="ru-RU" sz="4000" dirty="0" smtClean="0"/>
              <a:t>Интуитивность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ru-RU" sz="1600" dirty="0">
                <a:latin typeface="Ubuntu" panose="020B0604020202020204" charset="0"/>
              </a:rPr>
              <a:t>Как уже говорилось выше, одним из требований к современному программному обеспечению является высокая эргономичность. Для обеспечения соответствия данному требованию необходимо создавать интуитивно понятный графический пользовательский интерфейс, который требует от пользователя минимальных временных и умственных затрат для получения им необходимых ресурсов.</a:t>
            </a:r>
            <a:endParaRPr lang="en-US" sz="1600" dirty="0">
              <a:latin typeface="Ubuntu" panose="020B060402020202020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10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Адаптивность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ru-RU" sz="1600" dirty="0">
                <a:latin typeface="Ubuntu" panose="020B0604020202020204" charset="0"/>
              </a:rPr>
              <a:t>Адаптивность – системное свойство, которое заключается в способности системы приспосабливаться к изменившимся условиям. Значимость данного свойства растет ввиду обилия устройств, предназначенных для работы с программными продуктами. Зачастую требуется возможность не только доступа, но и комфортной работы с одним и тем же продуктом с различных устройств</a:t>
            </a:r>
            <a:endParaRPr lang="en-US" sz="1600" dirty="0">
              <a:latin typeface="Ubuntu" panose="020B060402020202020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4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05" y="1110342"/>
            <a:ext cx="4397941" cy="277585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6449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 b="1" dirty="0" smtClean="0">
                <a:latin typeface="Ubuntu"/>
                <a:ea typeface="Ubuntu"/>
                <a:cs typeface="Ubuntu"/>
                <a:sym typeface="Ubuntu"/>
              </a:rPr>
              <a:t>Главный экран</a:t>
            </a:r>
            <a:endParaRPr sz="2800" b="1" dirty="0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89" name="Google Shape;289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90" name="Google Shape;29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04" y="1110343"/>
            <a:ext cx="4443661" cy="277585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6449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600" b="1" dirty="0" smtClean="0">
                <a:latin typeface="Ubuntu"/>
                <a:ea typeface="Ubuntu"/>
                <a:cs typeface="Ubuntu"/>
                <a:sym typeface="Ubuntu"/>
              </a:rPr>
              <a:t>Настройки</a:t>
            </a:r>
            <a:endParaRPr sz="3600" b="1" dirty="0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89" name="Google Shape;289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90" name="Google Shape;29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2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110343"/>
            <a:ext cx="4415246" cy="27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573132" y="465400"/>
            <a:ext cx="2762100" cy="6449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ru-RU" sz="2800" b="1" dirty="0">
                <a:latin typeface="Ubuntu"/>
                <a:ea typeface="Ubuntu"/>
                <a:cs typeface="Ubuntu"/>
                <a:sym typeface="Ubuntu"/>
              </a:rPr>
              <a:t>Игровое </a:t>
            </a:r>
            <a:r>
              <a:rPr lang="ru-RU" sz="2800" b="1" dirty="0" smtClean="0">
                <a:latin typeface="Ubuntu"/>
                <a:ea typeface="Ubuntu"/>
                <a:cs typeface="Ubuntu"/>
                <a:sym typeface="Ubuntu"/>
              </a:rPr>
              <a:t>поле</a:t>
            </a:r>
            <a:endParaRPr sz="2800" b="1" dirty="0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89" name="Google Shape;289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90" name="Google Shape;29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6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573132" y="465400"/>
            <a:ext cx="2762100" cy="6449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200" b="1" dirty="0" smtClean="0">
                <a:latin typeface="Ubuntu"/>
                <a:ea typeface="Ubuntu"/>
                <a:cs typeface="Ubuntu"/>
                <a:sym typeface="Ubuntu"/>
              </a:rPr>
              <a:t>Поражение</a:t>
            </a:r>
            <a:endParaRPr sz="3200" b="1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26" y="1110343"/>
            <a:ext cx="4395651" cy="27627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90" name="Google Shape;29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930600" y="2066381"/>
            <a:ext cx="7282800" cy="10107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ru-RU" sz="7200" dirty="0" smtClean="0">
                <a:solidFill>
                  <a:schemeClr val="tx2"/>
                </a:solidFill>
                <a:latin typeface="Ubuntu" panose="020B0604020202020204" charset="0"/>
              </a:rPr>
              <a:t> Игра «Змейка»</a:t>
            </a:r>
            <a:endParaRPr lang="en-US" sz="7200" spc="800" dirty="0">
              <a:solidFill>
                <a:schemeClr val="tx2"/>
              </a:solidFill>
              <a:latin typeface="Ubuntu" panose="020B0604020202020204" charset="0"/>
              <a:ea typeface="Lato Black" charset="0"/>
              <a:cs typeface="Lato Black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107768" y="529046"/>
            <a:ext cx="8928463" cy="8195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ru-RU" sz="2800" spc="300" dirty="0">
                <a:solidFill>
                  <a:schemeClr val="bg1"/>
                </a:solidFill>
                <a:latin typeface="Ubuntu" panose="020B0604020202020204" charset="0"/>
                <a:ea typeface="Lato Black" charset="0"/>
                <a:cs typeface="Lato Black" charset="0"/>
              </a:rPr>
              <a:t>Разработка пользовательского</a:t>
            </a:r>
            <a:br>
              <a:rPr lang="ru-RU" sz="2800" spc="300" dirty="0">
                <a:solidFill>
                  <a:schemeClr val="bg1"/>
                </a:solidFill>
                <a:latin typeface="Ubuntu" panose="020B0604020202020204" charset="0"/>
                <a:ea typeface="Lato Black" charset="0"/>
                <a:cs typeface="Lato Black" charset="0"/>
              </a:rPr>
            </a:br>
            <a:r>
              <a:rPr lang="ru-RU" sz="2800" spc="300" dirty="0">
                <a:solidFill>
                  <a:schemeClr val="bg1"/>
                </a:solidFill>
                <a:latin typeface="Ubuntu" panose="020B0604020202020204" charset="0"/>
                <a:ea typeface="Lato Black" charset="0"/>
                <a:cs typeface="Lato Black" charset="0"/>
              </a:rPr>
              <a:t>графического </a:t>
            </a:r>
            <a:r>
              <a:rPr lang="ru-RU" sz="2800" spc="300" dirty="0" smtClean="0">
                <a:solidFill>
                  <a:schemeClr val="bg1"/>
                </a:solidFill>
                <a:latin typeface="Ubuntu" panose="020B0604020202020204" charset="0"/>
                <a:ea typeface="Lato Black" charset="0"/>
                <a:cs typeface="Lato Black" charset="0"/>
              </a:rPr>
              <a:t>интерфейса</a:t>
            </a:r>
            <a:endParaRPr sz="2800" spc="3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767" y="1583762"/>
            <a:ext cx="777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В первые 1,5 минуты более 70% пользователей принимают решение “Да” или “Нет” исключительно за счет восприятия и осмысление цветовой </a:t>
            </a:r>
            <a:r>
              <a:rPr lang="ru-RU" sz="1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гаммы</a:t>
            </a:r>
            <a:r>
              <a:rPr lang="en-US" sz="1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.</a:t>
            </a:r>
            <a:endParaRPr lang="en-US" sz="1800" b="1" dirty="0">
              <a:solidFill>
                <a:schemeClr val="accent2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031" y="2678277"/>
            <a:ext cx="317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Целевая аудитория: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</a:t>
            </a:r>
            <a:r>
              <a:rPr lang="ru-RU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от 15 до 20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2806" y="3201713"/>
            <a:ext cx="342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Цветовая гамма: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</a:t>
            </a:r>
            <a:r>
              <a:rPr lang="ru-RU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яркая, насыщенная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2805" y="3725366"/>
            <a:ext cx="557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Предпочитаемые цвета: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</a:t>
            </a:r>
            <a:r>
              <a:rPr lang="ru-RU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Ультрамарин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 </a:t>
            </a:r>
            <a:r>
              <a:rPr lang="ru-RU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белый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 </a:t>
            </a:r>
            <a:r>
              <a:rPr lang="ru-RU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оранжевый,</a:t>
            </a:r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 </a:t>
            </a:r>
            <a:r>
              <a:rPr lang="ru-RU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синий, зеленый, </a:t>
            </a:r>
            <a:r>
              <a:rPr lang="ru-RU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красный</a:t>
            </a:r>
            <a:r>
              <a:rPr lang="en-US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красно-оранжевый </a:t>
            </a:r>
            <a:r>
              <a:rPr lang="ru-RU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и </a:t>
            </a:r>
            <a:r>
              <a:rPr lang="ru-RU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т.д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</p:txBody>
      </p:sp>
      <p:grpSp>
        <p:nvGrpSpPr>
          <p:cNvPr id="10" name="Google Shape;692;p47"/>
          <p:cNvGrpSpPr/>
          <p:nvPr/>
        </p:nvGrpSpPr>
        <p:grpSpPr>
          <a:xfrm>
            <a:off x="916761" y="2742519"/>
            <a:ext cx="316045" cy="316045"/>
            <a:chOff x="2594325" y="1627175"/>
            <a:chExt cx="440850" cy="440850"/>
          </a:xfrm>
        </p:grpSpPr>
        <p:sp>
          <p:nvSpPr>
            <p:cNvPr id="11" name="Google Shape;69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9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9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Google Shape;692;p47"/>
          <p:cNvGrpSpPr/>
          <p:nvPr/>
        </p:nvGrpSpPr>
        <p:grpSpPr>
          <a:xfrm>
            <a:off x="898917" y="3198646"/>
            <a:ext cx="316045" cy="316045"/>
            <a:chOff x="2594325" y="1627175"/>
            <a:chExt cx="440850" cy="440850"/>
          </a:xfrm>
        </p:grpSpPr>
        <p:sp>
          <p:nvSpPr>
            <p:cNvPr id="15" name="Google Shape;69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69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69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" name="Google Shape;692;p47"/>
          <p:cNvGrpSpPr/>
          <p:nvPr/>
        </p:nvGrpSpPr>
        <p:grpSpPr>
          <a:xfrm>
            <a:off x="890376" y="3724933"/>
            <a:ext cx="316045" cy="316045"/>
            <a:chOff x="2594325" y="1627175"/>
            <a:chExt cx="440850" cy="440850"/>
          </a:xfrm>
        </p:grpSpPr>
        <p:sp>
          <p:nvSpPr>
            <p:cNvPr id="19" name="Google Shape;69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69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69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969790" y="607654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Цвета и их восприятия</a:t>
            </a:r>
            <a:endParaRPr dirty="0"/>
          </a:p>
        </p:txBody>
      </p:sp>
      <p:grpSp>
        <p:nvGrpSpPr>
          <p:cNvPr id="4" name="Google Shape;756;p47"/>
          <p:cNvGrpSpPr/>
          <p:nvPr/>
        </p:nvGrpSpPr>
        <p:grpSpPr>
          <a:xfrm>
            <a:off x="7657095" y="671407"/>
            <a:ext cx="726124" cy="456593"/>
            <a:chOff x="3241525" y="3039450"/>
            <a:chExt cx="494600" cy="312625"/>
          </a:xfrm>
        </p:grpSpPr>
        <p:sp>
          <p:nvSpPr>
            <p:cNvPr id="5" name="Google Shape;75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75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0537" y="119020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Ubuntu" panose="020B0604020202020204" charset="0"/>
              </a:rPr>
              <a:t>Оранжевый</a:t>
            </a:r>
            <a:endParaRPr lang="en-US" sz="3200" b="1" dirty="0">
              <a:solidFill>
                <a:schemeClr val="accent3"/>
              </a:solidFill>
              <a:latin typeface="Ubuntu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0224" y="1318547"/>
            <a:ext cx="45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Позитив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 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бодрость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дерзость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скорость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790" y="2233546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Ubuntu" panose="020B0604020202020204" charset="0"/>
              </a:rPr>
              <a:t>Красный</a:t>
            </a:r>
            <a:endParaRPr lang="en-US" sz="3200" b="1" dirty="0">
              <a:solidFill>
                <a:schemeClr val="accent3"/>
              </a:solidFill>
              <a:latin typeface="Ubuntu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7566" y="2341267"/>
            <a:ext cx="46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Страсть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победа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уверенность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энергия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790" y="3276887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Ubuntu" panose="020B0604020202020204" charset="0"/>
              </a:rPr>
              <a:t>Синий</a:t>
            </a:r>
            <a:endParaRPr lang="en-US" sz="3200" b="1" dirty="0">
              <a:solidFill>
                <a:schemeClr val="accent3"/>
              </a:solidFill>
              <a:latin typeface="Ubuntu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0224" y="3384608"/>
            <a:ext cx="39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Свежесть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стабильность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 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доверие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9790" y="276091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Ubuntu" panose="020B0604020202020204" charset="0"/>
              </a:rPr>
              <a:t>Белый</a:t>
            </a:r>
            <a:endParaRPr lang="en-US" sz="3200" b="1" dirty="0">
              <a:solidFill>
                <a:schemeClr val="accent3"/>
              </a:solidFill>
              <a:latin typeface="Ubuntu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0224" y="2868639"/>
            <a:ext cx="465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Честь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спокойствие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здоровье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эстетика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790" y="1717577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Ubuntu" panose="020B0604020202020204" charset="0"/>
              </a:rPr>
              <a:t>Зелёный</a:t>
            </a:r>
            <a:endParaRPr lang="en-US" sz="3200" b="1" dirty="0">
              <a:solidFill>
                <a:schemeClr val="accent3"/>
              </a:solidFill>
              <a:latin typeface="Ubuntu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0224" y="1829165"/>
            <a:ext cx="39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Здоровье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чистота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мир</a:t>
            </a:r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,</a:t>
            </a:r>
            <a:r>
              <a:rPr lang="ru-RU" sz="1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Ubuntu" panose="020B0604020202020204" charset="0"/>
              </a:rPr>
              <a:t> гармония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20" name="Google Shape;68;p14"/>
          <p:cNvSpPr txBox="1">
            <a:spLocks/>
          </p:cNvSpPr>
          <p:nvPr/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1600" b="1" dirty="0" smtClean="0">
                <a:solidFill>
                  <a:schemeClr val="bg1"/>
                </a:solidFill>
                <a:latin typeface="Ubuntu" panose="020B0604020202020204" charset="0"/>
              </a:rPr>
              <a:t>4</a:t>
            </a:r>
            <a:endParaRPr lang="en" sz="16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01967" y="568233"/>
            <a:ext cx="3311434" cy="713328"/>
          </a:xfrm>
        </p:spPr>
        <p:txBody>
          <a:bodyPr/>
          <a:lstStyle/>
          <a:p>
            <a:pPr lvl="0"/>
            <a:r>
              <a:rPr lang="ru-RU" sz="5400" dirty="0" smtClean="0">
                <a:latin typeface="Ubuntu" panose="020B0604020202020204" charset="0"/>
              </a:rPr>
              <a:t>Шрифты</a:t>
            </a:r>
            <a:endParaRPr lang="en-US" sz="5400" dirty="0"/>
          </a:p>
        </p:txBody>
      </p:sp>
      <p:sp>
        <p:nvSpPr>
          <p:cNvPr id="4" name="Google Shape;68;p14"/>
          <p:cNvSpPr txBox="1">
            <a:spLocks/>
          </p:cNvSpPr>
          <p:nvPr/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1600" b="1" dirty="0">
                <a:solidFill>
                  <a:schemeClr val="bg1"/>
                </a:solidFill>
                <a:latin typeface="Ubuntu" panose="020B0604020202020204" charset="0"/>
              </a:rPr>
              <a:t>5</a:t>
            </a:r>
            <a:endParaRPr lang="en" sz="16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66" y="1366469"/>
            <a:ext cx="7765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chemeClr val="bg1"/>
                </a:solidFill>
                <a:latin typeface="Ubuntu" panose="020B0604020202020204" charset="0"/>
              </a:rPr>
              <a:t>Жестких правил, регламентирующих выбор шрифта, не существует. Тем не менее, для того чтобы текст не только привлекал внимание, но и осмысленно читался, при выборе печатного исполнения рекомендуется соблюдать следующие основные условия: </a:t>
            </a:r>
            <a:endParaRPr lang="en-US" sz="1600" dirty="0">
              <a:solidFill>
                <a:schemeClr val="bg1"/>
              </a:solidFill>
              <a:latin typeface="Ubuntu" panose="020B0604020202020204" charset="0"/>
            </a:endParaRP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69591" y="259015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Ubuntu" panose="020B0604020202020204" charset="0"/>
              </a:rPr>
              <a:t>Читаемость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8" name="Google Shape;821;p47"/>
          <p:cNvSpPr/>
          <p:nvPr/>
        </p:nvSpPr>
        <p:spPr>
          <a:xfrm>
            <a:off x="824218" y="2569693"/>
            <a:ext cx="410221" cy="41024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9591" y="307945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chemeClr val="bg1"/>
                </a:solidFill>
                <a:latin typeface="Ubuntu" panose="020B0604020202020204" charset="0"/>
              </a:rPr>
              <a:t>Уместность</a:t>
            </a:r>
            <a:endParaRPr lang="en-US" sz="18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0" name="Google Shape;821;p47"/>
          <p:cNvSpPr/>
          <p:nvPr/>
        </p:nvSpPr>
        <p:spPr>
          <a:xfrm>
            <a:off x="824218" y="3059001"/>
            <a:ext cx="410221" cy="41024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9590" y="3568766"/>
            <a:ext cx="201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chemeClr val="bg1"/>
                </a:solidFill>
                <a:latin typeface="Ubuntu" panose="020B0604020202020204" charset="0"/>
              </a:rPr>
              <a:t>Гармоничность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2" name="Google Shape;821;p47"/>
          <p:cNvSpPr/>
          <p:nvPr/>
        </p:nvSpPr>
        <p:spPr>
          <a:xfrm>
            <a:off x="824218" y="3548309"/>
            <a:ext cx="410221" cy="41024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9591" y="409372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chemeClr val="bg1"/>
                </a:solidFill>
                <a:latin typeface="Ubuntu" panose="020B0604020202020204" charset="0"/>
              </a:rPr>
              <a:t>Акцент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4" name="Google Shape;821;p47"/>
          <p:cNvSpPr/>
          <p:nvPr/>
        </p:nvSpPr>
        <p:spPr>
          <a:xfrm>
            <a:off x="824218" y="4073263"/>
            <a:ext cx="410221" cy="41024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i="1" dirty="0">
                <a:solidFill>
                  <a:schemeClr val="bg1"/>
                </a:solidFill>
                <a:latin typeface="Ubuntu" panose="020B0604020202020204" charset="0"/>
              </a:rPr>
              <a:t>Читаемость</a:t>
            </a:r>
            <a:endParaRPr lang="en-US" sz="4000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27463" y="1909928"/>
            <a:ext cx="7530994" cy="2788200"/>
          </a:xfrm>
        </p:spPr>
        <p:txBody>
          <a:bodyPr/>
          <a:lstStyle/>
          <a:p>
            <a:pPr marL="171450" lvl="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1"/>
                </a:solidFill>
                <a:latin typeface="Ubuntu" panose="020B0604020202020204" charset="0"/>
              </a:rPr>
              <a:t>Четкость существенно зависит от </a:t>
            </a:r>
            <a:r>
              <a:rPr lang="ru-RU" sz="1100" i="1" dirty="0">
                <a:solidFill>
                  <a:schemeClr val="bg1"/>
                </a:solidFill>
                <a:latin typeface="Ubuntu" panose="020B0604020202020204" charset="0"/>
              </a:rPr>
              <a:t>цвета </a:t>
            </a:r>
            <a:r>
              <a:rPr lang="ru-RU" sz="1100" dirty="0">
                <a:solidFill>
                  <a:schemeClr val="bg1"/>
                </a:solidFill>
                <a:latin typeface="Ubuntu" panose="020B0604020202020204" charset="0"/>
              </a:rPr>
              <a:t>шрифта и фона, на котором он расположен. Цвета должны быть контрастными.</a:t>
            </a:r>
            <a:endParaRPr lang="en-US" sz="1100" dirty="0">
              <a:solidFill>
                <a:schemeClr val="bg1"/>
              </a:solidFill>
              <a:latin typeface="Ubuntu" panose="020B0604020202020204" charset="0"/>
            </a:endParaRP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1"/>
                </a:solidFill>
                <a:latin typeface="Ubuntu" panose="020B0604020202020204" charset="0"/>
              </a:rPr>
              <a:t>Размер шрифта (толщина и размер букв). Он определяется форматом экспозиции, а также расстояние до зрителя.</a:t>
            </a:r>
            <a:br>
              <a:rPr lang="ru-RU" sz="1100" dirty="0">
                <a:solidFill>
                  <a:schemeClr val="bg1"/>
                </a:solidFill>
                <a:latin typeface="Ubuntu" panose="020B0604020202020204" charset="0"/>
              </a:rPr>
            </a:br>
            <a:r>
              <a:rPr lang="ru-RU" sz="1100" dirty="0">
                <a:solidFill>
                  <a:schemeClr val="bg1"/>
                </a:solidFill>
                <a:latin typeface="Ubuntu" panose="020B0604020202020204" charset="0"/>
              </a:rPr>
              <a:t>Оптимальность межбуквенных пробелов : чрезмерная разреженность или близость букв в строке мешают восприятию слов.</a:t>
            </a:r>
            <a:endParaRPr lang="en-US" sz="1100" dirty="0">
              <a:solidFill>
                <a:schemeClr val="bg1"/>
              </a:solidFill>
              <a:latin typeface="Ubuntu" panose="020B0604020202020204" charset="0"/>
            </a:endParaRPr>
          </a:p>
          <a:p>
            <a:pPr marL="171450" lvl="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100" i="1" dirty="0">
                <a:solidFill>
                  <a:schemeClr val="bg1"/>
                </a:solidFill>
                <a:latin typeface="Ubuntu" panose="020B0604020202020204" charset="0"/>
              </a:rPr>
              <a:t>Контрастность</a:t>
            </a:r>
            <a:r>
              <a:rPr lang="ru-RU" sz="1100" dirty="0">
                <a:solidFill>
                  <a:schemeClr val="bg1"/>
                </a:solidFill>
                <a:latin typeface="Ubuntu" panose="020B0604020202020204" charset="0"/>
              </a:rPr>
              <a:t> основных (вертикальных) и дополнительных (горизонтальных) штрихов. Отсутствие контраста придает тексту некоторую тревожность, неуравновешенность (т.к. горизонтальные линии кажутся толще вертикальных).</a:t>
            </a:r>
            <a:endParaRPr lang="en-US" sz="1100" dirty="0">
              <a:solidFill>
                <a:schemeClr val="bg1"/>
              </a:solidFill>
              <a:latin typeface="Ubuntu" panose="020B0604020202020204" charset="0"/>
            </a:endParaRPr>
          </a:p>
          <a:p>
            <a:pPr marL="171450" lvl="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1"/>
                </a:solidFill>
                <a:latin typeface="Ubuntu" panose="020B0604020202020204" charset="0"/>
              </a:rPr>
              <a:t> Соразмерность толщины основного штриха и внутри буквенного просвета. В длинных текстах оно должно быть примерно равным 1:4 – 1:6 (т.е. избегать «жирных» шрифтов).</a:t>
            </a:r>
            <a:endParaRPr lang="en-US" sz="1100" dirty="0">
              <a:solidFill>
                <a:schemeClr val="bg1"/>
              </a:solidFill>
              <a:latin typeface="Ubuntu" panose="020B0604020202020204" charset="0"/>
            </a:endParaRPr>
          </a:p>
          <a:p>
            <a:pPr marL="171450" lvl="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bg1"/>
                </a:solidFill>
                <a:latin typeface="Ubuntu" panose="020B0604020202020204" charset="0"/>
              </a:rPr>
              <a:t>Междусторочное расстояние желательно делать быть полуторным.</a:t>
            </a:r>
            <a:endParaRPr lang="en-US" sz="1100" dirty="0">
              <a:solidFill>
                <a:schemeClr val="bg1"/>
              </a:solidFill>
              <a:latin typeface="Ubuntu" panose="020B0604020202020204" charset="0"/>
            </a:endParaRPr>
          </a:p>
          <a:p>
            <a:pPr marL="76200" indent="0" algn="just">
              <a:buNone/>
            </a:pPr>
            <a:endParaRPr lang="en-US" sz="1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Прямоугольник 4"/>
          <p:cNvSpPr/>
          <p:nvPr/>
        </p:nvSpPr>
        <p:spPr>
          <a:xfrm>
            <a:off x="927463" y="1181528"/>
            <a:ext cx="52055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buntu" panose="020B0604020202020204" charset="0"/>
              </a:rPr>
              <a:t>-Это четкость, ясность и простота графических форм.</a:t>
            </a:r>
            <a:endParaRPr lang="en-US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7463" y="1545728"/>
            <a:ext cx="5283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chemeClr val="bg1"/>
                </a:solidFill>
                <a:latin typeface="Ubuntu" panose="020B0604020202020204" charset="0"/>
              </a:rPr>
              <a:t>Основные условия, обеспечивающие удобочитаемость</a:t>
            </a:r>
            <a:r>
              <a:rPr lang="ru-RU" b="1" dirty="0">
                <a:solidFill>
                  <a:schemeClr val="bg1"/>
                </a:solidFill>
                <a:latin typeface="Ubuntu" panose="020B0604020202020204" charset="0"/>
              </a:rPr>
              <a:t>:</a:t>
            </a:r>
            <a:endParaRPr lang="en-US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bg1"/>
                </a:solidFill>
                <a:latin typeface="Ubuntu" panose="020B0604020202020204" charset="0"/>
              </a:rPr>
              <a:t>Уместность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30600" y="1676940"/>
            <a:ext cx="7282800" cy="1582242"/>
          </a:xfrm>
        </p:spPr>
        <p:txBody>
          <a:bodyPr/>
          <a:lstStyle/>
          <a:p>
            <a:pPr marL="7620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Ubuntu" panose="020B0604020202020204" charset="0"/>
                <a:ea typeface="Times New Roman" panose="02020603050405020304" pitchFamily="18" charset="0"/>
              </a:rPr>
              <a:t>Весь комплекс настроений и ощущений можно передать в шрифте, даже не вдаваясь в смысловую нагрузку текста. Например, политические плакаты выполняются преимущественно различными гарнитурами рубленных шрифтов. А «старомодным» шрифтом не стоит рекламировать электронную технику.</a:t>
            </a:r>
            <a:endParaRPr lang="en-US" sz="1600" dirty="0">
              <a:solidFill>
                <a:schemeClr val="bg1"/>
              </a:solidFill>
              <a:latin typeface="Ubuntu" panose="020B0604020202020204" charset="0"/>
              <a:ea typeface="Times New Roman" panose="02020603050405020304" pitchFamily="18" charset="0"/>
            </a:endParaRPr>
          </a:p>
          <a:p>
            <a:pPr marL="76200" indent="0" algn="just">
              <a:buNone/>
            </a:pPr>
            <a:endParaRPr lang="en-US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Прямоугольник 4"/>
          <p:cNvSpPr/>
          <p:nvPr/>
        </p:nvSpPr>
        <p:spPr>
          <a:xfrm>
            <a:off x="930600" y="1253772"/>
            <a:ext cx="6936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– Органическая связь рисунка букв с содержанием текста, образность шрифта.</a:t>
            </a:r>
            <a:endParaRPr lang="en-US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i="1" dirty="0">
                <a:solidFill>
                  <a:schemeClr val="bg1"/>
                </a:solidFill>
                <a:latin typeface="Ubuntu" panose="020B0604020202020204" charset="0"/>
              </a:rPr>
              <a:t>Гармоничность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Ubuntu" panose="020B0604020202020204" charset="0"/>
                <a:ea typeface="Times New Roman" panose="02020603050405020304" pitchFamily="18" charset="0"/>
              </a:rPr>
              <a:t>Наиболее характерной ошибкой начинающих дизайнеров является смешение множества шрифтов в одном документе. Это приводит к ощущению дисгармонии и хаоса. Рекомендуется выдирать родственные гарнитуры или начертания из одного семейства. Шрифты должны гармонировать с другими элементами печатной продукции, включая иллюстрации. Вся композиция текстового документа зависит от используемых шрифтов.</a:t>
            </a:r>
            <a:endParaRPr lang="en-US" sz="1600" dirty="0">
              <a:solidFill>
                <a:schemeClr val="bg1"/>
              </a:solidFill>
              <a:latin typeface="Ubuntu" panose="020B0604020202020204" charset="0"/>
              <a:ea typeface="Times New Roman" panose="02020603050405020304" pitchFamily="18" charset="0"/>
            </a:endParaRPr>
          </a:p>
          <a:p>
            <a:pPr marL="76200" indent="0" algn="just">
              <a:buNone/>
            </a:pPr>
            <a:endParaRPr lang="en-US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37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i="1" dirty="0">
                <a:solidFill>
                  <a:schemeClr val="bg1"/>
                </a:solidFill>
                <a:latin typeface="Ubuntu" panose="020B0604020202020204" charset="0"/>
              </a:rPr>
              <a:t>Акцент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При выборе печатного исполнения можно расставить акценты за счет контраста. Обычно для этих целей используют либо несколько гарнитур одного и того же шрифта, либо курсив или размер букв, увеличение межзнакового либо междустрочного расстояния. Акцент также создается цветом, но при этом следует помнить о гармоничном соотношении фона и основного текста. При акцентировании необходима осторожность, иначе в попытке акцентировать </a:t>
            </a:r>
            <a:r>
              <a:rPr lang="ru-RU" sz="1600" b="1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все</a:t>
            </a:r>
            <a:r>
              <a:rPr lang="ru-RU" sz="1600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не удастся выделить </a:t>
            </a:r>
            <a:r>
              <a:rPr lang="ru-RU" sz="1600" b="1" dirty="0">
                <a:solidFill>
                  <a:schemeClr val="bg1"/>
                </a:solidFill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ничего.</a:t>
            </a:r>
            <a:endParaRPr lang="en-US" sz="1600" dirty="0">
              <a:solidFill>
                <a:schemeClr val="bg1"/>
              </a:solidFill>
              <a:latin typeface="Ubuntu" panose="020B0604020202020204" charset="0"/>
            </a:endParaRPr>
          </a:p>
          <a:p>
            <a:pPr marL="76200" indent="0" algn="just">
              <a:buNone/>
            </a:pPr>
            <a:endParaRPr lang="en-US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38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629</Words>
  <Application>Microsoft Office PowerPoint</Application>
  <PresentationFormat>Экран (16:9)</PresentationFormat>
  <Paragraphs>72</Paragraphs>
  <Slides>18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Ubuntu</vt:lpstr>
      <vt:lpstr>Work Sans Regular</vt:lpstr>
      <vt:lpstr>Calibri</vt:lpstr>
      <vt:lpstr>Lato Black</vt:lpstr>
      <vt:lpstr>Ubuntu Light</vt:lpstr>
      <vt:lpstr>Arial</vt:lpstr>
      <vt:lpstr>Times New Roman</vt:lpstr>
      <vt:lpstr>Isidore template</vt:lpstr>
      <vt:lpstr>Разработка пользовательского графического интерфейса</vt:lpstr>
      <vt:lpstr> Игра «Змейка»</vt:lpstr>
      <vt:lpstr>Разработка пользовательского графического интерфейса</vt:lpstr>
      <vt:lpstr>Цвета и их восприятия</vt:lpstr>
      <vt:lpstr>Шрифты</vt:lpstr>
      <vt:lpstr>Читаемость</vt:lpstr>
      <vt:lpstr>Уместность</vt:lpstr>
      <vt:lpstr>Гармоничность</vt:lpstr>
      <vt:lpstr>Акцент</vt:lpstr>
      <vt:lpstr>Презентация PowerPoint</vt:lpstr>
      <vt:lpstr>Современные тенденций разработки графического пользовательского интерфейса:</vt:lpstr>
      <vt:lpstr>Минимализм</vt:lpstr>
      <vt:lpstr>Интуитивность</vt:lpstr>
      <vt:lpstr>Адаптивность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пользовательского графического интерфейса</dc:title>
  <dc:creator>YanLax</dc:creator>
  <cp:lastModifiedBy>YanLax</cp:lastModifiedBy>
  <cp:revision>24</cp:revision>
  <dcterms:modified xsi:type="dcterms:W3CDTF">2021-12-25T17:33:14Z</dcterms:modified>
</cp:coreProperties>
</file>