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5" r:id="rId1"/>
  </p:sldMasterIdLst>
  <p:notesMasterIdLst>
    <p:notesMasterId r:id="rId21"/>
  </p:notesMasterIdLst>
  <p:sldIdLst>
    <p:sldId id="291" r:id="rId2"/>
    <p:sldId id="258" r:id="rId3"/>
    <p:sldId id="300" r:id="rId4"/>
    <p:sldId id="260" r:id="rId5"/>
    <p:sldId id="261" r:id="rId6"/>
    <p:sldId id="281" r:id="rId7"/>
    <p:sldId id="264" r:id="rId8"/>
    <p:sldId id="278" r:id="rId9"/>
    <p:sldId id="265" r:id="rId10"/>
    <p:sldId id="272" r:id="rId11"/>
    <p:sldId id="268" r:id="rId12"/>
    <p:sldId id="267" r:id="rId13"/>
    <p:sldId id="279" r:id="rId14"/>
    <p:sldId id="274" r:id="rId15"/>
    <p:sldId id="282" r:id="rId16"/>
    <p:sldId id="288" r:id="rId17"/>
    <p:sldId id="283" r:id="rId18"/>
    <p:sldId id="285" r:id="rId19"/>
    <p:sldId id="28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Исаев" initials="АИ" lastIdx="1" clrIdx="0">
    <p:extLst>
      <p:ext uri="{19B8F6BF-5375-455C-9EA6-DF929625EA0E}">
        <p15:presenceInfo xmlns:p15="http://schemas.microsoft.com/office/powerpoint/2012/main" userId="814394bb33c0eb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783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6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2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8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87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5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05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20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80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71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14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66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9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9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2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20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06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64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31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85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164036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434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448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454366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635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61736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754487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042431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103787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420456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645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/>
              <a:t>Архитекрура микропроцессоров</a:t>
            </a:r>
          </a:p>
        </p:txBody>
      </p:sp>
    </p:spTree>
    <p:extLst>
      <p:ext uri="{BB962C8B-B14F-4D97-AF65-F5344CB8AC3E}">
        <p14:creationId xmlns:p14="http://schemas.microsoft.com/office/powerpoint/2010/main" val="2839431511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RISC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" sz="2400" dirty="0">
                <a:solidFill>
                  <a:srgbClr val="000000"/>
                </a:solidFill>
              </a:rPr>
              <a:t>На данный момент, </a:t>
            </a:r>
            <a:r>
              <a:rPr lang="ru" sz="2400" b="1" dirty="0">
                <a:solidFill>
                  <a:srgbClr val="000000"/>
                </a:solidFill>
              </a:rPr>
              <a:t>RISC</a:t>
            </a:r>
            <a:r>
              <a:rPr lang="ru" sz="2400" dirty="0">
                <a:solidFill>
                  <a:srgbClr val="000000"/>
                </a:solidFill>
              </a:rPr>
              <a:t> – архитектура является одной </a:t>
            </a:r>
            <a:r>
              <a:rPr lang="ru" sz="2400" b="1" i="1" dirty="0">
                <a:solidFill>
                  <a:srgbClr val="000000"/>
                </a:solidFill>
              </a:rPr>
              <a:t>самых распространённых в мире</a:t>
            </a:r>
            <a:r>
              <a:rPr lang="ru" sz="2400" dirty="0">
                <a:solidFill>
                  <a:srgbClr val="000000"/>
                </a:solidFill>
              </a:rPr>
              <a:t>, имея более </a:t>
            </a:r>
            <a:r>
              <a:rPr lang="ru" sz="2400" b="1" dirty="0">
                <a:solidFill>
                  <a:srgbClr val="000000"/>
                </a:solidFill>
              </a:rPr>
              <a:t>40%</a:t>
            </a:r>
            <a:r>
              <a:rPr lang="ru" sz="2400" dirty="0">
                <a:solidFill>
                  <a:srgbClr val="000000"/>
                </a:solidFill>
              </a:rPr>
              <a:t> мирового </a:t>
            </a:r>
            <a:r>
              <a:rPr lang="ru" sz="2400" b="1" dirty="0">
                <a:solidFill>
                  <a:srgbClr val="000000"/>
                </a:solidFill>
              </a:rPr>
              <a:t>рынка</a:t>
            </a:r>
            <a:r>
              <a:rPr lang="ru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ru" dirty="0"/>
              <a:t>Сравнение CISC и RISC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" sz="2000" b="1" dirty="0">
                <a:solidFill>
                  <a:srgbClr val="000000"/>
                </a:solidFill>
              </a:rPr>
              <a:t>Появление полноценной RISC</a:t>
            </a:r>
            <a:r>
              <a:rPr lang="ru" sz="2000" dirty="0">
                <a:solidFill>
                  <a:srgbClr val="000000"/>
                </a:solidFill>
              </a:rPr>
              <a:t> архитектуры на процессорах, позволило упростить конструкцию вычислительных ядер; уменьшить стоимость, площадь и при этом увеличить количество регистров общего назначения</a:t>
            </a:r>
            <a:r>
              <a:rPr lang="ru" sz="2000" dirty="0" smtClean="0">
                <a:solidFill>
                  <a:srgbClr val="000000"/>
                </a:solidFill>
              </a:rPr>
              <a:t>;</a:t>
            </a:r>
            <a:endParaRPr lang="ru" sz="2000" dirty="0">
              <a:solidFill>
                <a:srgbClr val="000000"/>
              </a:solidFill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ru" dirty="0"/>
              <a:t>Сравнение CISC и RISC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" sz="2000" dirty="0">
                <a:solidFill>
                  <a:srgbClr val="000000"/>
                </a:solidFill>
              </a:rPr>
              <a:t>Начиная с </a:t>
            </a:r>
            <a:r>
              <a:rPr lang="ru" sz="2000" b="1" dirty="0">
                <a:solidFill>
                  <a:srgbClr val="000000"/>
                </a:solidFill>
              </a:rPr>
              <a:t>Intel 486DX</a:t>
            </a:r>
            <a:r>
              <a:rPr lang="ru" sz="2000" dirty="0">
                <a:solidFill>
                  <a:srgbClr val="000000"/>
                </a:solidFill>
              </a:rPr>
              <a:t> все </a:t>
            </a:r>
            <a:r>
              <a:rPr lang="ru" sz="2000" b="1" dirty="0">
                <a:solidFill>
                  <a:srgbClr val="000000"/>
                </a:solidFill>
              </a:rPr>
              <a:t>x86</a:t>
            </a:r>
            <a:r>
              <a:rPr lang="ru" sz="2000" dirty="0">
                <a:solidFill>
                  <a:srgbClr val="000000"/>
                </a:solidFill>
              </a:rPr>
              <a:t> процессоры имеют внутреннее ядро </a:t>
            </a:r>
            <a:r>
              <a:rPr lang="ru" sz="2000" b="1" dirty="0" smtClean="0">
                <a:solidFill>
                  <a:srgbClr val="000000"/>
                </a:solidFill>
              </a:rPr>
              <a:t>RISC</a:t>
            </a:r>
            <a:endParaRPr lang="ru" sz="2000" dirty="0">
              <a:solidFill>
                <a:srgbClr val="000000"/>
              </a:solidFill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ru" dirty="0"/>
              <a:t>Сравнение CISC и RISC</a:t>
            </a:r>
            <a:endParaRPr dirty="0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8" descr="89c7020c2033.gif">
            <a:extLst>
              <a:ext uri="{FF2B5EF4-FFF2-40B4-BE49-F238E27FC236}">
                <a16:creationId xmlns:a16="http://schemas.microsoft.com/office/drawing/2014/main" id="{AD3B4B9D-9FC9-41A9-A161-2ADFE8907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8096" y="1635645"/>
            <a:ext cx="7066866" cy="327922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Сравнение CISC и RISC</a:t>
            </a:r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Shape 152">
            <a:extLst>
              <a:ext uri="{FF2B5EF4-FFF2-40B4-BE49-F238E27FC236}">
                <a16:creationId xmlns:a16="http://schemas.microsoft.com/office/drawing/2014/main" id="{22E5465F-348A-4653-872C-5F5826856D2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/>
          </a:blip>
          <a:srcRect l="5479" t="6441" r="5038" b="8713"/>
          <a:stretch/>
        </p:blipFill>
        <p:spPr>
          <a:xfrm>
            <a:off x="2252883" y="1563624"/>
            <a:ext cx="4320479" cy="34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MISC</a:t>
            </a:r>
            <a:endParaRPr lang="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ru-RU" sz="2000" b="1" dirty="0"/>
              <a:t>MISC</a:t>
            </a:r>
            <a:r>
              <a:rPr lang="ru-RU" sz="2000" dirty="0"/>
              <a:t> (англ. </a:t>
            </a:r>
            <a:r>
              <a:rPr lang="ru-RU" sz="2000" dirty="0" err="1"/>
              <a:t>minimal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set</a:t>
            </a:r>
            <a:r>
              <a:rPr lang="ru-RU" sz="2000" dirty="0"/>
              <a:t> </a:t>
            </a:r>
            <a:r>
              <a:rPr lang="ru-RU" sz="2000" dirty="0" err="1"/>
              <a:t>computer</a:t>
            </a:r>
            <a:r>
              <a:rPr lang="ru-RU" sz="2000" dirty="0"/>
              <a:t> — «компьютер с минимальным набором команд»)</a:t>
            </a:r>
            <a:r>
              <a:rPr lang="en-US" sz="2000" dirty="0"/>
              <a:t>. </a:t>
            </a:r>
          </a:p>
          <a:p>
            <a:pPr algn="just"/>
            <a:r>
              <a:rPr lang="ru-RU" sz="2000" dirty="0"/>
              <a:t>Архитектура для проектирования процессора, которая отличается наилучшей эффективностью и простотой в сравнении с CISC и RISC.  </a:t>
            </a:r>
            <a:endParaRPr sz="2000" dirty="0"/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8984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MISC</a:t>
            </a:r>
            <a:endParaRPr lang="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/>
              <a:t>Ограниченное число команд - 20-30.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Для кодировки команд используется 5-ти разрядное поле команды.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Стековая архитектура системы команд.</a:t>
            </a: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5198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MISC</a:t>
            </a:r>
            <a:endParaRPr lang="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ru-RU" sz="2000" dirty="0"/>
              <a:t>Может содержать в себе блок RISC, обрабатывающий в себе от 10 базовых команд (+, —, /, *, </a:t>
            </a:r>
            <a:r>
              <a:rPr lang="ru-RU" sz="2000" dirty="0" err="1"/>
              <a:t>if</a:t>
            </a:r>
            <a:r>
              <a:rPr lang="ru-RU" sz="2000" dirty="0"/>
              <a:t>, </a:t>
            </a:r>
            <a:r>
              <a:rPr lang="ru-RU" sz="2000" dirty="0" err="1"/>
              <a:t>else</a:t>
            </a:r>
            <a:r>
              <a:rPr lang="ru-RU" sz="2000" dirty="0"/>
              <a:t> &amp; </a:t>
            </a:r>
            <a:r>
              <a:rPr lang="ru-RU" sz="2000" dirty="0" err="1" smtClean="0"/>
              <a:t>etc</a:t>
            </a:r>
            <a:r>
              <a:rPr lang="ru-RU" sz="2000" dirty="0" smtClean="0"/>
              <a:t>)</a:t>
            </a:r>
            <a:endParaRPr sz="2000" dirty="0"/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6598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VLIW</a:t>
            </a:r>
            <a:endParaRPr lang="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ru-RU" sz="2400" b="1" dirty="0"/>
              <a:t>VLIW</a:t>
            </a:r>
            <a:r>
              <a:rPr lang="ru-RU" sz="2400" dirty="0"/>
              <a:t> (</a:t>
            </a:r>
            <a:r>
              <a:rPr lang="ru-RU" sz="2400" dirty="0" err="1"/>
              <a:t>very</a:t>
            </a:r>
            <a:r>
              <a:rPr lang="ru-RU" sz="2400" dirty="0"/>
              <a:t> 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instruction</a:t>
            </a:r>
            <a:r>
              <a:rPr lang="ru-RU" sz="2400" dirty="0"/>
              <a:t> </a:t>
            </a:r>
            <a:r>
              <a:rPr lang="ru-RU" sz="2400" dirty="0" err="1"/>
              <a:t>word</a:t>
            </a:r>
            <a:r>
              <a:rPr lang="ru-RU" sz="2400" dirty="0"/>
              <a:t> — «очень длинная машинная команда») — архитектура процессоров с несколькими вычислительными устройствами.</a:t>
            </a:r>
            <a:endParaRPr sz="2400" dirty="0"/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6221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VLIW</a:t>
            </a:r>
            <a:endParaRPr lang="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Объединение нескольких простых команд в одну сверхдлинную производится по следующим правилам: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количество простых команд, объединяемых в одну команду сверхбольшой длины, равно числу имеющихся в процессоре функциональных (исполнительных) блоков (ФБ);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в сверхдлинную команду входят только такие простые команды, которые исполняются разными ФБ, то есть обеспечивается одновременное исполнение всех составляющих сверхдлинной команды.</a:t>
            </a: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в конец 4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9084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/>
              <a:t>Команды (инструкции)</a:t>
            </a:r>
            <a:endParaRPr lang="ru" dirty="0"/>
          </a:p>
        </p:txBody>
      </p:sp>
      <p:sp>
        <p:nvSpPr>
          <p:cNvPr id="51" name="Shape 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-RU" sz="2800" b="1" dirty="0"/>
              <a:t>Инструкция</a:t>
            </a:r>
            <a:r>
              <a:rPr lang="ru-RU" sz="2800" dirty="0"/>
              <a:t> — это минимальная единица программы, которая сообщает ЦП что делать с помощью серии инструкций, которые выполняются последовательно.</a:t>
            </a:r>
            <a:endParaRPr lang="ru" sz="2800" dirty="0"/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ru" dirty="0"/>
          </a:p>
        </p:txBody>
      </p:sp>
      <p:sp>
        <p:nvSpPr>
          <p:cNvPr id="51" name="Shape 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-RU" sz="2400" b="1" dirty="0"/>
              <a:t>Архитектура микропроцессора</a:t>
            </a:r>
            <a:r>
              <a:rPr lang="ru-RU" sz="2400" dirty="0"/>
              <a:t> — это совокупность сведений о составе его компонентов, организации обработки в нем инфор­мации и обмена информацией с внешними устройствами </a:t>
            </a:r>
            <a:r>
              <a:rPr lang="ru-RU" sz="2400" dirty="0" smtClean="0"/>
              <a:t>ЭВМ</a:t>
            </a:r>
            <a:endParaRPr lang="ru" sz="2400" dirty="0"/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66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CISC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 dirty="0" smtClean="0">
                <a:solidFill>
                  <a:srgbClr val="000000"/>
                </a:solidFill>
              </a:rPr>
              <a:t>CISC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ru" sz="1800" dirty="0" smtClean="0">
                <a:solidFill>
                  <a:srgbClr val="000000"/>
                </a:solidFill>
              </a:rPr>
              <a:t>концепция </a:t>
            </a:r>
            <a:r>
              <a:rPr lang="ru" sz="1800" dirty="0">
                <a:solidFill>
                  <a:srgbClr val="000000"/>
                </a:solidFill>
              </a:rPr>
              <a:t>проектирования процессоров, которая характеризуется следующим набором свойств:</a:t>
            </a:r>
          </a:p>
          <a:p>
            <a:pPr marL="685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000000"/>
                </a:solidFill>
              </a:rPr>
              <a:t>нефиксированное значение длины команды;</a:t>
            </a:r>
          </a:p>
          <a:p>
            <a:pPr marL="685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000000"/>
                </a:solidFill>
              </a:rPr>
              <a:t>арифметические действия кодируются в одной команде;</a:t>
            </a:r>
          </a:p>
          <a:p>
            <a:pPr marL="685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000000"/>
                </a:solidFill>
              </a:rPr>
              <a:t>небольшое число регистров, каждый из которых выполняет строго определённую функцию.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Достоинства CISC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Компактность наборов инструкций уменьшает размер программ и уменьшает количество обращений к памяти.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Наборы инструкций включают поддержку конструкций высокоуровневого программирования.</a:t>
            </a:r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Недостатки CISC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Нерегулярность потока команд.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Высокая стоимость аппаратной части.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Сложности с распараллеливанием вычислений.</a:t>
            </a:r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188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RISC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ru" sz="2000" b="1" dirty="0">
                <a:solidFill>
                  <a:srgbClr val="000000"/>
                </a:solidFill>
              </a:rPr>
              <a:t>RISC</a:t>
            </a:r>
            <a:r>
              <a:rPr lang="ru" sz="2000" dirty="0">
                <a:solidFill>
                  <a:srgbClr val="000000"/>
                </a:solidFill>
              </a:rPr>
              <a:t> (</a:t>
            </a:r>
            <a:r>
              <a:rPr lang="ru" sz="2000" i="1" dirty="0">
                <a:solidFill>
                  <a:srgbClr val="000000"/>
                </a:solidFill>
              </a:rPr>
              <a:t>Reduced Instruction Set Computer</a:t>
            </a:r>
            <a:r>
              <a:rPr lang="ru" sz="2000" dirty="0">
                <a:solidFill>
                  <a:srgbClr val="000000"/>
                </a:solidFill>
              </a:rPr>
              <a:t>) – архитектура процессора с сокращённым набором </a:t>
            </a:r>
            <a:r>
              <a:rPr lang="ru" sz="2000" dirty="0" smtClean="0">
                <a:solidFill>
                  <a:srgbClr val="000000"/>
                </a:solidFill>
              </a:rPr>
              <a:t>инструкций</a:t>
            </a:r>
            <a:endParaRPr lang="ru" sz="2000" dirty="0">
              <a:solidFill>
                <a:srgbClr val="000000"/>
              </a:solidFill>
            </a:endParaRPr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/>
              <a:t>Особенности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RISC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1.  Любая операция должна выполняться за один такт, вне зависимости от ее типа.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2.  Система команд должна содержать минимальное количество наиболее часто используемых простейших инструкций одинаковой длины.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3.  Операции обработки данных реализуются только в формате "</a:t>
            </a:r>
            <a:r>
              <a:rPr lang="ru-RU" sz="1800" dirty="0" smtClean="0"/>
              <a:t>регистр-регистр“</a:t>
            </a:r>
            <a:endParaRPr lang="en-US" sz="1800" dirty="0" smtClean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4</a:t>
            </a:r>
            <a:r>
              <a:rPr lang="ru-RU" sz="1800" dirty="0"/>
              <a:t>.  Состав системы команд должен быть "удобен" для компиляции операторов языков высокого уровня.</a:t>
            </a:r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конец 5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RISC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" sz="2000" dirty="0" smtClean="0">
                <a:solidFill>
                  <a:srgbClr val="000000"/>
                </a:solidFill>
              </a:rPr>
              <a:t>была </a:t>
            </a:r>
            <a:r>
              <a:rPr lang="ru" sz="2000" dirty="0">
                <a:solidFill>
                  <a:srgbClr val="000000"/>
                </a:solidFill>
              </a:rPr>
              <a:t>создана для </a:t>
            </a:r>
            <a:r>
              <a:rPr lang="ru" sz="2000" b="1" dirty="0">
                <a:solidFill>
                  <a:srgbClr val="000000"/>
                </a:solidFill>
              </a:rPr>
              <a:t>устранения недостатков CISC </a:t>
            </a:r>
            <a:r>
              <a:rPr lang="ru" sz="2000" b="1" dirty="0" smtClean="0">
                <a:solidFill>
                  <a:srgbClr val="000000"/>
                </a:solidFill>
              </a:rPr>
              <a:t>архитектуры</a:t>
            </a:r>
            <a:endParaRPr lang="ru" sz="2000" dirty="0">
              <a:solidFill>
                <a:srgbClr val="000000"/>
              </a:solidFill>
            </a:endParaRPr>
          </a:p>
        </p:txBody>
      </p:sp>
      <p:sp>
        <p:nvSpPr>
          <p:cNvPr id="4" name="Управляющая кнопка: в конец 3">
            <a:hlinkClick r:id="rId3" action="ppaction://hlinksldjump" highlightClick="1"/>
          </p:cNvPr>
          <p:cNvSpPr/>
          <p:nvPr/>
        </p:nvSpPr>
        <p:spPr>
          <a:xfrm>
            <a:off x="0" y="4143386"/>
            <a:ext cx="357190" cy="21431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rId4" action="ppaction://hlinksldjump" highlightClick="1"/>
          </p:cNvPr>
          <p:cNvSpPr/>
          <p:nvPr/>
        </p:nvSpPr>
        <p:spPr>
          <a:xfrm>
            <a:off x="0" y="0"/>
            <a:ext cx="357158" cy="42861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previousslide" highlightClick="1"/>
          </p:cNvPr>
          <p:cNvSpPr/>
          <p:nvPr/>
        </p:nvSpPr>
        <p:spPr>
          <a:xfrm>
            <a:off x="0" y="4071948"/>
            <a:ext cx="357158" cy="2857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в конец 7">
            <a:hlinkClick r:id="" action="ppaction://hlinkshowjump?jump=nextslide" highlightClick="1"/>
          </p:cNvPr>
          <p:cNvSpPr/>
          <p:nvPr/>
        </p:nvSpPr>
        <p:spPr>
          <a:xfrm>
            <a:off x="0" y="3714758"/>
            <a:ext cx="357158" cy="28575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799</TotalTime>
  <Words>426</Words>
  <Application>Microsoft Office PowerPoint</Application>
  <PresentationFormat>Экран (16:9)</PresentationFormat>
  <Paragraphs>48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Интеграл</vt:lpstr>
      <vt:lpstr>Архитекрура микропроцессоров</vt:lpstr>
      <vt:lpstr>Команды (инструкции)</vt:lpstr>
      <vt:lpstr>Презентация PowerPoint</vt:lpstr>
      <vt:lpstr>CISC</vt:lpstr>
      <vt:lpstr>Достоинства CISC</vt:lpstr>
      <vt:lpstr>Недостатки CISC</vt:lpstr>
      <vt:lpstr>RISC</vt:lpstr>
      <vt:lpstr>Особенности RISC</vt:lpstr>
      <vt:lpstr>RISC</vt:lpstr>
      <vt:lpstr>RISC</vt:lpstr>
      <vt:lpstr>Сравнение CISC и RISC</vt:lpstr>
      <vt:lpstr>Сравнение CISC и RISC</vt:lpstr>
      <vt:lpstr>Сравнение CISC и RISC</vt:lpstr>
      <vt:lpstr>Сравнение CISC и RISC</vt:lpstr>
      <vt:lpstr>MISC</vt:lpstr>
      <vt:lpstr>MISC</vt:lpstr>
      <vt:lpstr>MISC</vt:lpstr>
      <vt:lpstr>VLIW</vt:lpstr>
      <vt:lpstr>VLIW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CISC и     RISC архетиктур процессоров</dc:title>
  <dc:creator>Физмат</dc:creator>
  <cp:lastModifiedBy>YanLax</cp:lastModifiedBy>
  <cp:revision>35</cp:revision>
  <dcterms:modified xsi:type="dcterms:W3CDTF">2022-06-21T03:00:26Z</dcterms:modified>
</cp:coreProperties>
</file>