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63" r:id="rId5"/>
    <p:sldId id="262" r:id="rId6"/>
    <p:sldId id="261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6600"/>
    <a:srgbClr val="CC99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F11A-EC1E-47D3-9C07-C474C2638F88}" type="datetimeFigureOut">
              <a:rPr lang="ru-RU" smtClean="0"/>
              <a:pPr/>
              <a:t>02.03.2022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3DF5-9E62-437B-9989-8BC4034CE9A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885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F11A-EC1E-47D3-9C07-C474C2638F88}" type="datetimeFigureOut">
              <a:rPr lang="ru-RU" smtClean="0"/>
              <a:pPr/>
              <a:t>02.03.2022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3DF5-9E62-437B-9989-8BC4034CE9A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65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F11A-EC1E-47D3-9C07-C474C2638F88}" type="datetimeFigureOut">
              <a:rPr lang="ru-RU" smtClean="0"/>
              <a:pPr/>
              <a:t>02.03.2022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3DF5-9E62-437B-9989-8BC4034CE9A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35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F11A-EC1E-47D3-9C07-C474C2638F88}" type="datetimeFigureOut">
              <a:rPr lang="ru-RU" smtClean="0"/>
              <a:pPr/>
              <a:t>02.03.2022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3DF5-9E62-437B-9989-8BC4034CE9A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19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F11A-EC1E-47D3-9C07-C474C2638F88}" type="datetimeFigureOut">
              <a:rPr lang="ru-RU" smtClean="0"/>
              <a:pPr/>
              <a:t>02.03.2022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3DF5-9E62-437B-9989-8BC4034CE9A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92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F11A-EC1E-47D3-9C07-C474C2638F88}" type="datetimeFigureOut">
              <a:rPr lang="ru-RU" smtClean="0"/>
              <a:pPr/>
              <a:t>02.03.2022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3DF5-9E62-437B-9989-8BC4034CE9A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12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F11A-EC1E-47D3-9C07-C474C2638F88}" type="datetimeFigureOut">
              <a:rPr lang="ru-RU" smtClean="0"/>
              <a:pPr/>
              <a:t>02.03.2022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3DF5-9E62-437B-9989-8BC4034CE9A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5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F11A-EC1E-47D3-9C07-C474C2638F88}" type="datetimeFigureOut">
              <a:rPr lang="ru-RU" smtClean="0"/>
              <a:pPr/>
              <a:t>02.03.2022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3DF5-9E62-437B-9989-8BC4034CE9A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37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F11A-EC1E-47D3-9C07-C474C2638F88}" type="datetimeFigureOut">
              <a:rPr lang="ru-RU" smtClean="0"/>
              <a:pPr/>
              <a:t>02.03.2022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3DF5-9E62-437B-9989-8BC4034CE9A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08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F11A-EC1E-47D3-9C07-C474C2638F88}" type="datetimeFigureOut">
              <a:rPr lang="ru-RU" smtClean="0"/>
              <a:pPr/>
              <a:t>02.03.2022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3DF5-9E62-437B-9989-8BC4034CE9A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77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BF11A-EC1E-47D3-9C07-C474C2638F88}" type="datetimeFigureOut">
              <a:rPr lang="ru-RU" smtClean="0"/>
              <a:pPr/>
              <a:t>02.03.2022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3DF5-9E62-437B-9989-8BC4034CE9A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12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BF11A-EC1E-47D3-9C07-C474C2638F88}" type="datetimeFigureOut">
              <a:rPr lang="ru-RU" smtClean="0"/>
              <a:pPr/>
              <a:t>02.03.2022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73DF5-9E62-437B-9989-8BC4034CE9A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45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9346" y="249768"/>
            <a:ext cx="1125557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000" dirty="0" smtClean="0"/>
              <a:t>Написать программы для решения следующих задач</a:t>
            </a:r>
            <a:r>
              <a:rPr lang="en-US" sz="2000" dirty="0" smtClean="0"/>
              <a:t>:</a:t>
            </a:r>
            <a:endParaRPr lang="en-US" sz="2000" dirty="0"/>
          </a:p>
          <a:p>
            <a:pPr lvl="0"/>
            <a:r>
              <a:rPr lang="en-US" dirty="0" smtClean="0"/>
              <a:t>1) </a:t>
            </a:r>
            <a:r>
              <a:rPr lang="ru-RU" dirty="0" smtClean="0"/>
              <a:t>Показать пользователю, каковы </a:t>
            </a:r>
            <a:r>
              <a:rPr lang="ru-RU" dirty="0"/>
              <a:t>значения переменных после выполнения следующего фрагмента программы:</a:t>
            </a:r>
          </a:p>
          <a:p>
            <a:r>
              <a:rPr lang="en-US" dirty="0">
                <a:solidFill>
                  <a:srgbClr val="0000FF"/>
                </a:solidFill>
              </a:rPr>
              <a:t>int x = 3;</a:t>
            </a:r>
            <a:endParaRPr lang="ru-RU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int y = 7;</a:t>
            </a:r>
            <a:endParaRPr lang="ru-RU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int z;</a:t>
            </a:r>
            <a:endParaRPr lang="ru-RU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y = ++x;</a:t>
            </a:r>
            <a:endParaRPr lang="ru-RU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z = y--;</a:t>
            </a:r>
            <a:endParaRPr lang="ru-RU" dirty="0">
              <a:solidFill>
                <a:srgbClr val="0000FF"/>
              </a:solidFill>
            </a:endParaRPr>
          </a:p>
          <a:p>
            <a:pPr lvl="0"/>
            <a:endParaRPr lang="en-US" dirty="0" smtClean="0"/>
          </a:p>
          <a:p>
            <a:pPr lvl="0"/>
            <a:r>
              <a:rPr lang="en-US" dirty="0"/>
              <a:t>2</a:t>
            </a:r>
            <a:r>
              <a:rPr lang="en-US" dirty="0" smtClean="0"/>
              <a:t>) </a:t>
            </a:r>
            <a:r>
              <a:rPr lang="ru-RU" dirty="0" smtClean="0"/>
              <a:t>Показать, каковы </a:t>
            </a:r>
            <a:r>
              <a:rPr lang="ru-RU" dirty="0"/>
              <a:t>значения переменных после выполнения следующего фрагмента программы:</a:t>
            </a:r>
          </a:p>
          <a:p>
            <a:r>
              <a:rPr lang="en-US" dirty="0">
                <a:solidFill>
                  <a:srgbClr val="0000FF"/>
                </a:solidFill>
              </a:rPr>
              <a:t>int x = 3;</a:t>
            </a:r>
            <a:endParaRPr lang="ru-RU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int y = 7;</a:t>
            </a:r>
            <a:endParaRPr lang="ru-RU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int z = x % y;</a:t>
            </a:r>
            <a:endParaRPr lang="ru-RU" dirty="0">
              <a:solidFill>
                <a:srgbClr val="0000FF"/>
              </a:solidFill>
            </a:endParaRPr>
          </a:p>
          <a:p>
            <a:pPr lvl="0"/>
            <a:endParaRPr lang="en-US" dirty="0" smtClean="0"/>
          </a:p>
          <a:p>
            <a:pPr lvl="0"/>
            <a:r>
              <a:rPr lang="en-US" dirty="0"/>
              <a:t>3</a:t>
            </a:r>
            <a:r>
              <a:rPr lang="en-US" dirty="0" smtClean="0"/>
              <a:t>) </a:t>
            </a:r>
            <a:r>
              <a:rPr lang="ru-RU" dirty="0" smtClean="0"/>
              <a:t>Вывести значение переменной </a:t>
            </a:r>
            <a:r>
              <a:rPr lang="en-US" dirty="0"/>
              <a:t>b</a:t>
            </a:r>
            <a:r>
              <a:rPr lang="ru-RU" dirty="0"/>
              <a:t>:</a:t>
            </a:r>
          </a:p>
          <a:p>
            <a:r>
              <a:rPr lang="en-US" dirty="0">
                <a:solidFill>
                  <a:srgbClr val="0000FF"/>
                </a:solidFill>
              </a:rPr>
              <a:t>x = 2;</a:t>
            </a:r>
            <a:endParaRPr lang="ru-RU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y = 55;</a:t>
            </a:r>
            <a:endParaRPr lang="ru-RU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b </a:t>
            </a:r>
            <a:r>
              <a:rPr lang="ru-RU" dirty="0">
                <a:solidFill>
                  <a:srgbClr val="0000FF"/>
                </a:solidFill>
              </a:rPr>
              <a:t>= !(!(2*</a:t>
            </a:r>
            <a:r>
              <a:rPr lang="en-US" dirty="0">
                <a:solidFill>
                  <a:srgbClr val="0000FF"/>
                </a:solidFill>
              </a:rPr>
              <a:t>x</a:t>
            </a:r>
            <a:r>
              <a:rPr lang="ru-RU" dirty="0">
                <a:solidFill>
                  <a:srgbClr val="0000FF"/>
                </a:solidFill>
              </a:rPr>
              <a:t>&gt;4)&amp;&amp;(</a:t>
            </a:r>
            <a:r>
              <a:rPr lang="en-US" dirty="0">
                <a:solidFill>
                  <a:srgbClr val="0000FF"/>
                </a:solidFill>
              </a:rPr>
              <a:t>y</a:t>
            </a:r>
            <a:r>
              <a:rPr lang="ru-RU" dirty="0">
                <a:solidFill>
                  <a:srgbClr val="0000FF"/>
                </a:solidFill>
              </a:rPr>
              <a:t>%2!=1</a:t>
            </a:r>
            <a:r>
              <a:rPr lang="ru-RU" dirty="0" smtClean="0">
                <a:solidFill>
                  <a:srgbClr val="0000FF"/>
                </a:solidFill>
              </a:rPr>
              <a:t>));</a:t>
            </a:r>
            <a:endParaRPr lang="en-US" dirty="0" smtClean="0">
              <a:solidFill>
                <a:srgbClr val="0000FF"/>
              </a:solidFill>
            </a:endParaRPr>
          </a:p>
          <a:p>
            <a:endParaRPr lang="en-US" dirty="0" smtClean="0"/>
          </a:p>
          <a:p>
            <a:pPr lvl="0"/>
            <a:r>
              <a:rPr lang="en-US" dirty="0"/>
              <a:t>4</a:t>
            </a:r>
            <a:r>
              <a:rPr lang="en-US" dirty="0" smtClean="0"/>
              <a:t>) </a:t>
            </a:r>
            <a:r>
              <a:rPr lang="ru-RU" dirty="0" smtClean="0"/>
              <a:t>Вывести значение переменной </a:t>
            </a:r>
            <a:r>
              <a:rPr lang="en-US" dirty="0"/>
              <a:t>b</a:t>
            </a:r>
            <a:r>
              <a:rPr lang="ru-RU" dirty="0"/>
              <a:t>:</a:t>
            </a:r>
          </a:p>
          <a:p>
            <a:r>
              <a:rPr lang="en-US" dirty="0">
                <a:solidFill>
                  <a:srgbClr val="0000FF"/>
                </a:solidFill>
              </a:rPr>
              <a:t>x = 2;</a:t>
            </a:r>
            <a:endParaRPr lang="ru-RU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y = 5;</a:t>
            </a:r>
            <a:endParaRPr lang="ru-RU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b = !((x&gt;=2)&amp;&amp;(</a:t>
            </a:r>
            <a:r>
              <a:rPr lang="en-US">
                <a:solidFill>
                  <a:srgbClr val="0000FF"/>
                </a:solidFill>
              </a:rPr>
              <a:t>x*y&lt;5</a:t>
            </a:r>
            <a:r>
              <a:rPr lang="en-US" smtClean="0">
                <a:solidFill>
                  <a:srgbClr val="0000FF"/>
                </a:solidFill>
              </a:rPr>
              <a:t>));</a:t>
            </a:r>
            <a:endParaRPr lang="ru-RU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92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1921" y="375393"/>
            <a:ext cx="8984814" cy="2386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600" dirty="0">
                <a:solidFill>
                  <a:srgbClr val="7030A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2600" dirty="0" smtClean="0">
                <a:solidFill>
                  <a:srgbClr val="7030A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sz="2600" dirty="0" smtClean="0">
                <a:solidFill>
                  <a:srgbClr val="7030A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Написать </a:t>
            </a:r>
            <a:r>
              <a:rPr lang="ru-RU" sz="2600" dirty="0">
                <a:solidFill>
                  <a:srgbClr val="7030A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программу, которая запрашивает у пользователя число и сообщает, является ли это число четным</a:t>
            </a:r>
            <a:r>
              <a:rPr lang="ru-RU" sz="2600" dirty="0" smtClean="0">
                <a:solidFill>
                  <a:srgbClr val="7030A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600" dirty="0" smtClean="0">
              <a:solidFill>
                <a:srgbClr val="7030A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1200"/>
              </a:spcBef>
            </a:pPr>
            <a:r>
              <a:rPr lang="en-US" sz="2600" dirty="0">
                <a:solidFill>
                  <a:schemeClr val="accent5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sz="2600" dirty="0">
                <a:solidFill>
                  <a:schemeClr val="accent5">
                    <a:lumMod val="75000"/>
                  </a:schemeClr>
                </a:solidFill>
              </a:rPr>
              <a:t>Написать программу, демонстрирующую разницу между префиксной и постфиксной формой записи инкремента и декремента</a:t>
            </a:r>
            <a:r>
              <a:rPr lang="ru-RU" sz="26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ru-RU" sz="2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596" y="1240979"/>
            <a:ext cx="2723404" cy="561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36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1921" y="375393"/>
            <a:ext cx="11350580" cy="1958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1200"/>
              </a:spcBef>
            </a:pPr>
            <a:r>
              <a:rPr lang="en-US" sz="2600" dirty="0" smtClean="0">
                <a:solidFill>
                  <a:srgbClr val="7030A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US" sz="2600" dirty="0" smtClean="0">
                <a:solidFill>
                  <a:srgbClr val="7030A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sz="2600" dirty="0">
                <a:solidFill>
                  <a:srgbClr val="7030A0"/>
                </a:solidFill>
              </a:rPr>
              <a:t>Написать программу, которая запрашивает три числа, а затем выводит их в порядке возрастания.</a:t>
            </a:r>
          </a:p>
          <a:p>
            <a:pPr algn="just">
              <a:lnSpc>
                <a:spcPct val="107000"/>
              </a:lnSpc>
              <a:spcBef>
                <a:spcPts val="1200"/>
              </a:spcBef>
            </a:pPr>
            <a:r>
              <a:rPr lang="en-US" sz="2600" dirty="0">
                <a:solidFill>
                  <a:schemeClr val="accent5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sz="2600" dirty="0">
                <a:solidFill>
                  <a:schemeClr val="accent5">
                    <a:lumMod val="75000"/>
                  </a:schemeClr>
                </a:solidFill>
              </a:rPr>
              <a:t>Написать программу, которая запрашивает у пользователя три числа, а затем сообщает, какое из чисел наибольшее</a:t>
            </a:r>
            <a:r>
              <a:rPr lang="ru-RU" sz="26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ru-RU" sz="2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50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1921" y="375393"/>
            <a:ext cx="113505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en-US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sz="2000" dirty="0"/>
              <a:t>Пользователь вводит четыре числа – длины сторон четырехугольника. Программа должна сообщить пользователю: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/>
              <a:t>существует ли вообще такой </a:t>
            </a:r>
            <a:r>
              <a:rPr lang="ru-RU" sz="2000" dirty="0" smtClean="0"/>
              <a:t>четырехугольник </a:t>
            </a:r>
            <a:r>
              <a:rPr lang="ru-RU" sz="2000" dirty="0"/>
              <a:t>(такого </a:t>
            </a:r>
            <a:r>
              <a:rPr lang="ru-RU" sz="2000" dirty="0" smtClean="0"/>
              <a:t>четырехугольника </a:t>
            </a:r>
            <a:r>
              <a:rPr lang="ru-RU" sz="2000" dirty="0"/>
              <a:t>не может быть, если сумма </a:t>
            </a:r>
            <a:r>
              <a:rPr lang="ru-RU" sz="2000" dirty="0" smtClean="0"/>
              <a:t>длин любых </a:t>
            </a:r>
            <a:r>
              <a:rPr lang="ru-RU" sz="2000" dirty="0"/>
              <a:t>трех сторон окажется меньше </a:t>
            </a:r>
            <a:r>
              <a:rPr lang="ru-RU" sz="2000" dirty="0" smtClean="0"/>
              <a:t>длины четвертой </a:t>
            </a:r>
            <a:r>
              <a:rPr lang="ru-RU" sz="2000" dirty="0"/>
              <a:t>стороны</a:t>
            </a:r>
            <a:r>
              <a:rPr lang="ru-RU" sz="2000" dirty="0" smtClean="0"/>
              <a:t>)</a:t>
            </a:r>
            <a:r>
              <a:rPr lang="en-US" sz="2000" dirty="0"/>
              <a:t>;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является ли четырехугольник </a:t>
            </a:r>
            <a:r>
              <a:rPr lang="ru-RU" sz="2000" dirty="0" smtClean="0">
                <a:solidFill>
                  <a:srgbClr val="0070C0"/>
                </a:solidFill>
              </a:rPr>
              <a:t>квадратом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ru-RU" sz="2000" dirty="0" smtClean="0">
                <a:solidFill>
                  <a:srgbClr val="0070C0"/>
                </a:solidFill>
              </a:rPr>
              <a:t>или ромбом</a:t>
            </a:r>
            <a:r>
              <a:rPr lang="ru-RU" sz="2000" dirty="0" smtClean="0"/>
              <a:t>;</a:t>
            </a:r>
            <a:endParaRPr lang="ru-RU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или он является </a:t>
            </a:r>
            <a:r>
              <a:rPr lang="ru-RU" sz="2000" dirty="0" smtClean="0">
                <a:solidFill>
                  <a:srgbClr val="00B050"/>
                </a:solidFill>
              </a:rPr>
              <a:t>прямоугольником или параллелограммом</a:t>
            </a:r>
            <a:r>
              <a:rPr lang="ru-RU" sz="2000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или он является </a:t>
            </a:r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другим четырехугольником</a:t>
            </a:r>
            <a:r>
              <a:rPr lang="ru-RU" sz="2000" dirty="0" smtClean="0"/>
              <a:t>.</a:t>
            </a:r>
            <a:endParaRPr lang="ru-R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58130" y="3446585"/>
            <a:ext cx="1828800" cy="1589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009292" y="3826412"/>
            <a:ext cx="2743200" cy="8581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8074854" y="3826412"/>
            <a:ext cx="3010486" cy="1716259"/>
          </a:xfrm>
          <a:custGeom>
            <a:avLst/>
            <a:gdLst>
              <a:gd name="connsiteX0" fmla="*/ 0 w 3094892"/>
              <a:gd name="connsiteY0" fmla="*/ 0 h 1913206"/>
              <a:gd name="connsiteX1" fmla="*/ 3094892 w 3094892"/>
              <a:gd name="connsiteY1" fmla="*/ 0 h 1913206"/>
              <a:gd name="connsiteX2" fmla="*/ 3094892 w 3094892"/>
              <a:gd name="connsiteY2" fmla="*/ 1913206 h 1913206"/>
              <a:gd name="connsiteX3" fmla="*/ 0 w 3094892"/>
              <a:gd name="connsiteY3" fmla="*/ 1913206 h 1913206"/>
              <a:gd name="connsiteX4" fmla="*/ 0 w 3094892"/>
              <a:gd name="connsiteY4" fmla="*/ 0 h 1913206"/>
              <a:gd name="connsiteX0" fmla="*/ 0 w 3094892"/>
              <a:gd name="connsiteY0" fmla="*/ 0 h 1913206"/>
              <a:gd name="connsiteX1" fmla="*/ 2504049 w 3094892"/>
              <a:gd name="connsiteY1" fmla="*/ 379827 h 1913206"/>
              <a:gd name="connsiteX2" fmla="*/ 3094892 w 3094892"/>
              <a:gd name="connsiteY2" fmla="*/ 1913206 h 1913206"/>
              <a:gd name="connsiteX3" fmla="*/ 0 w 3094892"/>
              <a:gd name="connsiteY3" fmla="*/ 1913206 h 1913206"/>
              <a:gd name="connsiteX4" fmla="*/ 0 w 3094892"/>
              <a:gd name="connsiteY4" fmla="*/ 0 h 1913206"/>
              <a:gd name="connsiteX0" fmla="*/ 0 w 3094892"/>
              <a:gd name="connsiteY0" fmla="*/ 0 h 1913206"/>
              <a:gd name="connsiteX1" fmla="*/ 2504049 w 3094892"/>
              <a:gd name="connsiteY1" fmla="*/ 379827 h 1913206"/>
              <a:gd name="connsiteX2" fmla="*/ 3094892 w 3094892"/>
              <a:gd name="connsiteY2" fmla="*/ 1913206 h 1913206"/>
              <a:gd name="connsiteX3" fmla="*/ 464233 w 3094892"/>
              <a:gd name="connsiteY3" fmla="*/ 1266092 h 1913206"/>
              <a:gd name="connsiteX4" fmla="*/ 0 w 3094892"/>
              <a:gd name="connsiteY4" fmla="*/ 0 h 1913206"/>
              <a:gd name="connsiteX0" fmla="*/ 0 w 3474719"/>
              <a:gd name="connsiteY0" fmla="*/ 0 h 2096086"/>
              <a:gd name="connsiteX1" fmla="*/ 2504049 w 3474719"/>
              <a:gd name="connsiteY1" fmla="*/ 379827 h 2096086"/>
              <a:gd name="connsiteX2" fmla="*/ 3474719 w 3474719"/>
              <a:gd name="connsiteY2" fmla="*/ 2096086 h 2096086"/>
              <a:gd name="connsiteX3" fmla="*/ 464233 w 3474719"/>
              <a:gd name="connsiteY3" fmla="*/ 1266092 h 2096086"/>
              <a:gd name="connsiteX4" fmla="*/ 0 w 3474719"/>
              <a:gd name="connsiteY4" fmla="*/ 0 h 2096086"/>
              <a:gd name="connsiteX0" fmla="*/ 337625 w 3010486"/>
              <a:gd name="connsiteY0" fmla="*/ 112542 h 1716259"/>
              <a:gd name="connsiteX1" fmla="*/ 2039816 w 3010486"/>
              <a:gd name="connsiteY1" fmla="*/ 0 h 1716259"/>
              <a:gd name="connsiteX2" fmla="*/ 3010486 w 3010486"/>
              <a:gd name="connsiteY2" fmla="*/ 1716259 h 1716259"/>
              <a:gd name="connsiteX3" fmla="*/ 0 w 3010486"/>
              <a:gd name="connsiteY3" fmla="*/ 886265 h 1716259"/>
              <a:gd name="connsiteX4" fmla="*/ 337625 w 3010486"/>
              <a:gd name="connsiteY4" fmla="*/ 112542 h 1716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0486" h="1716259">
                <a:moveTo>
                  <a:pt x="337625" y="112542"/>
                </a:moveTo>
                <a:lnTo>
                  <a:pt x="2039816" y="0"/>
                </a:lnTo>
                <a:lnTo>
                  <a:pt x="3010486" y="1716259"/>
                </a:lnTo>
                <a:lnTo>
                  <a:pt x="0" y="886265"/>
                </a:lnTo>
                <a:lnTo>
                  <a:pt x="337625" y="112542"/>
                </a:ln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70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1921" y="375393"/>
            <a:ext cx="113505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sz="2000" dirty="0"/>
              <a:t>Пользователь вводит три числа – длины сторон треугольника. Программа должна сообщить пользователю: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/>
              <a:t>существует ли вообще такой треугольник (такого треугольника не может быть, если сумма </a:t>
            </a:r>
            <a:r>
              <a:rPr lang="ru-RU" sz="2000" dirty="0" smtClean="0"/>
              <a:t>длин любых </a:t>
            </a:r>
            <a:r>
              <a:rPr lang="ru-RU" sz="2000" dirty="0"/>
              <a:t>двух сторон окажется меньше</a:t>
            </a:r>
            <a:r>
              <a:rPr lang="en-US" sz="2000" dirty="0"/>
              <a:t> </a:t>
            </a:r>
            <a:r>
              <a:rPr lang="ru-RU" sz="2000" dirty="0"/>
              <a:t>или </a:t>
            </a:r>
            <a:r>
              <a:rPr lang="ru-RU" sz="2000" dirty="0" smtClean="0"/>
              <a:t>равна длине </a:t>
            </a:r>
            <a:r>
              <a:rPr lang="ru-RU" sz="2000" dirty="0"/>
              <a:t>третьей </a:t>
            </a:r>
            <a:r>
              <a:rPr lang="ru-RU" sz="2000" dirty="0" smtClean="0"/>
              <a:t>стороны); </a:t>
            </a:r>
            <a:endParaRPr lang="ru-RU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является ли треугольник </a:t>
            </a:r>
            <a:r>
              <a:rPr lang="ru-RU" sz="2000" dirty="0" smtClean="0">
                <a:solidFill>
                  <a:srgbClr val="0070C0"/>
                </a:solidFill>
              </a:rPr>
              <a:t>равносторонним;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или </a:t>
            </a:r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равнобедренным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но не прямоугольным</a:t>
            </a:r>
            <a:r>
              <a:rPr lang="ru-RU" sz="2000" dirty="0" smtClean="0"/>
              <a:t>; </a:t>
            </a:r>
            <a:endParaRPr lang="ru-RU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или 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прямоугольным и разносторонним</a:t>
            </a:r>
            <a:r>
              <a:rPr lang="ru-RU" sz="2000" dirty="0" smtClean="0"/>
              <a:t>; </a:t>
            </a:r>
            <a:endParaRPr lang="ru-RU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или </a:t>
            </a:r>
            <a:r>
              <a:rPr lang="ru-RU" sz="2000" dirty="0" smtClean="0">
                <a:solidFill>
                  <a:srgbClr val="CC9900"/>
                </a:solidFill>
              </a:rPr>
              <a:t>прямоугольным и равнобедренным</a:t>
            </a:r>
            <a:r>
              <a:rPr lang="ru-RU" sz="2000" dirty="0" smtClean="0"/>
              <a:t>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или он является </a:t>
            </a:r>
            <a:r>
              <a:rPr lang="ru-RU" sz="2000" dirty="0" smtClean="0">
                <a:solidFill>
                  <a:schemeClr val="bg2">
                    <a:lumMod val="50000"/>
                  </a:schemeClr>
                </a:solidFill>
              </a:rPr>
              <a:t>разносторонним</a:t>
            </a:r>
            <a:r>
              <a:rPr lang="ru-RU" sz="2000" dirty="0" smtClean="0"/>
              <a:t>. </a:t>
            </a:r>
            <a:endParaRPr lang="ru-RU" sz="2000" dirty="0"/>
          </a:p>
        </p:txBody>
      </p:sp>
      <p:sp>
        <p:nvSpPr>
          <p:cNvPr id="3" name="Равнобедренный треугольник 2"/>
          <p:cNvSpPr/>
          <p:nvPr/>
        </p:nvSpPr>
        <p:spPr>
          <a:xfrm>
            <a:off x="872197" y="4234375"/>
            <a:ext cx="1406769" cy="1083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ый треугольник 3"/>
          <p:cNvSpPr/>
          <p:nvPr/>
        </p:nvSpPr>
        <p:spPr>
          <a:xfrm>
            <a:off x="5179949" y="4234375"/>
            <a:ext cx="661181" cy="1645920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Равнобедренный треугольник 4"/>
          <p:cNvSpPr/>
          <p:nvPr/>
        </p:nvSpPr>
        <p:spPr>
          <a:xfrm>
            <a:off x="3334043" y="3685735"/>
            <a:ext cx="703385" cy="2757268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ый треугольник 5"/>
          <p:cNvSpPr/>
          <p:nvPr/>
        </p:nvSpPr>
        <p:spPr>
          <a:xfrm>
            <a:off x="7124328" y="4234375"/>
            <a:ext cx="1716258" cy="1645920"/>
          </a:xfrm>
          <a:prstGeom prst="rt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/>
          <p:cNvSpPr/>
          <p:nvPr/>
        </p:nvSpPr>
        <p:spPr>
          <a:xfrm rot="893849">
            <a:off x="9726809" y="3265831"/>
            <a:ext cx="959131" cy="2798861"/>
          </a:xfrm>
          <a:custGeom>
            <a:avLst/>
            <a:gdLst>
              <a:gd name="connsiteX0" fmla="*/ 0 w 1117876"/>
              <a:gd name="connsiteY0" fmla="*/ 2136105 h 2136105"/>
              <a:gd name="connsiteX1" fmla="*/ 558938 w 1117876"/>
              <a:gd name="connsiteY1" fmla="*/ 0 h 2136105"/>
              <a:gd name="connsiteX2" fmla="*/ 1117876 w 1117876"/>
              <a:gd name="connsiteY2" fmla="*/ 2136105 h 2136105"/>
              <a:gd name="connsiteX3" fmla="*/ 0 w 1117876"/>
              <a:gd name="connsiteY3" fmla="*/ 2136105 h 2136105"/>
              <a:gd name="connsiteX0" fmla="*/ 0 w 600142"/>
              <a:gd name="connsiteY0" fmla="*/ 1619889 h 2136105"/>
              <a:gd name="connsiteX1" fmla="*/ 41204 w 600142"/>
              <a:gd name="connsiteY1" fmla="*/ 0 h 2136105"/>
              <a:gd name="connsiteX2" fmla="*/ 600142 w 600142"/>
              <a:gd name="connsiteY2" fmla="*/ 2136105 h 2136105"/>
              <a:gd name="connsiteX3" fmla="*/ 0 w 600142"/>
              <a:gd name="connsiteY3" fmla="*/ 1619889 h 213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142" h="2136105">
                <a:moveTo>
                  <a:pt x="0" y="1619889"/>
                </a:moveTo>
                <a:lnTo>
                  <a:pt x="41204" y="0"/>
                </a:lnTo>
                <a:lnTo>
                  <a:pt x="600142" y="2136105"/>
                </a:lnTo>
                <a:lnTo>
                  <a:pt x="0" y="1619889"/>
                </a:lnTo>
                <a:close/>
              </a:path>
            </a:pathLst>
          </a:cu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04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11480" y="2681236"/>
            <a:ext cx="114147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3200" b="1" dirty="0" smtClean="0">
                <a:solidFill>
                  <a:schemeClr val="bg1"/>
                </a:solidFill>
                <a:ea typeface="DFKai-SB" panose="03000509000000000000" pitchFamily="65" charset="-120"/>
                <a:cs typeface="Cambria" panose="02040503050406030204" pitchFamily="18" charset="0"/>
              </a:rPr>
              <a:t>11) </a:t>
            </a:r>
            <a:r>
              <a:rPr lang="ru-RU" sz="3200" b="1" dirty="0" smtClean="0">
                <a:solidFill>
                  <a:schemeClr val="bg1"/>
                </a:solidFill>
                <a:ea typeface="DFKai-SB" panose="03000509000000000000" pitchFamily="65" charset="-120"/>
                <a:cs typeface="Cambria" panose="02040503050406030204" pitchFamily="18" charset="0"/>
              </a:rPr>
              <a:t>Создать</a:t>
            </a:r>
            <a:r>
              <a:rPr lang="ru-RU" sz="3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ea typeface="DFKai-SB" panose="03000509000000000000" pitchFamily="65" charset="-120"/>
                <a:cs typeface="Cambria" panose="02040503050406030204" pitchFamily="18" charset="0"/>
              </a:rPr>
              <a:t>программу</a:t>
            </a:r>
            <a:r>
              <a:rPr lang="ru-RU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, </a:t>
            </a:r>
            <a:r>
              <a:rPr lang="ru-RU" sz="3200" b="1" dirty="0">
                <a:solidFill>
                  <a:schemeClr val="bg1"/>
                </a:solidFill>
                <a:ea typeface="DFKai-SB" panose="03000509000000000000" pitchFamily="65" charset="-120"/>
                <a:cs typeface="Cambria" panose="02040503050406030204" pitchFamily="18" charset="0"/>
              </a:rPr>
              <a:t>выводящую</a:t>
            </a:r>
            <a:r>
              <a:rPr lang="ru-RU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ea typeface="DFKai-SB" panose="03000509000000000000" pitchFamily="65" charset="-120"/>
                <a:cs typeface="Cambria" panose="02040503050406030204" pitchFamily="18" charset="0"/>
              </a:rPr>
              <a:t>на</a:t>
            </a:r>
            <a:r>
              <a:rPr lang="ru-RU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ea typeface="DFKai-SB" panose="03000509000000000000" pitchFamily="65" charset="-120"/>
                <a:cs typeface="Cambria" panose="02040503050406030204" pitchFamily="18" charset="0"/>
              </a:rPr>
              <a:t>экран</a:t>
            </a:r>
            <a:r>
              <a:rPr lang="ru-RU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ea typeface="DFKai-SB" panose="03000509000000000000" pitchFamily="65" charset="-120"/>
                <a:cs typeface="Cambria" panose="02040503050406030204" pitchFamily="18" charset="0"/>
              </a:rPr>
              <a:t>ближайшее</a:t>
            </a:r>
            <a:r>
              <a:rPr lang="ru-RU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ea typeface="DFKai-SB" panose="03000509000000000000" pitchFamily="65" charset="-120"/>
                <a:cs typeface="Cambria" panose="02040503050406030204" pitchFamily="18" charset="0"/>
              </a:rPr>
              <a:t>к</a:t>
            </a:r>
            <a:r>
              <a:rPr lang="ru-RU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 10 </a:t>
            </a:r>
            <a:r>
              <a:rPr lang="ru-RU" sz="3200" b="1" dirty="0">
                <a:solidFill>
                  <a:schemeClr val="bg1"/>
                </a:solidFill>
                <a:ea typeface="DFKai-SB" panose="03000509000000000000" pitchFamily="65" charset="-120"/>
                <a:cs typeface="Cambria" panose="02040503050406030204" pitchFamily="18" charset="0"/>
              </a:rPr>
              <a:t>из</a:t>
            </a:r>
            <a:r>
              <a:rPr lang="ru-RU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ea typeface="DFKai-SB" panose="03000509000000000000" pitchFamily="65" charset="-120"/>
                <a:cs typeface="Cambria" panose="02040503050406030204" pitchFamily="18" charset="0"/>
              </a:rPr>
              <a:t>двух</a:t>
            </a:r>
            <a:r>
              <a:rPr lang="ru-RU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ea typeface="DFKai-SB" panose="03000509000000000000" pitchFamily="65" charset="-120"/>
                <a:cs typeface="Cambria" panose="02040503050406030204" pitchFamily="18" charset="0"/>
              </a:rPr>
              <a:t>чисел</a:t>
            </a:r>
            <a:r>
              <a:rPr lang="ru-RU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, </a:t>
            </a:r>
            <a:r>
              <a:rPr lang="ru-RU" sz="3200" b="1" dirty="0">
                <a:solidFill>
                  <a:schemeClr val="bg1"/>
                </a:solidFill>
                <a:ea typeface="DFKai-SB" panose="03000509000000000000" pitchFamily="65" charset="-120"/>
                <a:cs typeface="Cambria" panose="02040503050406030204" pitchFamily="18" charset="0"/>
              </a:rPr>
              <a:t>записанных</a:t>
            </a:r>
            <a:r>
              <a:rPr lang="ru-RU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ea typeface="DFKai-SB" panose="03000509000000000000" pitchFamily="65" charset="-120"/>
                <a:cs typeface="Cambria" panose="02040503050406030204" pitchFamily="18" charset="0"/>
              </a:rPr>
              <a:t>в</a:t>
            </a:r>
            <a:r>
              <a:rPr lang="ru-RU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ea typeface="DFKai-SB" panose="03000509000000000000" pitchFamily="65" charset="-120"/>
                <a:cs typeface="Cambria" panose="02040503050406030204" pitchFamily="18" charset="0"/>
              </a:rPr>
              <a:t>переменные</a:t>
            </a:r>
            <a:r>
              <a:rPr lang="ru-RU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 m </a:t>
            </a:r>
            <a:r>
              <a:rPr lang="ru-RU" sz="3200" b="1" dirty="0">
                <a:solidFill>
                  <a:schemeClr val="bg1"/>
                </a:solidFill>
                <a:ea typeface="DFKai-SB" panose="03000509000000000000" pitchFamily="65" charset="-120"/>
                <a:cs typeface="Cambria" panose="02040503050406030204" pitchFamily="18" charset="0"/>
              </a:rPr>
              <a:t>и</a:t>
            </a:r>
            <a:r>
              <a:rPr lang="ru-RU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 n. </a:t>
            </a:r>
            <a:r>
              <a:rPr lang="ru-RU" sz="3200" b="1" dirty="0">
                <a:solidFill>
                  <a:schemeClr val="bg1"/>
                </a:solidFill>
                <a:ea typeface="DFKai-SB" panose="03000509000000000000" pitchFamily="65" charset="-120"/>
                <a:cs typeface="Cambria" panose="02040503050406030204" pitchFamily="18" charset="0"/>
              </a:rPr>
              <a:t>Например</a:t>
            </a:r>
            <a:r>
              <a:rPr lang="ru-RU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, </a:t>
            </a:r>
            <a:r>
              <a:rPr lang="ru-RU" sz="3200" b="1" dirty="0">
                <a:solidFill>
                  <a:schemeClr val="bg1"/>
                </a:solidFill>
                <a:ea typeface="DFKai-SB" panose="03000509000000000000" pitchFamily="65" charset="-120"/>
                <a:cs typeface="Cambria" panose="02040503050406030204" pitchFamily="18" charset="0"/>
              </a:rPr>
              <a:t>среди</a:t>
            </a:r>
            <a:r>
              <a:rPr lang="ru-RU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ea typeface="DFKai-SB" panose="03000509000000000000" pitchFamily="65" charset="-120"/>
                <a:cs typeface="Cambria" panose="02040503050406030204" pitchFamily="18" charset="0"/>
              </a:rPr>
              <a:t>чисел</a:t>
            </a:r>
            <a:r>
              <a:rPr lang="ru-RU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 8,5 </a:t>
            </a:r>
            <a:r>
              <a:rPr lang="ru-RU" sz="3200" b="1" dirty="0">
                <a:solidFill>
                  <a:schemeClr val="bg1"/>
                </a:solidFill>
                <a:ea typeface="DFKai-SB" panose="03000509000000000000" pitchFamily="65" charset="-120"/>
                <a:cs typeface="Cambria" panose="02040503050406030204" pitchFamily="18" charset="0"/>
              </a:rPr>
              <a:t>и</a:t>
            </a:r>
            <a:r>
              <a:rPr lang="ru-RU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 11,45 </a:t>
            </a:r>
            <a:r>
              <a:rPr lang="ru-RU" sz="3200" b="1" dirty="0">
                <a:solidFill>
                  <a:schemeClr val="bg1"/>
                </a:solidFill>
                <a:ea typeface="DFKai-SB" panose="03000509000000000000" pitchFamily="65" charset="-120"/>
                <a:cs typeface="Cambria" panose="02040503050406030204" pitchFamily="18" charset="0"/>
              </a:rPr>
              <a:t>ближайшее</a:t>
            </a:r>
            <a:r>
              <a:rPr lang="ru-RU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ea typeface="DFKai-SB" panose="03000509000000000000" pitchFamily="65" charset="-120"/>
                <a:cs typeface="Cambria" panose="02040503050406030204" pitchFamily="18" charset="0"/>
              </a:rPr>
              <a:t>к</a:t>
            </a:r>
            <a:r>
              <a:rPr lang="ru-RU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ea typeface="DFKai-SB" panose="03000509000000000000" pitchFamily="65" charset="-120"/>
                <a:cs typeface="Cambria" panose="02040503050406030204" pitchFamily="18" charset="0"/>
              </a:rPr>
              <a:t>десяти</a:t>
            </a:r>
            <a:r>
              <a:rPr lang="ru-RU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 11,45</a:t>
            </a:r>
            <a:r>
              <a:rPr lang="ru-RU" sz="32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.</a:t>
            </a:r>
            <a:endParaRPr lang="en-US" sz="3200" b="1" dirty="0" smtClean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06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16066" y="895288"/>
            <a:ext cx="1088453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12) </a:t>
            </a:r>
            <a:r>
              <a:rPr lang="ru-RU" sz="2600" dirty="0">
                <a:solidFill>
                  <a:schemeClr val="accent2">
                    <a:lumMod val="50000"/>
                  </a:schemeClr>
                </a:solidFill>
              </a:rPr>
              <a:t>За многие годы заточения узник замка Иф проделал вилкой в стене прямоугольное отверстие размером d x e. Замок Иф сложен из кирпичей размером a x b x c. Узник хочет узнать, сможет ли он выбрасывать кирпичи в море из этого отверстия, чтобы сделать подкоп. Снабдите его необходимым для решения задачи софтом. На вход программе подаются 5 чисел (a, b, c, d, e), программа должна давать ответ YES или NO.</a:t>
            </a:r>
          </a:p>
        </p:txBody>
      </p:sp>
      <p:sp>
        <p:nvSpPr>
          <p:cNvPr id="3" name="Куб 2"/>
          <p:cNvSpPr/>
          <p:nvPr/>
        </p:nvSpPr>
        <p:spPr>
          <a:xfrm>
            <a:off x="5029200" y="4526280"/>
            <a:ext cx="3124200" cy="1424353"/>
          </a:xfrm>
          <a:prstGeom prst="cub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580099" y="4986995"/>
            <a:ext cx="1730326" cy="1167619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CDC1AB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045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5771" y="379214"/>
            <a:ext cx="534125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 smtClean="0">
                <a:solidFill>
                  <a:schemeClr val="bg1"/>
                </a:solidFill>
                <a:ea typeface="DFKai-SB" panose="03000509000000000000" pitchFamily="65" charset="-120"/>
              </a:rPr>
              <a:t>13. </a:t>
            </a:r>
            <a:r>
              <a:rPr lang="ru-RU" sz="2200" dirty="0" smtClean="0">
                <a:solidFill>
                  <a:schemeClr val="bg1"/>
                </a:solidFill>
                <a:ea typeface="DFKai-SB" panose="03000509000000000000" pitchFamily="65" charset="-120"/>
              </a:rPr>
              <a:t>Программа для Кощея.</a:t>
            </a:r>
          </a:p>
          <a:p>
            <a:pPr indent="457200" algn="just"/>
            <a:r>
              <a:rPr lang="ru-RU" sz="2200" dirty="0" smtClean="0">
                <a:solidFill>
                  <a:schemeClr val="bg1"/>
                </a:solidFill>
                <a:ea typeface="DFKai-SB" panose="03000509000000000000" pitchFamily="65" charset="-120"/>
              </a:rPr>
              <a:t>Кощею Бессмертному было всего 400 лет, когда Василиса Прекрасная пообещала, что выйдет за него замуж, если он помолодеет на 375 лет. С этого дня Кощей стал ежедневно делать зарядку и питаться только молодильными яблоками. Молодильные яблоки – сильнодействующее, но небезопасное средство. Каждый день приема этих яблок делает Кощея моложе на 25 лет, но сокращает срок его жизни вдвое. Обычно Кощеи живут 3200 лет. Определить, что ждет Кощея: свадьба или смерть и на какой день приема молодильных яблок. Снабдите Кощея Бессмертного необходимым для решения задачи софтом. </a:t>
            </a:r>
            <a:endParaRPr lang="ru-RU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346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5000"/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0238" y="205500"/>
            <a:ext cx="6206913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 smtClean="0">
                <a:ea typeface="DFKai-SB" panose="03000509000000000000" pitchFamily="65" charset="-120"/>
              </a:rPr>
              <a:t>14</a:t>
            </a:r>
            <a:r>
              <a:rPr lang="ru-RU" sz="2200" dirty="0" smtClean="0">
                <a:ea typeface="DFKai-SB" panose="03000509000000000000" pitchFamily="65" charset="-120"/>
              </a:rPr>
              <a:t>. Программа для Василисы.</a:t>
            </a:r>
          </a:p>
          <a:p>
            <a:pPr indent="457200" algn="just"/>
            <a:r>
              <a:rPr lang="ru-RU" sz="2200" dirty="0" smtClean="0">
                <a:ea typeface="DFKai-SB" panose="03000509000000000000" pitchFamily="65" charset="-120"/>
              </a:rPr>
              <a:t>Кощею Бессмертному было всего 400 лет, когда Василиса Прекрасная пообещала, что выйдет за него замуж, если Кощей помолодеет. С этого дня Кощей стал ежедневно делать зарядку и питаться только молодильными яблоками. Молодильные яблоки – сильнодействующее, но небезопасное средство. Каждый день приема этих яблок делает Кощея моложе на 25 лет, но сокращает срок его жизни вдвое. Обычно Кощеи живут 3200 лет. </a:t>
            </a:r>
          </a:p>
          <a:p>
            <a:pPr indent="457200" algn="just"/>
            <a:r>
              <a:rPr lang="ru-RU" sz="2200" dirty="0" smtClean="0">
                <a:ea typeface="DFKai-SB" panose="03000509000000000000" pitchFamily="65" charset="-120"/>
              </a:rPr>
              <a:t>Помогите Василисе Прекрасной победить Кощея Бессмертного хитростью. </a:t>
            </a:r>
            <a:br>
              <a:rPr lang="ru-RU" sz="2200" dirty="0" smtClean="0">
                <a:ea typeface="DFKai-SB" panose="03000509000000000000" pitchFamily="65" charset="-120"/>
              </a:rPr>
            </a:br>
            <a:r>
              <a:rPr lang="ru-RU" sz="2200" dirty="0" smtClean="0">
                <a:ea typeface="DFKai-SB" panose="03000509000000000000" pitchFamily="65" charset="-120"/>
              </a:rPr>
              <a:t>Снабдите ее необходимым софтом, который поможет ей поставить условие Кощею: на какое минимальное количество лет должен помолодеть Кощей Бессмертный? Сколько дней Кощей Бессмертный будет питаться молодильными яблоками, пока не умрет от старости?</a:t>
            </a:r>
          </a:p>
        </p:txBody>
      </p:sp>
    </p:spTree>
    <p:extLst>
      <p:ext uri="{BB962C8B-B14F-4D97-AF65-F5344CB8AC3E}">
        <p14:creationId xmlns:p14="http://schemas.microsoft.com/office/powerpoint/2010/main" val="25473185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673</Words>
  <Application>Microsoft Office PowerPoint</Application>
  <PresentationFormat>Широкоэкранный</PresentationFormat>
  <Paragraphs>45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DFKai-SB</vt:lpstr>
      <vt:lpstr>Arial</vt:lpstr>
      <vt:lpstr>Calibri</vt:lpstr>
      <vt:lpstr>Calibri Light</vt:lpstr>
      <vt:lpstr>Cambria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CHKIPTiHP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Виктория Викторовна Исакова</dc:creator>
  <cp:lastModifiedBy>Виктория Викторовна Исакова</cp:lastModifiedBy>
  <cp:revision>89</cp:revision>
  <dcterms:created xsi:type="dcterms:W3CDTF">2015-10-28T05:40:40Z</dcterms:created>
  <dcterms:modified xsi:type="dcterms:W3CDTF">2022-03-02T07:18:56Z</dcterms:modified>
</cp:coreProperties>
</file>