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58" r:id="rId4"/>
    <p:sldId id="259" r:id="rId5"/>
    <p:sldId id="260" r:id="rId6"/>
    <p:sldId id="261" r:id="rId7"/>
    <p:sldId id="262" r:id="rId8"/>
    <p:sldId id="284" r:id="rId9"/>
    <p:sldId id="263" r:id="rId10"/>
    <p:sldId id="265" r:id="rId11"/>
    <p:sldId id="264" r:id="rId12"/>
    <p:sldId id="266" r:id="rId13"/>
    <p:sldId id="283" r:id="rId14"/>
    <p:sldId id="267" r:id="rId15"/>
    <p:sldId id="269" r:id="rId16"/>
    <p:sldId id="268" r:id="rId17"/>
    <p:sldId id="270" r:id="rId18"/>
    <p:sldId id="271" r:id="rId19"/>
    <p:sldId id="272" r:id="rId20"/>
    <p:sldId id="273" r:id="rId21"/>
    <p:sldId id="275" r:id="rId22"/>
    <p:sldId id="276" r:id="rId23"/>
    <p:sldId id="285" r:id="rId24"/>
    <p:sldId id="277" r:id="rId25"/>
    <p:sldId id="278" r:id="rId26"/>
    <p:sldId id="286" r:id="rId27"/>
    <p:sldId id="287" r:id="rId28"/>
    <p:sldId id="290" r:id="rId29"/>
    <p:sldId id="288" r:id="rId30"/>
    <p:sldId id="289" r:id="rId31"/>
    <p:sldId id="291" r:id="rId32"/>
    <p:sldId id="292" r:id="rId33"/>
    <p:sldId id="293"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102" y="9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786131E-18C3-490E-BDEC-B054C6863F0B}" type="datetimeFigureOut">
              <a:rPr lang="ru-RU" smtClean="0"/>
              <a:t>07.09.2019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235166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ru-RU"/>
              <a:t>Образец заголовка</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a:t>Вставка рисунка</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786131E-18C3-490E-BDEC-B054C6863F0B}" type="datetimeFigureOut">
              <a:rPr lang="ru-RU" smtClean="0"/>
              <a:t>07.09.2019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2968689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ru-RU"/>
              <a:t>Образец заголовка</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ru-RU"/>
              <a:t>Образец текста</a:t>
            </a:r>
          </a:p>
        </p:txBody>
      </p:sp>
      <p:sp>
        <p:nvSpPr>
          <p:cNvPr id="4" name="Date Placeholder 3"/>
          <p:cNvSpPr>
            <a:spLocks noGrp="1"/>
          </p:cNvSpPr>
          <p:nvPr>
            <p:ph type="dt" sz="half" idx="10"/>
          </p:nvPr>
        </p:nvSpPr>
        <p:spPr/>
        <p:txBody>
          <a:bodyPr/>
          <a:lstStyle/>
          <a:p>
            <a:fld id="{1786131E-18C3-490E-BDEC-B054C6863F0B}" type="datetimeFigureOut">
              <a:rPr lang="ru-RU" smtClean="0"/>
              <a:t>07.09.2019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1965492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ru-RU"/>
              <a:t>Образец заголовка</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ru-RU"/>
              <a:t>Образец текста</a:t>
            </a:r>
          </a:p>
        </p:txBody>
      </p:sp>
      <p:sp>
        <p:nvSpPr>
          <p:cNvPr id="2" name="Date Placeholder 1"/>
          <p:cNvSpPr>
            <a:spLocks noGrp="1"/>
          </p:cNvSpPr>
          <p:nvPr>
            <p:ph type="dt" sz="half" idx="10"/>
          </p:nvPr>
        </p:nvSpPr>
        <p:spPr/>
        <p:txBody>
          <a:bodyPr/>
          <a:lstStyle/>
          <a:p>
            <a:fld id="{1786131E-18C3-490E-BDEC-B054C6863F0B}" type="datetimeFigureOut">
              <a:rPr lang="ru-RU" smtClean="0"/>
              <a:t>07.09.2019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3857154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786131E-18C3-490E-BDEC-B054C6863F0B}" type="datetimeFigureOut">
              <a:rPr lang="ru-RU" smtClean="0"/>
              <a:t>07.09.2019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2502919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786131E-18C3-490E-BDEC-B054C6863F0B}" type="datetimeFigureOut">
              <a:rPr lang="ru-RU" smtClean="0"/>
              <a:t>07.09.2019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273903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786131E-18C3-490E-BDEC-B054C6863F0B}" type="datetimeFigureOut">
              <a:rPr lang="ru-RU" smtClean="0"/>
              <a:t>07.09.2019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281518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ru-RU"/>
              <a:t>Образец заголовка</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786131E-18C3-490E-BDEC-B054C6863F0B}" type="datetimeFigureOut">
              <a:rPr lang="ru-RU" smtClean="0"/>
              <a:t>07.09.2019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208083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786131E-18C3-490E-BDEC-B054C6863F0B}" type="datetimeFigureOut">
              <a:rPr lang="ru-RU" smtClean="0"/>
              <a:t>07.09.2019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1868711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786131E-18C3-490E-BDEC-B054C6863F0B}" type="datetimeFigureOut">
              <a:rPr lang="ru-RU" smtClean="0"/>
              <a:t>07.09.2019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428408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786131E-18C3-490E-BDEC-B054C6863F0B}" type="datetimeFigureOut">
              <a:rPr lang="ru-RU" smtClean="0"/>
              <a:t>07.09.2019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130815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6131E-18C3-490E-BDEC-B054C6863F0B}" type="datetimeFigureOut">
              <a:rPr lang="ru-RU" smtClean="0"/>
              <a:t>07.09.2019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2808499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ru-RU"/>
              <a:t>Образец заголовка</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786131E-18C3-490E-BDEC-B054C6863F0B}" type="datetimeFigureOut">
              <a:rPr lang="ru-RU" smtClean="0"/>
              <a:t>07.09.2019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2915435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ru-RU"/>
              <a:t>Образец заголовка</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a:t>Вставка рисунка</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2914357" y="6041361"/>
            <a:ext cx="732659" cy="365125"/>
          </a:xfrm>
        </p:spPr>
        <p:txBody>
          <a:bodyPr/>
          <a:lstStyle/>
          <a:p>
            <a:fld id="{1786131E-18C3-490E-BDEC-B054C6863F0B}" type="datetimeFigureOut">
              <a:rPr lang="ru-RU" smtClean="0"/>
              <a:t>07.09.2019</a:t>
            </a:fld>
            <a:endParaRPr lang="ru-RU"/>
          </a:p>
        </p:txBody>
      </p:sp>
      <p:sp>
        <p:nvSpPr>
          <p:cNvPr id="6" name="Footer Placeholder 5"/>
          <p:cNvSpPr>
            <a:spLocks noGrp="1"/>
          </p:cNvSpPr>
          <p:nvPr>
            <p:ph type="ftr" sz="quarter" idx="11"/>
          </p:nvPr>
        </p:nvSpPr>
        <p:spPr>
          <a:xfrm>
            <a:off x="442797" y="6041361"/>
            <a:ext cx="2471560" cy="365125"/>
          </a:xfrm>
        </p:spPr>
        <p:txBody>
          <a:bodyPr/>
          <a:lstStyle/>
          <a:p>
            <a:endParaRPr lang="ru-RU"/>
          </a:p>
        </p:txBody>
      </p:sp>
      <p:sp>
        <p:nvSpPr>
          <p:cNvPr id="7" name="Slide Number Placeholder 6"/>
          <p:cNvSpPr>
            <a:spLocks noGrp="1"/>
          </p:cNvSpPr>
          <p:nvPr>
            <p:ph type="sldNum" sz="quarter" idx="12"/>
          </p:nvPr>
        </p:nvSpPr>
        <p:spPr>
          <a:xfrm>
            <a:off x="3647017" y="5915887"/>
            <a:ext cx="796616" cy="490599"/>
          </a:xfrm>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91878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a:t>Образец заголовка</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ru-RU"/>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1786131E-18C3-490E-BDEC-B054C6863F0B}" type="datetimeFigureOut">
              <a:rPr lang="ru-RU" smtClean="0"/>
              <a:t>07.09.2019</a:t>
            </a:fld>
            <a:endParaRPr lang="ru-RU"/>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87692ACA-17E2-4005-84E1-00362B1EF85A}" type="slidenum">
              <a:rPr lang="ru-RU" smtClean="0"/>
              <a:t>‹#›</a:t>
            </a:fld>
            <a:endParaRPr lang="ru-RU"/>
          </a:p>
        </p:txBody>
      </p:sp>
    </p:spTree>
    <p:extLst>
      <p:ext uri="{BB962C8B-B14F-4D97-AF65-F5344CB8AC3E}">
        <p14:creationId xmlns:p14="http://schemas.microsoft.com/office/powerpoint/2010/main" val="378823969"/>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7A78BE-CA26-42EB-BEAE-B94F612249F1}"/>
              </a:ext>
            </a:extLst>
          </p:cNvPr>
          <p:cNvSpPr>
            <a:spLocks noGrp="1"/>
          </p:cNvSpPr>
          <p:nvPr>
            <p:ph type="ctrTitle"/>
          </p:nvPr>
        </p:nvSpPr>
        <p:spPr>
          <a:xfrm>
            <a:off x="585216" y="1142180"/>
            <a:ext cx="8424672" cy="3278018"/>
          </a:xfrm>
        </p:spPr>
        <p:txBody>
          <a:bodyPr/>
          <a:lstStyle/>
          <a:p>
            <a:r>
              <a:rPr lang="ru-RU" sz="4800" b="0" dirty="0"/>
              <a:t>Основные понятия инфокоммуникационных систем и сетей</a:t>
            </a:r>
            <a:r>
              <a:rPr lang="ru-RU" sz="4800" dirty="0"/>
              <a:t> </a:t>
            </a:r>
          </a:p>
        </p:txBody>
      </p:sp>
      <p:sp>
        <p:nvSpPr>
          <p:cNvPr id="3" name="Подзаголовок 2">
            <a:extLst>
              <a:ext uri="{FF2B5EF4-FFF2-40B4-BE49-F238E27FC236}">
                <a16:creationId xmlns:a16="http://schemas.microsoft.com/office/drawing/2014/main" id="{84E13536-84A7-46C0-B8E5-830FD84C52F7}"/>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906599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90BB38-6886-496F-94C6-11F07A5046C9}"/>
              </a:ext>
            </a:extLst>
          </p:cNvPr>
          <p:cNvSpPr>
            <a:spLocks noGrp="1"/>
          </p:cNvSpPr>
          <p:nvPr>
            <p:ph type="title"/>
          </p:nvPr>
        </p:nvSpPr>
        <p:spPr/>
        <p:txBody>
          <a:bodyPr/>
          <a:lstStyle/>
          <a:p>
            <a:r>
              <a:rPr lang="ru-RU" i="1" dirty="0"/>
              <a:t>Общая классификация</a:t>
            </a:r>
            <a:r>
              <a:rPr lang="ru-RU" dirty="0"/>
              <a:t> </a:t>
            </a:r>
          </a:p>
        </p:txBody>
      </p:sp>
      <p:sp>
        <p:nvSpPr>
          <p:cNvPr id="3" name="Объект 2">
            <a:extLst>
              <a:ext uri="{FF2B5EF4-FFF2-40B4-BE49-F238E27FC236}">
                <a16:creationId xmlns:a16="http://schemas.microsoft.com/office/drawing/2014/main" id="{78D88783-8B85-444F-87CC-E84092D4A8F7}"/>
              </a:ext>
            </a:extLst>
          </p:cNvPr>
          <p:cNvSpPr>
            <a:spLocks noGrp="1"/>
          </p:cNvSpPr>
          <p:nvPr>
            <p:ph idx="1"/>
          </p:nvPr>
        </p:nvSpPr>
        <p:spPr>
          <a:xfrm>
            <a:off x="809997" y="2222286"/>
            <a:ext cx="8053587" cy="3837137"/>
          </a:xfrm>
        </p:spPr>
        <p:txBody>
          <a:bodyPr>
            <a:normAutofit/>
          </a:bodyPr>
          <a:lstStyle/>
          <a:p>
            <a:r>
              <a:rPr lang="ru-RU" sz="2400" dirty="0"/>
              <a:t>Все многообразие компьютерных сетей можно классифицировать по группе</a:t>
            </a:r>
            <a:br>
              <a:rPr lang="ru-RU" sz="2400" dirty="0"/>
            </a:br>
            <a:r>
              <a:rPr lang="ru-RU" sz="2400" dirty="0"/>
              <a:t>признаков:</a:t>
            </a:r>
            <a:br>
              <a:rPr lang="ru-RU" sz="2400" dirty="0"/>
            </a:br>
            <a:r>
              <a:rPr lang="ru-RU" sz="2400" dirty="0"/>
              <a:t>1. Территориальная распространенность;</a:t>
            </a:r>
            <a:br>
              <a:rPr lang="ru-RU" sz="2400" dirty="0"/>
            </a:br>
            <a:r>
              <a:rPr lang="ru-RU" sz="2400" dirty="0"/>
              <a:t>2. Ведомственная принадлежность;</a:t>
            </a:r>
            <a:br>
              <a:rPr lang="ru-RU" sz="2400" dirty="0"/>
            </a:br>
            <a:r>
              <a:rPr lang="ru-RU" sz="2400" dirty="0"/>
              <a:t>3. Скорость передачи информации;</a:t>
            </a:r>
            <a:br>
              <a:rPr lang="ru-RU" sz="2400" dirty="0"/>
            </a:br>
            <a:r>
              <a:rPr lang="ru-RU" sz="2400" dirty="0"/>
              <a:t>4. Тип среды передачи; </a:t>
            </a:r>
          </a:p>
        </p:txBody>
      </p:sp>
    </p:spTree>
    <p:extLst>
      <p:ext uri="{BB962C8B-B14F-4D97-AF65-F5344CB8AC3E}">
        <p14:creationId xmlns:p14="http://schemas.microsoft.com/office/powerpoint/2010/main" val="1883423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7C9B92-F7D4-40CE-B8DC-D44F1D253710}"/>
              </a:ext>
            </a:extLst>
          </p:cNvPr>
          <p:cNvSpPr>
            <a:spLocks noGrp="1"/>
          </p:cNvSpPr>
          <p:nvPr>
            <p:ph type="title"/>
          </p:nvPr>
        </p:nvSpPr>
        <p:spPr/>
        <p:txBody>
          <a:bodyPr/>
          <a:lstStyle/>
          <a:p>
            <a:r>
              <a:rPr lang="en-US" dirty="0"/>
              <a:t>LAN (Local Area Network) </a:t>
            </a:r>
            <a:endParaRPr lang="ru-RU" dirty="0"/>
          </a:p>
        </p:txBody>
      </p:sp>
      <p:sp>
        <p:nvSpPr>
          <p:cNvPr id="3" name="Объект 2">
            <a:extLst>
              <a:ext uri="{FF2B5EF4-FFF2-40B4-BE49-F238E27FC236}">
                <a16:creationId xmlns:a16="http://schemas.microsoft.com/office/drawing/2014/main" id="{6F8F4C66-ABF6-4A62-B348-09019B2425DA}"/>
              </a:ext>
            </a:extLst>
          </p:cNvPr>
          <p:cNvSpPr>
            <a:spLocks noGrp="1"/>
          </p:cNvSpPr>
          <p:nvPr>
            <p:ph idx="1"/>
          </p:nvPr>
        </p:nvSpPr>
        <p:spPr>
          <a:xfrm>
            <a:off x="809997" y="2222287"/>
            <a:ext cx="7524003" cy="2666705"/>
          </a:xfrm>
        </p:spPr>
        <p:txBody>
          <a:bodyPr>
            <a:normAutofit/>
          </a:bodyPr>
          <a:lstStyle/>
          <a:p>
            <a:r>
              <a:rPr lang="ru-RU" sz="2400" dirty="0"/>
              <a:t>локальные сети, имеющие замкнутую</a:t>
            </a:r>
            <a:br>
              <a:rPr lang="ru-RU" sz="2400" dirty="0"/>
            </a:br>
            <a:r>
              <a:rPr lang="ru-RU" sz="2400" dirty="0"/>
              <a:t>инфраструктуру до выхода на поставщиков услуг. Термин «LAN» может описывать и</a:t>
            </a:r>
            <a:br>
              <a:rPr lang="ru-RU" sz="2400" dirty="0"/>
            </a:br>
            <a:r>
              <a:rPr lang="ru-RU" sz="2400" dirty="0"/>
              <a:t>маленькую офисную сеть, и сеть уровня большого завода, занимающего несколько</a:t>
            </a:r>
            <a:br>
              <a:rPr lang="ru-RU" sz="2400" dirty="0"/>
            </a:br>
            <a:r>
              <a:rPr lang="ru-RU" sz="2400" dirty="0"/>
              <a:t>сотен гектаров.</a:t>
            </a:r>
          </a:p>
        </p:txBody>
      </p:sp>
      <p:pic>
        <p:nvPicPr>
          <p:cNvPr id="5" name="Рисунок 4">
            <a:extLst>
              <a:ext uri="{FF2B5EF4-FFF2-40B4-BE49-F238E27FC236}">
                <a16:creationId xmlns:a16="http://schemas.microsoft.com/office/drawing/2014/main" id="{550EA0D5-D421-4BAB-AD3B-5B59EFF1AED2}"/>
              </a:ext>
            </a:extLst>
          </p:cNvPr>
          <p:cNvPicPr>
            <a:picLocks noChangeAspect="1"/>
          </p:cNvPicPr>
          <p:nvPr/>
        </p:nvPicPr>
        <p:blipFill>
          <a:blip r:embed="rId2"/>
          <a:stretch>
            <a:fillRect/>
          </a:stretch>
        </p:blipFill>
        <p:spPr>
          <a:xfrm>
            <a:off x="4361878" y="4429506"/>
            <a:ext cx="3419475" cy="2095500"/>
          </a:xfrm>
          <a:prstGeom prst="rect">
            <a:avLst/>
          </a:prstGeom>
        </p:spPr>
      </p:pic>
    </p:spTree>
    <p:extLst>
      <p:ext uri="{BB962C8B-B14F-4D97-AF65-F5344CB8AC3E}">
        <p14:creationId xmlns:p14="http://schemas.microsoft.com/office/powerpoint/2010/main" val="3786400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10746C-8B9C-4C0C-9A32-0D5767D3E552}"/>
              </a:ext>
            </a:extLst>
          </p:cNvPr>
          <p:cNvSpPr>
            <a:spLocks noGrp="1"/>
          </p:cNvSpPr>
          <p:nvPr>
            <p:ph type="title"/>
          </p:nvPr>
        </p:nvSpPr>
        <p:spPr/>
        <p:txBody>
          <a:bodyPr/>
          <a:lstStyle/>
          <a:p>
            <a:r>
              <a:rPr lang="en-US" dirty="0"/>
              <a:t>WAN (Wide Area Network) </a:t>
            </a:r>
            <a:endParaRPr lang="ru-RU" dirty="0"/>
          </a:p>
        </p:txBody>
      </p:sp>
      <p:sp>
        <p:nvSpPr>
          <p:cNvPr id="3" name="Объект 2">
            <a:extLst>
              <a:ext uri="{FF2B5EF4-FFF2-40B4-BE49-F238E27FC236}">
                <a16:creationId xmlns:a16="http://schemas.microsoft.com/office/drawing/2014/main" id="{0C45770B-38AE-4A65-AF12-94B2B984898C}"/>
              </a:ext>
            </a:extLst>
          </p:cNvPr>
          <p:cNvSpPr>
            <a:spLocks noGrp="1"/>
          </p:cNvSpPr>
          <p:nvPr>
            <p:ph idx="1"/>
          </p:nvPr>
        </p:nvSpPr>
        <p:spPr>
          <a:xfrm>
            <a:off x="365761" y="2222287"/>
            <a:ext cx="8473440" cy="2642321"/>
          </a:xfrm>
        </p:spPr>
        <p:txBody>
          <a:bodyPr>
            <a:normAutofit/>
          </a:bodyPr>
          <a:lstStyle/>
          <a:p>
            <a:r>
              <a:rPr lang="ru-RU" sz="2400" dirty="0"/>
              <a:t>глобальная сеть, покрывающая большие</a:t>
            </a:r>
            <a:br>
              <a:rPr lang="ru-RU" sz="2400" dirty="0"/>
            </a:br>
            <a:r>
              <a:rPr lang="ru-RU" sz="2400" dirty="0"/>
              <a:t>географические регионы, включающие в себя как локальные сети, так и прочие</a:t>
            </a:r>
            <a:br>
              <a:rPr lang="ru-RU" sz="2400" dirty="0"/>
            </a:br>
            <a:r>
              <a:rPr lang="ru-RU" sz="2400" dirty="0"/>
              <a:t>телекоммуникационные сети и устройства. </a:t>
            </a:r>
            <a:br>
              <a:rPr lang="ru-RU" sz="2400" dirty="0"/>
            </a:br>
            <a:endParaRPr lang="ru-RU" sz="2400" dirty="0"/>
          </a:p>
        </p:txBody>
      </p:sp>
      <p:pic>
        <p:nvPicPr>
          <p:cNvPr id="4" name="Рисунок 3">
            <a:extLst>
              <a:ext uri="{FF2B5EF4-FFF2-40B4-BE49-F238E27FC236}">
                <a16:creationId xmlns:a16="http://schemas.microsoft.com/office/drawing/2014/main" id="{5FD2FB45-B0D6-4C41-9ACF-9DEE8BDA6179}"/>
              </a:ext>
            </a:extLst>
          </p:cNvPr>
          <p:cNvPicPr>
            <a:picLocks noChangeAspect="1"/>
          </p:cNvPicPr>
          <p:nvPr/>
        </p:nvPicPr>
        <p:blipFill>
          <a:blip r:embed="rId2"/>
          <a:stretch>
            <a:fillRect/>
          </a:stretch>
        </p:blipFill>
        <p:spPr>
          <a:xfrm>
            <a:off x="1366835" y="4619625"/>
            <a:ext cx="6410325" cy="1885950"/>
          </a:xfrm>
          <a:prstGeom prst="rect">
            <a:avLst/>
          </a:prstGeom>
        </p:spPr>
      </p:pic>
    </p:spTree>
    <p:extLst>
      <p:ext uri="{BB962C8B-B14F-4D97-AF65-F5344CB8AC3E}">
        <p14:creationId xmlns:p14="http://schemas.microsoft.com/office/powerpoint/2010/main" val="2876227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BF5B74-EBBE-4745-B215-91264CCEAC6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F0ABCAB6-D1DB-480F-B03E-0C8DCB198603}"/>
              </a:ext>
            </a:extLst>
          </p:cNvPr>
          <p:cNvSpPr>
            <a:spLocks noGrp="1"/>
          </p:cNvSpPr>
          <p:nvPr>
            <p:ph idx="1"/>
          </p:nvPr>
        </p:nvSpPr>
        <p:spPr>
          <a:xfrm>
            <a:off x="499873" y="2222286"/>
            <a:ext cx="8339328" cy="4188525"/>
          </a:xfrm>
        </p:spPr>
        <p:txBody>
          <a:bodyPr>
            <a:normAutofit/>
          </a:bodyPr>
          <a:lstStyle/>
          <a:p>
            <a:pPr algn="just"/>
            <a:r>
              <a:rPr lang="ru-RU" sz="2400" dirty="0"/>
              <a:t>городские сети –</a:t>
            </a:r>
            <a:br>
              <a:rPr lang="ru-RU" sz="2400" dirty="0"/>
            </a:br>
            <a:r>
              <a:rPr lang="ru-RU" sz="2400" b="1" dirty="0"/>
              <a:t>MAN (</a:t>
            </a:r>
            <a:r>
              <a:rPr lang="ru-RU" sz="2400" b="1" dirty="0" err="1"/>
              <a:t>Metropolitan</a:t>
            </a:r>
            <a:r>
              <a:rPr lang="ru-RU" sz="2400" b="1" dirty="0"/>
              <a:t> </a:t>
            </a:r>
            <a:r>
              <a:rPr lang="ru-RU" sz="2400" b="1" dirty="0" err="1"/>
              <a:t>Area</a:t>
            </a:r>
            <a:r>
              <a:rPr lang="ru-RU" sz="2400" b="1" dirty="0"/>
              <a:t> </a:t>
            </a:r>
            <a:r>
              <a:rPr lang="ru-RU" sz="2400" b="1" dirty="0" err="1"/>
              <a:t>Network</a:t>
            </a:r>
            <a:r>
              <a:rPr lang="ru-RU" sz="2400" b="1" dirty="0"/>
              <a:t>)</a:t>
            </a:r>
            <a:r>
              <a:rPr lang="ru-RU" sz="2400" dirty="0"/>
              <a:t>, которые обычно бывают ближе к глобальным</a:t>
            </a:r>
            <a:br>
              <a:rPr lang="ru-RU" sz="2400" dirty="0"/>
            </a:br>
            <a:r>
              <a:rPr lang="ru-RU" sz="2400" dirty="0"/>
              <a:t>сетям, хотя иногда имеют некоторые черты локальных сетей - например,</a:t>
            </a:r>
            <a:br>
              <a:rPr lang="ru-RU" sz="2400" dirty="0"/>
            </a:br>
            <a:r>
              <a:rPr lang="ru-RU" sz="2400" dirty="0"/>
              <a:t>высококачественные каналы связи и сравнительно высокие скорости передачи. </a:t>
            </a:r>
          </a:p>
        </p:txBody>
      </p:sp>
    </p:spTree>
    <p:extLst>
      <p:ext uri="{BB962C8B-B14F-4D97-AF65-F5344CB8AC3E}">
        <p14:creationId xmlns:p14="http://schemas.microsoft.com/office/powerpoint/2010/main" val="264659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83C32E-BE8F-4AFC-BFCA-2AACB7958997}"/>
              </a:ext>
            </a:extLst>
          </p:cNvPr>
          <p:cNvSpPr>
            <a:spLocks noGrp="1"/>
          </p:cNvSpPr>
          <p:nvPr>
            <p:ph type="title"/>
          </p:nvPr>
        </p:nvSpPr>
        <p:spPr/>
        <p:txBody>
          <a:bodyPr/>
          <a:lstStyle/>
          <a:p>
            <a:r>
              <a:rPr lang="ru-RU" dirty="0"/>
              <a:t>Классификация локальных сетей</a:t>
            </a:r>
          </a:p>
        </p:txBody>
      </p:sp>
      <p:sp>
        <p:nvSpPr>
          <p:cNvPr id="3" name="Объект 2">
            <a:extLst>
              <a:ext uri="{FF2B5EF4-FFF2-40B4-BE49-F238E27FC236}">
                <a16:creationId xmlns:a16="http://schemas.microsoft.com/office/drawing/2014/main" id="{D1A2F19F-7061-4B52-B425-79B7178FB4D2}"/>
              </a:ext>
            </a:extLst>
          </p:cNvPr>
          <p:cNvSpPr>
            <a:spLocks noGrp="1"/>
          </p:cNvSpPr>
          <p:nvPr>
            <p:ph idx="1"/>
          </p:nvPr>
        </p:nvSpPr>
        <p:spPr/>
        <p:txBody>
          <a:bodyPr>
            <a:normAutofit/>
          </a:bodyPr>
          <a:lstStyle/>
          <a:p>
            <a:pPr marL="0" indent="0">
              <a:buNone/>
            </a:pPr>
            <a:r>
              <a:rPr lang="ru-RU" sz="2400" dirty="0"/>
              <a:t>Каждый компьютер в сети может иметь один из двух статусов:</a:t>
            </a:r>
          </a:p>
          <a:p>
            <a:r>
              <a:rPr lang="ru-RU" sz="2400" dirty="0"/>
              <a:t>Сервер</a:t>
            </a:r>
            <a:br>
              <a:rPr lang="ru-RU" sz="2400" dirty="0"/>
            </a:br>
            <a:endParaRPr lang="ru-RU" sz="2400" dirty="0"/>
          </a:p>
          <a:p>
            <a:r>
              <a:rPr lang="ru-RU" sz="2400" dirty="0"/>
              <a:t>Рабочая станция</a:t>
            </a:r>
          </a:p>
          <a:p>
            <a:endParaRPr lang="ru-RU" sz="2400" dirty="0"/>
          </a:p>
        </p:txBody>
      </p:sp>
    </p:spTree>
    <p:extLst>
      <p:ext uri="{BB962C8B-B14F-4D97-AF65-F5344CB8AC3E}">
        <p14:creationId xmlns:p14="http://schemas.microsoft.com/office/powerpoint/2010/main" val="1658668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9D77C4-6458-43CA-9E7C-80491B477C4F}"/>
              </a:ext>
            </a:extLst>
          </p:cNvPr>
          <p:cNvSpPr>
            <a:spLocks noGrp="1"/>
          </p:cNvSpPr>
          <p:nvPr>
            <p:ph type="title"/>
          </p:nvPr>
        </p:nvSpPr>
        <p:spPr/>
        <p:txBody>
          <a:bodyPr/>
          <a:lstStyle/>
          <a:p>
            <a:r>
              <a:rPr lang="ru-RU" dirty="0"/>
              <a:t>Рабочая станция </a:t>
            </a:r>
          </a:p>
        </p:txBody>
      </p:sp>
      <p:sp>
        <p:nvSpPr>
          <p:cNvPr id="3" name="Объект 2">
            <a:extLst>
              <a:ext uri="{FF2B5EF4-FFF2-40B4-BE49-F238E27FC236}">
                <a16:creationId xmlns:a16="http://schemas.microsoft.com/office/drawing/2014/main" id="{27C85F4C-288C-4C5E-A88C-AC3CAED2B9A3}"/>
              </a:ext>
            </a:extLst>
          </p:cNvPr>
          <p:cNvSpPr>
            <a:spLocks noGrp="1"/>
          </p:cNvSpPr>
          <p:nvPr>
            <p:ph idx="1"/>
          </p:nvPr>
        </p:nvSpPr>
        <p:spPr>
          <a:xfrm>
            <a:off x="809997" y="2222287"/>
            <a:ext cx="7524003" cy="2020529"/>
          </a:xfrm>
        </p:spPr>
        <p:txBody>
          <a:bodyPr>
            <a:normAutofit/>
          </a:bodyPr>
          <a:lstStyle/>
          <a:p>
            <a:pPr algn="just"/>
            <a:r>
              <a:rPr lang="ru-RU" sz="2400" dirty="0"/>
              <a:t>(клиентский компьютер) - это компьютер рядового пользователя на базе </a:t>
            </a:r>
            <a:r>
              <a:rPr lang="ru-RU" sz="2400" dirty="0" smtClean="0"/>
              <a:t>любой ОС, </a:t>
            </a:r>
            <a:r>
              <a:rPr lang="ru-RU" sz="2400" dirty="0"/>
              <a:t>получающий доступ к ресурсам серверов.</a:t>
            </a:r>
          </a:p>
        </p:txBody>
      </p:sp>
    </p:spTree>
    <p:extLst>
      <p:ext uri="{BB962C8B-B14F-4D97-AF65-F5344CB8AC3E}">
        <p14:creationId xmlns:p14="http://schemas.microsoft.com/office/powerpoint/2010/main" val="1620199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D8DFBA-FA62-4A41-968E-EB32D4FC7836}"/>
              </a:ext>
            </a:extLst>
          </p:cNvPr>
          <p:cNvSpPr>
            <a:spLocks noGrp="1"/>
          </p:cNvSpPr>
          <p:nvPr>
            <p:ph type="title"/>
          </p:nvPr>
        </p:nvSpPr>
        <p:spPr/>
        <p:txBody>
          <a:bodyPr/>
          <a:lstStyle/>
          <a:p>
            <a:r>
              <a:rPr lang="ru-RU" dirty="0"/>
              <a:t>Серверы</a:t>
            </a:r>
          </a:p>
        </p:txBody>
      </p:sp>
      <p:sp>
        <p:nvSpPr>
          <p:cNvPr id="3" name="Объект 2">
            <a:extLst>
              <a:ext uri="{FF2B5EF4-FFF2-40B4-BE49-F238E27FC236}">
                <a16:creationId xmlns:a16="http://schemas.microsoft.com/office/drawing/2014/main" id="{9E875FAD-4C51-4A1B-96E5-4693C1AA9F72}"/>
              </a:ext>
            </a:extLst>
          </p:cNvPr>
          <p:cNvSpPr>
            <a:spLocks noGrp="1"/>
          </p:cNvSpPr>
          <p:nvPr>
            <p:ph idx="1"/>
          </p:nvPr>
        </p:nvSpPr>
        <p:spPr>
          <a:xfrm>
            <a:off x="809997" y="2222286"/>
            <a:ext cx="7919475" cy="3995633"/>
          </a:xfrm>
        </p:spPr>
        <p:txBody>
          <a:bodyPr>
            <a:noAutofit/>
          </a:bodyPr>
          <a:lstStyle/>
          <a:p>
            <a:pPr algn="just"/>
            <a:r>
              <a:rPr lang="ru-RU" sz="2400" dirty="0"/>
              <a:t> предоставляют свои ресурсы (диски, папки с файлами, принтеры и т.п.) другим компьютерам сети. Как правило, это специально выделенный высокопроизводительный компьютер, оснащенный специальной серверной операционной системой, центрально управляющий сетью.</a:t>
            </a:r>
          </a:p>
        </p:txBody>
      </p:sp>
    </p:spTree>
    <p:extLst>
      <p:ext uri="{BB962C8B-B14F-4D97-AF65-F5344CB8AC3E}">
        <p14:creationId xmlns:p14="http://schemas.microsoft.com/office/powerpoint/2010/main" val="1157901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89569D-2259-4A72-A2B0-B48DB037514E}"/>
              </a:ext>
            </a:extLst>
          </p:cNvPr>
          <p:cNvSpPr>
            <a:spLocks noGrp="1"/>
          </p:cNvSpPr>
          <p:nvPr>
            <p:ph type="title"/>
          </p:nvPr>
        </p:nvSpPr>
        <p:spPr/>
        <p:txBody>
          <a:bodyPr/>
          <a:lstStyle/>
          <a:p>
            <a:r>
              <a:rPr lang="ru-RU" dirty="0"/>
              <a:t>Одноранговые сети</a:t>
            </a:r>
          </a:p>
        </p:txBody>
      </p:sp>
      <p:sp>
        <p:nvSpPr>
          <p:cNvPr id="3" name="Объект 2">
            <a:extLst>
              <a:ext uri="{FF2B5EF4-FFF2-40B4-BE49-F238E27FC236}">
                <a16:creationId xmlns:a16="http://schemas.microsoft.com/office/drawing/2014/main" id="{E4F0E748-E4BB-44C9-BED2-36114AA5AF18}"/>
              </a:ext>
            </a:extLst>
          </p:cNvPr>
          <p:cNvSpPr>
            <a:spLocks noGrp="1"/>
          </p:cNvSpPr>
          <p:nvPr>
            <p:ph idx="1"/>
          </p:nvPr>
        </p:nvSpPr>
        <p:spPr>
          <a:xfrm>
            <a:off x="609601" y="2222287"/>
            <a:ext cx="8119872" cy="1715729"/>
          </a:xfrm>
        </p:spPr>
        <p:txBody>
          <a:bodyPr>
            <a:normAutofit/>
          </a:bodyPr>
          <a:lstStyle/>
          <a:p>
            <a:r>
              <a:rPr lang="ru-RU" sz="2400" dirty="0"/>
              <a:t>В одноранговой сети все компьютеры имеют одинаковый приоритет и независимое администрирование.</a:t>
            </a:r>
          </a:p>
        </p:txBody>
      </p:sp>
      <p:pic>
        <p:nvPicPr>
          <p:cNvPr id="4" name="Рисунок 3">
            <a:extLst>
              <a:ext uri="{FF2B5EF4-FFF2-40B4-BE49-F238E27FC236}">
                <a16:creationId xmlns:a16="http://schemas.microsoft.com/office/drawing/2014/main" id="{218142F8-23F9-4E76-9243-A4F766F0E813}"/>
              </a:ext>
            </a:extLst>
          </p:cNvPr>
          <p:cNvPicPr>
            <a:picLocks noChangeAspect="1"/>
          </p:cNvPicPr>
          <p:nvPr/>
        </p:nvPicPr>
        <p:blipFill>
          <a:blip r:embed="rId2"/>
          <a:stretch>
            <a:fillRect/>
          </a:stretch>
        </p:blipFill>
        <p:spPr>
          <a:xfrm>
            <a:off x="1700210" y="4056865"/>
            <a:ext cx="5743575" cy="1371600"/>
          </a:xfrm>
          <a:prstGeom prst="rect">
            <a:avLst/>
          </a:prstGeom>
        </p:spPr>
      </p:pic>
    </p:spTree>
    <p:extLst>
      <p:ext uri="{BB962C8B-B14F-4D97-AF65-F5344CB8AC3E}">
        <p14:creationId xmlns:p14="http://schemas.microsoft.com/office/powerpoint/2010/main" val="1462662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851D28-A94F-41A8-9BAD-A85DDDEF0CDC}"/>
              </a:ext>
            </a:extLst>
          </p:cNvPr>
          <p:cNvSpPr>
            <a:spLocks noGrp="1"/>
          </p:cNvSpPr>
          <p:nvPr>
            <p:ph type="title"/>
          </p:nvPr>
        </p:nvSpPr>
        <p:spPr>
          <a:xfrm>
            <a:off x="365761" y="447188"/>
            <a:ext cx="8619744" cy="970450"/>
          </a:xfrm>
        </p:spPr>
        <p:txBody>
          <a:bodyPr/>
          <a:lstStyle/>
          <a:p>
            <a:r>
              <a:rPr lang="ru-RU" dirty="0"/>
              <a:t>Сети с выделенным сервером</a:t>
            </a:r>
          </a:p>
        </p:txBody>
      </p:sp>
      <p:sp>
        <p:nvSpPr>
          <p:cNvPr id="3" name="Объект 2">
            <a:extLst>
              <a:ext uri="{FF2B5EF4-FFF2-40B4-BE49-F238E27FC236}">
                <a16:creationId xmlns:a16="http://schemas.microsoft.com/office/drawing/2014/main" id="{6B6E85EE-F885-4FE5-B091-1A4F0B641777}"/>
              </a:ext>
            </a:extLst>
          </p:cNvPr>
          <p:cNvSpPr>
            <a:spLocks noGrp="1"/>
          </p:cNvSpPr>
          <p:nvPr>
            <p:ph idx="1"/>
          </p:nvPr>
        </p:nvSpPr>
        <p:spPr>
          <a:xfrm>
            <a:off x="219457" y="2002831"/>
            <a:ext cx="8485632" cy="3636510"/>
          </a:xfrm>
        </p:spPr>
        <p:txBody>
          <a:bodyPr>
            <a:normAutofit/>
          </a:bodyPr>
          <a:lstStyle/>
          <a:p>
            <a:pPr algn="just"/>
            <a:r>
              <a:rPr lang="ru-RU" sz="2400" dirty="0"/>
              <a:t>В сети с выделенным сервером управление ресурсами сервера и рабочих станций централизовано и осуществляется с сервера. Отпадает необходимость обходить все компьютеры сети и настраивать доступ к разделяемым ресурсам. Включение новых компьютеров и пользователей в сеть также упрощается. Повышается безопасность использования информации в сети.</a:t>
            </a:r>
          </a:p>
        </p:txBody>
      </p:sp>
      <p:pic>
        <p:nvPicPr>
          <p:cNvPr id="4" name="Рисунок 3">
            <a:extLst>
              <a:ext uri="{FF2B5EF4-FFF2-40B4-BE49-F238E27FC236}">
                <a16:creationId xmlns:a16="http://schemas.microsoft.com/office/drawing/2014/main" id="{7543421D-4711-40BA-A0CA-2132F17082AA}"/>
              </a:ext>
            </a:extLst>
          </p:cNvPr>
          <p:cNvPicPr>
            <a:picLocks noChangeAspect="1"/>
          </p:cNvPicPr>
          <p:nvPr/>
        </p:nvPicPr>
        <p:blipFill>
          <a:blip r:embed="rId2"/>
          <a:stretch>
            <a:fillRect/>
          </a:stretch>
        </p:blipFill>
        <p:spPr>
          <a:xfrm>
            <a:off x="2194560" y="5459448"/>
            <a:ext cx="4982338" cy="1398551"/>
          </a:xfrm>
          <a:prstGeom prst="rect">
            <a:avLst/>
          </a:prstGeom>
        </p:spPr>
      </p:pic>
    </p:spTree>
    <p:extLst>
      <p:ext uri="{BB962C8B-B14F-4D97-AF65-F5344CB8AC3E}">
        <p14:creationId xmlns:p14="http://schemas.microsoft.com/office/powerpoint/2010/main" val="2241228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D81889-2545-4392-B9CD-E8DE0B7A607C}"/>
              </a:ext>
            </a:extLst>
          </p:cNvPr>
          <p:cNvSpPr>
            <a:spLocks noGrp="1"/>
          </p:cNvSpPr>
          <p:nvPr>
            <p:ph type="title"/>
          </p:nvPr>
        </p:nvSpPr>
        <p:spPr>
          <a:xfrm>
            <a:off x="170688" y="280416"/>
            <a:ext cx="8973311" cy="1584960"/>
          </a:xfrm>
        </p:spPr>
        <p:txBody>
          <a:bodyPr/>
          <a:lstStyle/>
          <a:p>
            <a:r>
              <a:rPr lang="ru-RU" sz="3200" dirty="0"/>
              <a:t>Выделенный сервер часто выполняет только одну определенную функцию (роль), например:</a:t>
            </a:r>
          </a:p>
        </p:txBody>
      </p:sp>
      <p:sp>
        <p:nvSpPr>
          <p:cNvPr id="3" name="Объект 2">
            <a:extLst>
              <a:ext uri="{FF2B5EF4-FFF2-40B4-BE49-F238E27FC236}">
                <a16:creationId xmlns:a16="http://schemas.microsoft.com/office/drawing/2014/main" id="{0C1684DB-22F9-442E-A89F-8550DD367081}"/>
              </a:ext>
            </a:extLst>
          </p:cNvPr>
          <p:cNvSpPr>
            <a:spLocks noGrp="1"/>
          </p:cNvSpPr>
          <p:nvPr>
            <p:ph idx="1"/>
          </p:nvPr>
        </p:nvSpPr>
        <p:spPr>
          <a:xfrm>
            <a:off x="170689" y="2222286"/>
            <a:ext cx="8973310" cy="4355297"/>
          </a:xfrm>
        </p:spPr>
        <p:txBody>
          <a:bodyPr>
            <a:noAutofit/>
          </a:bodyPr>
          <a:lstStyle/>
          <a:p>
            <a:r>
              <a:rPr lang="ru-RU" sz="2000" dirty="0"/>
              <a:t>Файловый сервер (файл-сервер) служит для хранения файлов;</a:t>
            </a:r>
          </a:p>
          <a:p>
            <a:r>
              <a:rPr lang="ru-RU" sz="2000" dirty="0"/>
              <a:t>Сервер печати (принт-сервер) предоставляют принтеры в общее пользование;</a:t>
            </a:r>
          </a:p>
          <a:p>
            <a:r>
              <a:rPr lang="ru-RU" sz="2000" dirty="0"/>
              <a:t>Сервер приложений обеспечивает работу пользователей с сетевыми приложениями;</a:t>
            </a:r>
          </a:p>
          <a:p>
            <a:r>
              <a:rPr lang="ru-RU" sz="2000" dirty="0" err="1"/>
              <a:t>Web</a:t>
            </a:r>
            <a:r>
              <a:rPr lang="ru-RU" sz="2000" dirty="0"/>
              <a:t>-серверы предоставляют общий доступ к данным;</a:t>
            </a:r>
          </a:p>
          <a:p>
            <a:r>
              <a:rPr lang="ru-RU" sz="2000" dirty="0"/>
              <a:t>Маршрутизатор - для предоставления доступа к другим сетям и удаленного доступа к вашей сети;</a:t>
            </a:r>
          </a:p>
          <a:p>
            <a:r>
              <a:rPr lang="ru-RU" sz="2000" dirty="0"/>
              <a:t>Серверы электронной почты хранят почтовые ящики пользователей и организовывают доставку почты по сети, и т. д.</a:t>
            </a:r>
          </a:p>
        </p:txBody>
      </p:sp>
    </p:spTree>
    <p:extLst>
      <p:ext uri="{BB962C8B-B14F-4D97-AF65-F5344CB8AC3E}">
        <p14:creationId xmlns:p14="http://schemas.microsoft.com/office/powerpoint/2010/main" val="2394812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0238EC-5272-4493-9A66-814CDFF57B94}"/>
              </a:ext>
            </a:extLst>
          </p:cNvPr>
          <p:cNvSpPr>
            <a:spLocks noGrp="1"/>
          </p:cNvSpPr>
          <p:nvPr>
            <p:ph type="title"/>
          </p:nvPr>
        </p:nvSpPr>
        <p:spPr/>
        <p:txBody>
          <a:bodyPr/>
          <a:lstStyle/>
          <a:p>
            <a:r>
              <a:rPr lang="ru-RU" dirty="0"/>
              <a:t>Информация</a:t>
            </a:r>
          </a:p>
        </p:txBody>
      </p:sp>
      <p:sp>
        <p:nvSpPr>
          <p:cNvPr id="3" name="Объект 2">
            <a:extLst>
              <a:ext uri="{FF2B5EF4-FFF2-40B4-BE49-F238E27FC236}">
                <a16:creationId xmlns:a16="http://schemas.microsoft.com/office/drawing/2014/main" id="{19781952-67B8-4097-AD59-708A1C848FB2}"/>
              </a:ext>
            </a:extLst>
          </p:cNvPr>
          <p:cNvSpPr>
            <a:spLocks noGrp="1"/>
          </p:cNvSpPr>
          <p:nvPr>
            <p:ph idx="1"/>
          </p:nvPr>
        </p:nvSpPr>
        <p:spPr>
          <a:xfrm>
            <a:off x="85344" y="2206752"/>
            <a:ext cx="8961119" cy="4523231"/>
          </a:xfrm>
        </p:spPr>
        <p:txBody>
          <a:bodyPr>
            <a:normAutofit/>
          </a:bodyPr>
          <a:lstStyle/>
          <a:p>
            <a:pPr marL="0" indent="0" algn="just">
              <a:buNone/>
            </a:pPr>
            <a:r>
              <a:rPr lang="ru-RU" sz="2400" dirty="0"/>
              <a:t>совокупность фактов, явлений, событий, представляющих интерес и подлежащих регистрации и обработке. </a:t>
            </a:r>
          </a:p>
          <a:p>
            <a:pPr marL="0" indent="0" algn="just">
              <a:buNone/>
            </a:pPr>
            <a:endParaRPr lang="en-US" sz="2400" dirty="0"/>
          </a:p>
          <a:p>
            <a:pPr marL="0" indent="0" algn="just">
              <a:buNone/>
            </a:pPr>
            <a:r>
              <a:rPr lang="ru-RU" sz="2400" dirty="0"/>
              <a:t>Информация, представленная в виде, удобном для обработки, называется </a:t>
            </a:r>
            <a:r>
              <a:rPr lang="ru-RU" sz="2400" i="1" dirty="0"/>
              <a:t>данными</a:t>
            </a:r>
            <a:r>
              <a:rPr lang="ru-RU" sz="2400" dirty="0"/>
              <a:t>.</a:t>
            </a:r>
          </a:p>
          <a:p>
            <a:pPr marL="0" indent="0" algn="just">
              <a:buNone/>
            </a:pPr>
            <a:endParaRPr lang="ru-RU" sz="2400" dirty="0"/>
          </a:p>
        </p:txBody>
      </p:sp>
    </p:spTree>
    <p:extLst>
      <p:ext uri="{BB962C8B-B14F-4D97-AF65-F5344CB8AC3E}">
        <p14:creationId xmlns:p14="http://schemas.microsoft.com/office/powerpoint/2010/main" val="2660281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023693-23DC-4F3C-8143-26375016BAC5}"/>
              </a:ext>
            </a:extLst>
          </p:cNvPr>
          <p:cNvSpPr>
            <a:spLocks noGrp="1"/>
          </p:cNvSpPr>
          <p:nvPr>
            <p:ph type="title"/>
          </p:nvPr>
        </p:nvSpPr>
        <p:spPr/>
        <p:txBody>
          <a:bodyPr/>
          <a:lstStyle/>
          <a:p>
            <a:r>
              <a:rPr lang="ru-RU" dirty="0"/>
              <a:t>Статические </a:t>
            </a:r>
            <a:r>
              <a:rPr lang="en-US" dirty="0"/>
              <a:t>IP-</a:t>
            </a:r>
            <a:r>
              <a:rPr lang="ru-RU" dirty="0"/>
              <a:t>адреса</a:t>
            </a:r>
          </a:p>
        </p:txBody>
      </p:sp>
      <p:sp>
        <p:nvSpPr>
          <p:cNvPr id="3" name="Объект 2">
            <a:extLst>
              <a:ext uri="{FF2B5EF4-FFF2-40B4-BE49-F238E27FC236}">
                <a16:creationId xmlns:a16="http://schemas.microsoft.com/office/drawing/2014/main" id="{7113503F-6D5D-4A4B-88D1-4B7133030D09}"/>
              </a:ext>
            </a:extLst>
          </p:cNvPr>
          <p:cNvSpPr>
            <a:spLocks noGrp="1"/>
          </p:cNvSpPr>
          <p:nvPr>
            <p:ph idx="1"/>
          </p:nvPr>
        </p:nvSpPr>
        <p:spPr>
          <a:xfrm>
            <a:off x="134113" y="2222286"/>
            <a:ext cx="8741664" cy="4422353"/>
          </a:xfrm>
        </p:spPr>
        <p:txBody>
          <a:bodyPr>
            <a:normAutofit/>
          </a:bodyPr>
          <a:lstStyle/>
          <a:p>
            <a:pPr algn="just"/>
            <a:r>
              <a:rPr lang="ru-RU" sz="2000" dirty="0"/>
              <a:t>Присваивается компьютеру вручную. Он прописывается администратором сети в настройках протокола TCP/IP на каждом компьютере сети и жестко закрепляется за компьютером.</a:t>
            </a:r>
          </a:p>
          <a:p>
            <a:pPr marL="0" indent="0" algn="just">
              <a:buNone/>
            </a:pPr>
            <a:r>
              <a:rPr lang="ru-RU" sz="2000" dirty="0"/>
              <a:t>В присвоении статических адресов компьютерам есть определенные неудобства:</a:t>
            </a:r>
          </a:p>
          <a:p>
            <a:pPr algn="just"/>
            <a:r>
              <a:rPr lang="ru-RU" sz="2000" dirty="0"/>
              <a:t>Администратор сети должен вести учет всех используемых адресов, чтобы исключить повторы</a:t>
            </a:r>
          </a:p>
          <a:p>
            <a:pPr algn="just"/>
            <a:r>
              <a:rPr lang="ru-RU" sz="2000" dirty="0"/>
              <a:t>При большом количестве компьютеров в локальной сети установка и настройка IP-адресов отнимают много времени</a:t>
            </a:r>
          </a:p>
          <a:p>
            <a:pPr algn="just"/>
            <a:endParaRPr lang="ru-RU" sz="2000" dirty="0"/>
          </a:p>
        </p:txBody>
      </p:sp>
    </p:spTree>
    <p:extLst>
      <p:ext uri="{BB962C8B-B14F-4D97-AF65-F5344CB8AC3E}">
        <p14:creationId xmlns:p14="http://schemas.microsoft.com/office/powerpoint/2010/main" val="3947615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28B4B2-4BBA-4AA8-B03C-BD162EC5FFC4}"/>
              </a:ext>
            </a:extLst>
          </p:cNvPr>
          <p:cNvSpPr>
            <a:spLocks noGrp="1"/>
          </p:cNvSpPr>
          <p:nvPr>
            <p:ph type="title"/>
          </p:nvPr>
        </p:nvSpPr>
        <p:spPr/>
        <p:txBody>
          <a:bodyPr/>
          <a:lstStyle/>
          <a:p>
            <a:r>
              <a:rPr lang="ru-RU" dirty="0"/>
              <a:t>Динамические </a:t>
            </a:r>
            <a:r>
              <a:rPr lang="en-US" dirty="0"/>
              <a:t>IP-</a:t>
            </a:r>
            <a:r>
              <a:rPr lang="ru-RU" dirty="0"/>
              <a:t>адреса</a:t>
            </a:r>
          </a:p>
        </p:txBody>
      </p:sp>
      <p:sp>
        <p:nvSpPr>
          <p:cNvPr id="3" name="Объект 2">
            <a:extLst>
              <a:ext uri="{FF2B5EF4-FFF2-40B4-BE49-F238E27FC236}">
                <a16:creationId xmlns:a16="http://schemas.microsoft.com/office/drawing/2014/main" id="{923AA2B0-E078-4444-8914-1DEC562A5C01}"/>
              </a:ext>
            </a:extLst>
          </p:cNvPr>
          <p:cNvSpPr>
            <a:spLocks noGrp="1"/>
          </p:cNvSpPr>
          <p:nvPr>
            <p:ph idx="1"/>
          </p:nvPr>
        </p:nvSpPr>
        <p:spPr/>
        <p:txBody>
          <a:bodyPr>
            <a:normAutofit/>
          </a:bodyPr>
          <a:lstStyle/>
          <a:p>
            <a:pPr algn="just"/>
            <a:r>
              <a:rPr lang="ru-RU" sz="2400" dirty="0"/>
              <a:t>адрес назначается автоматически службой DHCP. Такой адрес называется динамическим адресом, т.к. при каждом подключении компьютера к локальной сети адрес может меняться, но всегда оставаться в пределах заданного диапазона.</a:t>
            </a:r>
          </a:p>
        </p:txBody>
      </p:sp>
    </p:spTree>
    <p:extLst>
      <p:ext uri="{BB962C8B-B14F-4D97-AF65-F5344CB8AC3E}">
        <p14:creationId xmlns:p14="http://schemas.microsoft.com/office/powerpoint/2010/main" val="2690549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4B7C84-36A3-497C-9CAF-FAC7BB9B7C64}"/>
              </a:ext>
            </a:extLst>
          </p:cNvPr>
          <p:cNvSpPr>
            <a:spLocks noGrp="1"/>
          </p:cNvSpPr>
          <p:nvPr>
            <p:ph type="title"/>
          </p:nvPr>
        </p:nvSpPr>
        <p:spPr/>
        <p:txBody>
          <a:bodyPr/>
          <a:lstStyle/>
          <a:p>
            <a:r>
              <a:rPr lang="en-US" dirty="0"/>
              <a:t>DHCP</a:t>
            </a:r>
            <a:endParaRPr lang="ru-RU" dirty="0"/>
          </a:p>
        </p:txBody>
      </p:sp>
      <p:sp>
        <p:nvSpPr>
          <p:cNvPr id="3" name="Объект 2">
            <a:extLst>
              <a:ext uri="{FF2B5EF4-FFF2-40B4-BE49-F238E27FC236}">
                <a16:creationId xmlns:a16="http://schemas.microsoft.com/office/drawing/2014/main" id="{CECBC70F-07EA-4AE9-8E2A-CA30288F6B63}"/>
              </a:ext>
            </a:extLst>
          </p:cNvPr>
          <p:cNvSpPr>
            <a:spLocks noGrp="1"/>
          </p:cNvSpPr>
          <p:nvPr>
            <p:ph idx="1"/>
          </p:nvPr>
        </p:nvSpPr>
        <p:spPr>
          <a:xfrm>
            <a:off x="585217" y="2222286"/>
            <a:ext cx="8266176" cy="4188525"/>
          </a:xfrm>
        </p:spPr>
        <p:txBody>
          <a:bodyPr>
            <a:normAutofit/>
          </a:bodyPr>
          <a:lstStyle/>
          <a:p>
            <a:pPr algn="just"/>
            <a:r>
              <a:rPr lang="ru-RU" sz="2400" dirty="0"/>
              <a:t>(</a:t>
            </a:r>
            <a:r>
              <a:rPr lang="ru-RU" sz="2400" i="1" dirty="0" err="1"/>
              <a:t>Dynamic</a:t>
            </a:r>
            <a:r>
              <a:rPr lang="ru-RU" sz="2400" i="1" dirty="0"/>
              <a:t> </a:t>
            </a:r>
            <a:r>
              <a:rPr lang="ru-RU" sz="2400" i="1" dirty="0" err="1"/>
              <a:t>Host</a:t>
            </a:r>
            <a:r>
              <a:rPr lang="ru-RU" sz="2400" i="1" dirty="0"/>
              <a:t> </a:t>
            </a:r>
            <a:r>
              <a:rPr lang="ru-RU" sz="2400" i="1" dirty="0" err="1"/>
              <a:t>Configuration</a:t>
            </a:r>
            <a:r>
              <a:rPr lang="ru-RU" sz="2400" i="1" dirty="0"/>
              <a:t> </a:t>
            </a:r>
            <a:r>
              <a:rPr lang="ru-RU" sz="2400" i="1" dirty="0" err="1"/>
              <a:t>Protocol</a:t>
            </a:r>
            <a:r>
              <a:rPr lang="ru-RU" sz="2400" dirty="0"/>
              <a:t> — протокол динамической настройки узла) — сетевой протокол, позволяющий сетевым устройствам автоматически получать IP-адрес и другие параметры, необходимые для работы в сети TCP/IP. Данный протокол работает по модели «клиент-сервер».</a:t>
            </a:r>
          </a:p>
        </p:txBody>
      </p:sp>
    </p:spTree>
    <p:extLst>
      <p:ext uri="{BB962C8B-B14F-4D97-AF65-F5344CB8AC3E}">
        <p14:creationId xmlns:p14="http://schemas.microsoft.com/office/powerpoint/2010/main" val="1036094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Шлюз(</a:t>
            </a:r>
            <a:r>
              <a:rPr lang="en-US" dirty="0"/>
              <a:t>gateway</a:t>
            </a:r>
            <a:r>
              <a:rPr lang="en-US" dirty="0" smtClean="0"/>
              <a:t>) </a:t>
            </a:r>
            <a:r>
              <a:rPr lang="ru-RU" dirty="0" smtClean="0"/>
              <a:t>\сетевой </a:t>
            </a:r>
            <a:r>
              <a:rPr lang="ru-RU" dirty="0"/>
              <a:t>шлюз</a:t>
            </a:r>
            <a:endParaRPr lang="ru-RU" dirty="0"/>
          </a:p>
        </p:txBody>
      </p:sp>
      <p:sp>
        <p:nvSpPr>
          <p:cNvPr id="3" name="Объект 2"/>
          <p:cNvSpPr>
            <a:spLocks noGrp="1"/>
          </p:cNvSpPr>
          <p:nvPr>
            <p:ph idx="1"/>
          </p:nvPr>
        </p:nvSpPr>
        <p:spPr>
          <a:xfrm>
            <a:off x="809997" y="2222286"/>
            <a:ext cx="7524003" cy="4385777"/>
          </a:xfrm>
        </p:spPr>
        <p:txBody>
          <a:bodyPr>
            <a:normAutofit/>
          </a:bodyPr>
          <a:lstStyle/>
          <a:p>
            <a:r>
              <a:rPr lang="ru-RU" sz="2400" dirty="0"/>
              <a:t> – </a:t>
            </a:r>
            <a:r>
              <a:rPr lang="ru-RU" sz="2400" dirty="0" smtClean="0"/>
              <a:t>компьютер, </a:t>
            </a:r>
            <a:r>
              <a:rPr lang="ru-RU" dirty="0"/>
              <a:t> </a:t>
            </a:r>
            <a:r>
              <a:rPr lang="ru-RU" sz="2400" dirty="0"/>
              <a:t>программное обеспечение</a:t>
            </a:r>
            <a:r>
              <a:rPr lang="ru-RU" sz="2400" dirty="0"/>
              <a:t> </a:t>
            </a:r>
            <a:r>
              <a:rPr lang="ru-RU" sz="2400" dirty="0"/>
              <a:t>или сетевое устройство осуществляющее преобразование протоколов при передаче информации между разными типами сетей. Как правило, шлюзы используются для организации доступа к ресурсам глобальной сети из локальных сетей</a:t>
            </a:r>
            <a:r>
              <a:rPr lang="ru-RU" sz="2400" dirty="0" smtClean="0"/>
              <a:t>.</a:t>
            </a:r>
          </a:p>
          <a:p>
            <a:endParaRPr lang="ru-RU" sz="2400" dirty="0" smtClean="0"/>
          </a:p>
          <a:p>
            <a:r>
              <a:rPr lang="ru-RU" dirty="0"/>
              <a:t>Маршрутизатор (он же — роутер) является одним из примеров аппаратных сетевых шлюзов.</a:t>
            </a:r>
            <a:endParaRPr lang="ru-RU" sz="2400" dirty="0"/>
          </a:p>
        </p:txBody>
      </p:sp>
    </p:spTree>
    <p:extLst>
      <p:ext uri="{BB962C8B-B14F-4D97-AF65-F5344CB8AC3E}">
        <p14:creationId xmlns:p14="http://schemas.microsoft.com/office/powerpoint/2010/main" val="2322504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2C680D-1E94-4FF4-AE3F-4C6B2CD00E17}"/>
              </a:ext>
            </a:extLst>
          </p:cNvPr>
          <p:cNvSpPr>
            <a:spLocks noGrp="1"/>
          </p:cNvSpPr>
          <p:nvPr>
            <p:ph type="title"/>
          </p:nvPr>
        </p:nvSpPr>
        <p:spPr/>
        <p:txBody>
          <a:bodyPr/>
          <a:lstStyle/>
          <a:p>
            <a:r>
              <a:rPr lang="ru-RU" dirty="0"/>
              <a:t>Протокол</a:t>
            </a:r>
          </a:p>
        </p:txBody>
      </p:sp>
      <p:sp>
        <p:nvSpPr>
          <p:cNvPr id="3" name="Объект 2">
            <a:extLst>
              <a:ext uri="{FF2B5EF4-FFF2-40B4-BE49-F238E27FC236}">
                <a16:creationId xmlns:a16="http://schemas.microsoft.com/office/drawing/2014/main" id="{71C176EE-18D6-43DE-96DB-7A76735E3140}"/>
              </a:ext>
            </a:extLst>
          </p:cNvPr>
          <p:cNvSpPr>
            <a:spLocks noGrp="1"/>
          </p:cNvSpPr>
          <p:nvPr>
            <p:ph idx="1"/>
          </p:nvPr>
        </p:nvSpPr>
        <p:spPr>
          <a:xfrm>
            <a:off x="134112" y="2222286"/>
            <a:ext cx="8790431" cy="4188525"/>
          </a:xfrm>
        </p:spPr>
        <p:txBody>
          <a:bodyPr>
            <a:noAutofit/>
          </a:bodyPr>
          <a:lstStyle/>
          <a:p>
            <a:pPr algn="just"/>
            <a:r>
              <a:rPr lang="ru-RU" sz="2400" dirty="0"/>
              <a:t>представляет собой набор правил и соглашений для оформления и передачи информации по компьютерной сети. Пакет, созданный по выбранному сетевому протоколу, имеет строго определенный формат. Если на компьютерах сети установлен одинаковый сетевой протокол, то они смогут «понимать» друг друга, т.е. читать пакеты. Компьютеры с разными протоколами имеют разный формат пакетов и соответственно друг друга не поймут, также как люди, сидящие в одной комнате, но говорящие на разных языках.</a:t>
            </a:r>
          </a:p>
        </p:txBody>
      </p:sp>
    </p:spTree>
    <p:extLst>
      <p:ext uri="{BB962C8B-B14F-4D97-AF65-F5344CB8AC3E}">
        <p14:creationId xmlns:p14="http://schemas.microsoft.com/office/powerpoint/2010/main" val="3245840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65F092-7240-43A5-8677-994C8535154A}"/>
              </a:ext>
            </a:extLst>
          </p:cNvPr>
          <p:cNvSpPr>
            <a:spLocks noGrp="1"/>
          </p:cNvSpPr>
          <p:nvPr>
            <p:ph type="title"/>
          </p:nvPr>
        </p:nvSpPr>
        <p:spPr>
          <a:xfrm>
            <a:off x="809997" y="447188"/>
            <a:ext cx="8199891" cy="970450"/>
          </a:xfrm>
        </p:spPr>
        <p:txBody>
          <a:bodyPr/>
          <a:lstStyle/>
          <a:p>
            <a:r>
              <a:rPr lang="ru-RU" b="0" dirty="0"/>
              <a:t>Различают три определяющих свойства протоколов:</a:t>
            </a:r>
            <a:endParaRPr lang="ru-RU" dirty="0"/>
          </a:p>
        </p:txBody>
      </p:sp>
      <p:sp>
        <p:nvSpPr>
          <p:cNvPr id="3" name="Объект 2">
            <a:extLst>
              <a:ext uri="{FF2B5EF4-FFF2-40B4-BE49-F238E27FC236}">
                <a16:creationId xmlns:a16="http://schemas.microsoft.com/office/drawing/2014/main" id="{50D5C269-483A-416A-A67E-8E23CD405C70}"/>
              </a:ext>
            </a:extLst>
          </p:cNvPr>
          <p:cNvSpPr>
            <a:spLocks noGrp="1"/>
          </p:cNvSpPr>
          <p:nvPr>
            <p:ph idx="1"/>
          </p:nvPr>
        </p:nvSpPr>
        <p:spPr>
          <a:xfrm>
            <a:off x="280416" y="2222286"/>
            <a:ext cx="8510015" cy="4349201"/>
          </a:xfrm>
        </p:spPr>
        <p:txBody>
          <a:bodyPr>
            <a:noAutofit/>
          </a:bodyPr>
          <a:lstStyle/>
          <a:p>
            <a:pPr algn="just"/>
            <a:r>
              <a:rPr lang="ru-RU" sz="2400" dirty="0"/>
              <a:t>Каждый протокол предназначен для различных задач и имеет свои преимущества и недостатки.</a:t>
            </a:r>
          </a:p>
          <a:p>
            <a:pPr algn="just"/>
            <a:r>
              <a:rPr lang="ru-RU" sz="2400" dirty="0"/>
              <a:t>Протоколы работают на разных уровнях модели OSI. Функции протокола определяются уровнем, на котором он работает.</a:t>
            </a:r>
          </a:p>
          <a:p>
            <a:pPr algn="just"/>
            <a:r>
              <a:rPr lang="ru-RU" sz="2400" dirty="0"/>
              <a:t>Несколько протоколов могут работать совместно. В этом случае они образуют так называемый стек, или набор протоколов. </a:t>
            </a:r>
          </a:p>
          <a:p>
            <a:pPr algn="just"/>
            <a:endParaRPr lang="ru-RU" sz="2400" dirty="0"/>
          </a:p>
        </p:txBody>
      </p:sp>
    </p:spTree>
    <p:extLst>
      <p:ext uri="{BB962C8B-B14F-4D97-AF65-F5344CB8AC3E}">
        <p14:creationId xmlns:p14="http://schemas.microsoft.com/office/powerpoint/2010/main" val="630955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dirty="0"/>
              <a:t>Модель </a:t>
            </a:r>
            <a:r>
              <a:rPr lang="en-US" b="0" dirty="0" smtClean="0"/>
              <a:t>OSI</a:t>
            </a:r>
            <a:endParaRPr lang="ru-RU" dirty="0"/>
          </a:p>
        </p:txBody>
      </p:sp>
      <p:sp>
        <p:nvSpPr>
          <p:cNvPr id="3" name="Объект 2"/>
          <p:cNvSpPr>
            <a:spLocks noGrp="1"/>
          </p:cNvSpPr>
          <p:nvPr>
            <p:ph idx="1"/>
          </p:nvPr>
        </p:nvSpPr>
        <p:spPr>
          <a:xfrm>
            <a:off x="809997" y="2222286"/>
            <a:ext cx="8029203" cy="4507697"/>
          </a:xfrm>
        </p:spPr>
        <p:txBody>
          <a:bodyPr>
            <a:noAutofit/>
          </a:bodyPr>
          <a:lstStyle/>
          <a:p>
            <a:r>
              <a:rPr lang="en-US" sz="2400" i="1" dirty="0" smtClean="0"/>
              <a:t>Open Systems Interconnection </a:t>
            </a:r>
            <a:r>
              <a:rPr lang="en-US" sz="2400" i="1" dirty="0"/>
              <a:t>basic reference model</a:t>
            </a:r>
            <a:r>
              <a:rPr lang="en-US" sz="2400" dirty="0"/>
              <a:t> — </a:t>
            </a:r>
            <a:r>
              <a:rPr lang="ru-RU" sz="2400" b="1" dirty="0"/>
              <a:t>Б</a:t>
            </a:r>
            <a:r>
              <a:rPr lang="ru-RU" sz="2400" dirty="0"/>
              <a:t>азовая </a:t>
            </a:r>
            <a:r>
              <a:rPr lang="ru-RU" sz="2400" b="1" dirty="0"/>
              <a:t>Э</a:t>
            </a:r>
            <a:r>
              <a:rPr lang="ru-RU" sz="2400" dirty="0"/>
              <a:t>талонная </a:t>
            </a:r>
            <a:r>
              <a:rPr lang="ru-RU" sz="2400" b="1" dirty="0"/>
              <a:t>М</a:t>
            </a:r>
            <a:r>
              <a:rPr lang="ru-RU" sz="2400" dirty="0"/>
              <a:t>одель </a:t>
            </a:r>
            <a:r>
              <a:rPr lang="ru-RU" sz="2400" b="1" dirty="0"/>
              <a:t>В</a:t>
            </a:r>
            <a:r>
              <a:rPr lang="ru-RU" sz="2400" dirty="0"/>
              <a:t>заимодействия </a:t>
            </a:r>
            <a:r>
              <a:rPr lang="ru-RU" sz="2400" b="1" dirty="0"/>
              <a:t>О</a:t>
            </a:r>
            <a:r>
              <a:rPr lang="ru-RU" sz="2400" dirty="0"/>
              <a:t>ткрытых </a:t>
            </a:r>
            <a:r>
              <a:rPr lang="ru-RU" sz="2400" b="1" dirty="0" smtClean="0"/>
              <a:t>С</a:t>
            </a:r>
            <a:r>
              <a:rPr lang="ru-RU" sz="2400" dirty="0" smtClean="0"/>
              <a:t>истем</a:t>
            </a:r>
            <a:endParaRPr lang="en-US" sz="2400" dirty="0" smtClean="0"/>
          </a:p>
          <a:p>
            <a:r>
              <a:rPr lang="ru-RU" sz="2400" dirty="0"/>
              <a:t> сетевая модель стека </a:t>
            </a:r>
            <a:r>
              <a:rPr lang="ru-RU" sz="2400" dirty="0" smtClean="0"/>
              <a:t>сетевых </a:t>
            </a:r>
            <a:r>
              <a:rPr lang="ru-RU" sz="2400" dirty="0"/>
              <a:t>протоколов OSI/ISO (ГОСТ Р ИСО/МЭК 7498-1-99). Посредством данной модели различные сетевые устройства могут взаимодействовать друг с другом. Модель определяет различные уровни взаимодействия систем. Каждый уровень выполняет определённые функции при таком взаимодействии.</a:t>
            </a:r>
            <a:endParaRPr lang="ru-RU" sz="2400" dirty="0"/>
          </a:p>
        </p:txBody>
      </p:sp>
    </p:spTree>
    <p:extLst>
      <p:ext uri="{BB962C8B-B14F-4D97-AF65-F5344CB8AC3E}">
        <p14:creationId xmlns:p14="http://schemas.microsoft.com/office/powerpoint/2010/main" val="2044209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dirty="0"/>
              <a:t>Модель </a:t>
            </a:r>
            <a:r>
              <a:rPr lang="en-US" b="0" dirty="0" smtClean="0"/>
              <a:t>OSI</a:t>
            </a:r>
            <a:endParaRPr lang="ru-RU" dirty="0"/>
          </a:p>
        </p:txBody>
      </p:sp>
      <p:sp>
        <p:nvSpPr>
          <p:cNvPr id="3" name="Объект 2"/>
          <p:cNvSpPr>
            <a:spLocks noGrp="1"/>
          </p:cNvSpPr>
          <p:nvPr>
            <p:ph idx="1"/>
          </p:nvPr>
        </p:nvSpPr>
        <p:spPr>
          <a:xfrm>
            <a:off x="390144" y="2222286"/>
            <a:ext cx="8644127" cy="4507697"/>
          </a:xfrm>
        </p:spPr>
        <p:txBody>
          <a:bodyPr>
            <a:noAutofit/>
          </a:bodyPr>
          <a:lstStyle/>
          <a:p>
            <a:pPr marL="0" indent="0">
              <a:buNone/>
            </a:pPr>
            <a:r>
              <a:rPr lang="en-US" b="1" dirty="0" smtClean="0"/>
              <a:t>7. </a:t>
            </a:r>
            <a:r>
              <a:rPr lang="ru-RU" b="1" dirty="0" smtClean="0"/>
              <a:t>Прикладной уровень</a:t>
            </a:r>
            <a:endParaRPr lang="ru-RU" b="1" dirty="0"/>
          </a:p>
          <a:p>
            <a:pPr marL="0" indent="0">
              <a:buNone/>
            </a:pPr>
            <a:r>
              <a:rPr lang="ru-RU" dirty="0" smtClean="0"/>
              <a:t>(</a:t>
            </a:r>
            <a:r>
              <a:rPr lang="ru-RU" dirty="0"/>
              <a:t>уровень приложений; </a:t>
            </a:r>
            <a:r>
              <a:rPr lang="ru-RU" i="1" dirty="0" err="1" smtClean="0"/>
              <a:t>application</a:t>
            </a:r>
            <a:r>
              <a:rPr lang="ru-RU" i="1" dirty="0" smtClean="0"/>
              <a:t> </a:t>
            </a:r>
            <a:r>
              <a:rPr lang="ru-RU" i="1" dirty="0" err="1"/>
              <a:t>layer</a:t>
            </a:r>
            <a:r>
              <a:rPr lang="ru-RU" dirty="0"/>
              <a:t>) — верхний уровень модели, обеспечивающий взаимодействие пользовательских приложений с сетью:</a:t>
            </a:r>
          </a:p>
          <a:p>
            <a:pPr>
              <a:buFont typeface="Arial" panose="020B0604020202020204" pitchFamily="34" charset="0"/>
              <a:buChar char="•"/>
            </a:pPr>
            <a:r>
              <a:rPr lang="ru-RU" dirty="0"/>
              <a:t>позволяет приложениям использовать сетевые </a:t>
            </a:r>
            <a:r>
              <a:rPr lang="ru-RU" dirty="0" smtClean="0"/>
              <a:t>службы:</a:t>
            </a:r>
            <a:endParaRPr lang="en-US" dirty="0"/>
          </a:p>
          <a:p>
            <a:pPr>
              <a:buFont typeface="Arial" panose="020B0604020202020204" pitchFamily="34" charset="0"/>
              <a:buChar char="•"/>
            </a:pPr>
            <a:r>
              <a:rPr lang="ru-RU" dirty="0" smtClean="0"/>
              <a:t>удалённый </a:t>
            </a:r>
            <a:r>
              <a:rPr lang="ru-RU" dirty="0"/>
              <a:t>доступ к файлам и базам </a:t>
            </a:r>
            <a:r>
              <a:rPr lang="ru-RU" dirty="0" smtClean="0"/>
              <a:t>данных</a:t>
            </a:r>
            <a:r>
              <a:rPr lang="ru-RU" dirty="0"/>
              <a:t>;</a:t>
            </a:r>
            <a:endParaRPr lang="en-US" dirty="0" smtClean="0"/>
          </a:p>
          <a:p>
            <a:pPr>
              <a:buFont typeface="Arial" panose="020B0604020202020204" pitchFamily="34" charset="0"/>
              <a:buChar char="•"/>
            </a:pPr>
            <a:r>
              <a:rPr lang="ru-RU" dirty="0" smtClean="0"/>
              <a:t>пересылка </a:t>
            </a:r>
            <a:r>
              <a:rPr lang="ru-RU" dirty="0"/>
              <a:t>электронной почты;</a:t>
            </a:r>
          </a:p>
          <a:p>
            <a:pPr>
              <a:buFont typeface="Arial" panose="020B0604020202020204" pitchFamily="34" charset="0"/>
              <a:buChar char="•"/>
            </a:pPr>
            <a:r>
              <a:rPr lang="ru-RU" dirty="0"/>
              <a:t>отвечает за передачу служебной информации;</a:t>
            </a:r>
          </a:p>
          <a:p>
            <a:pPr>
              <a:buFont typeface="Arial" panose="020B0604020202020204" pitchFamily="34" charset="0"/>
              <a:buChar char="•"/>
            </a:pPr>
            <a:r>
              <a:rPr lang="ru-RU" dirty="0"/>
              <a:t>предоставляет приложениям информацию об ошибках;</a:t>
            </a:r>
          </a:p>
          <a:p>
            <a:pPr>
              <a:buFont typeface="Arial" panose="020B0604020202020204" pitchFamily="34" charset="0"/>
              <a:buChar char="•"/>
            </a:pPr>
            <a:r>
              <a:rPr lang="ru-RU" dirty="0"/>
              <a:t>формирует запросы к уровню представления.</a:t>
            </a:r>
          </a:p>
          <a:p>
            <a:pPr marL="0" indent="0">
              <a:buNone/>
            </a:pPr>
            <a:r>
              <a:rPr lang="ru-RU" dirty="0"/>
              <a:t>Протоколы </a:t>
            </a:r>
            <a:r>
              <a:rPr lang="ru-RU" dirty="0" smtClean="0"/>
              <a:t>прикладного  уровня</a:t>
            </a:r>
            <a:r>
              <a:rPr lang="ru-RU" dirty="0"/>
              <a:t>: RDP</a:t>
            </a:r>
            <a:r>
              <a:rPr lang="ru-RU" dirty="0" smtClean="0"/>
              <a:t>, </a:t>
            </a:r>
            <a:r>
              <a:rPr lang="ru-RU" dirty="0"/>
              <a:t> HTTP, </a:t>
            </a:r>
            <a:r>
              <a:rPr lang="ru-RU" dirty="0" smtClean="0"/>
              <a:t> SMTP</a:t>
            </a:r>
            <a:r>
              <a:rPr lang="ru-RU" dirty="0"/>
              <a:t>, SNMP, POP3, FTP, XMPP</a:t>
            </a:r>
            <a:r>
              <a:rPr lang="ru-RU" dirty="0" smtClean="0"/>
              <a:t>, OSCAR</a:t>
            </a:r>
            <a:r>
              <a:rPr lang="ru-RU" dirty="0"/>
              <a:t>, Modbus, SIP, TELNET и другие.</a:t>
            </a:r>
          </a:p>
        </p:txBody>
      </p:sp>
    </p:spTree>
    <p:extLst>
      <p:ext uri="{BB962C8B-B14F-4D97-AF65-F5344CB8AC3E}">
        <p14:creationId xmlns:p14="http://schemas.microsoft.com/office/powerpoint/2010/main" val="130590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dirty="0"/>
              <a:t>Модель </a:t>
            </a:r>
            <a:r>
              <a:rPr lang="en-US" b="0" dirty="0"/>
              <a:t>OSI</a:t>
            </a:r>
            <a:endParaRPr lang="ru-RU" dirty="0"/>
          </a:p>
        </p:txBody>
      </p:sp>
      <p:sp>
        <p:nvSpPr>
          <p:cNvPr id="3" name="Объект 2"/>
          <p:cNvSpPr>
            <a:spLocks noGrp="1"/>
          </p:cNvSpPr>
          <p:nvPr>
            <p:ph idx="1"/>
          </p:nvPr>
        </p:nvSpPr>
        <p:spPr>
          <a:xfrm>
            <a:off x="646177" y="2121408"/>
            <a:ext cx="7687824" cy="4535423"/>
          </a:xfrm>
        </p:spPr>
        <p:txBody>
          <a:bodyPr>
            <a:normAutofit/>
          </a:bodyPr>
          <a:lstStyle/>
          <a:p>
            <a:pPr marL="0" indent="0">
              <a:buNone/>
            </a:pPr>
            <a:r>
              <a:rPr lang="ru-RU" sz="2000" b="1" dirty="0" smtClean="0"/>
              <a:t>6. Уровень </a:t>
            </a:r>
            <a:r>
              <a:rPr lang="ru-RU" sz="2000" b="1" dirty="0"/>
              <a:t>представления </a:t>
            </a:r>
            <a:endParaRPr lang="ru-RU" sz="2000" b="1" dirty="0" smtClean="0"/>
          </a:p>
          <a:p>
            <a:pPr marL="0" indent="0">
              <a:buNone/>
            </a:pPr>
            <a:r>
              <a:rPr lang="ru-RU" sz="2000" dirty="0" smtClean="0"/>
              <a:t>(</a:t>
            </a:r>
            <a:r>
              <a:rPr lang="ru-RU" sz="2000" dirty="0"/>
              <a:t> </a:t>
            </a:r>
            <a:r>
              <a:rPr lang="ru-RU" sz="2000" i="1" dirty="0" err="1"/>
              <a:t>presentation</a:t>
            </a:r>
            <a:r>
              <a:rPr lang="ru-RU" sz="2000" i="1" dirty="0"/>
              <a:t> </a:t>
            </a:r>
            <a:r>
              <a:rPr lang="ru-RU" sz="2000" i="1" dirty="0" err="1"/>
              <a:t>layer</a:t>
            </a:r>
            <a:r>
              <a:rPr lang="ru-RU" sz="2000" dirty="0"/>
              <a:t>) обеспечивает преобразование протоколов и кодирование/декодирование данных. Запросы приложений, полученные с прикладного уровня, на уровне представления преобразуются в формат для передачи по сети, а полученные из сети данные преобразуются в формат приложений. На этом уровне может осуществляться сжатие/распаковка или шифрование/дешифрование, а также перенаправление запросов другому сетевому ресурсу, если они не могут быть обработаны локально</a:t>
            </a:r>
            <a:r>
              <a:rPr lang="ru-RU" sz="2000" dirty="0" smtClean="0"/>
              <a:t>.</a:t>
            </a:r>
          </a:p>
          <a:p>
            <a:pPr marL="0" indent="0">
              <a:buNone/>
            </a:pPr>
            <a:r>
              <a:rPr lang="ru-RU" dirty="0"/>
              <a:t>Протоколы уровня представления: </a:t>
            </a:r>
            <a:r>
              <a:rPr lang="en-US" dirty="0" smtClean="0"/>
              <a:t>AFP, ICA, LPP, </a:t>
            </a:r>
            <a:r>
              <a:rPr lang="en-US" dirty="0"/>
              <a:t>NCP </a:t>
            </a:r>
            <a:endParaRPr lang="ru-RU" sz="2000" dirty="0"/>
          </a:p>
        </p:txBody>
      </p:sp>
    </p:spTree>
    <p:extLst>
      <p:ext uri="{BB962C8B-B14F-4D97-AF65-F5344CB8AC3E}">
        <p14:creationId xmlns:p14="http://schemas.microsoft.com/office/powerpoint/2010/main" val="2224451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dirty="0"/>
              <a:t>Модель </a:t>
            </a:r>
            <a:r>
              <a:rPr lang="en-US" b="0" dirty="0"/>
              <a:t>OSI</a:t>
            </a:r>
            <a:endParaRPr lang="ru-RU" dirty="0"/>
          </a:p>
        </p:txBody>
      </p:sp>
      <p:sp>
        <p:nvSpPr>
          <p:cNvPr id="3" name="Объект 2"/>
          <p:cNvSpPr>
            <a:spLocks noGrp="1"/>
          </p:cNvSpPr>
          <p:nvPr>
            <p:ph idx="1"/>
          </p:nvPr>
        </p:nvSpPr>
        <p:spPr>
          <a:xfrm>
            <a:off x="809997" y="2222286"/>
            <a:ext cx="7524003" cy="4361393"/>
          </a:xfrm>
        </p:spPr>
        <p:txBody>
          <a:bodyPr>
            <a:noAutofit/>
          </a:bodyPr>
          <a:lstStyle/>
          <a:p>
            <a:pPr marL="0" indent="0">
              <a:buNone/>
            </a:pPr>
            <a:r>
              <a:rPr lang="ru-RU" sz="2000" b="1" dirty="0" smtClean="0"/>
              <a:t>5. Сеансовый уровень</a:t>
            </a:r>
          </a:p>
          <a:p>
            <a:pPr marL="0" indent="0">
              <a:buNone/>
            </a:pPr>
            <a:r>
              <a:rPr lang="ru-RU" sz="2000" dirty="0" smtClean="0"/>
              <a:t>(</a:t>
            </a:r>
            <a:r>
              <a:rPr lang="ru-RU" sz="2000" i="1" dirty="0" err="1" smtClean="0"/>
              <a:t>session</a:t>
            </a:r>
            <a:r>
              <a:rPr lang="ru-RU" sz="2000" i="1" dirty="0" smtClean="0"/>
              <a:t> </a:t>
            </a:r>
            <a:r>
              <a:rPr lang="ru-RU" sz="2000" i="1" dirty="0" err="1"/>
              <a:t>layer</a:t>
            </a:r>
            <a:r>
              <a:rPr lang="ru-RU" sz="2000" dirty="0"/>
              <a:t>) модели обеспечивает поддержание сеанса связи, позволяя приложениям взаимодействовать между собой длительное время. Уровень управляет созданием/завершением сеанса, обменом информацией, синхронизацией задач, определением права на передачу данных и поддержанием сеанса в периоды неактивности приложений</a:t>
            </a:r>
            <a:r>
              <a:rPr lang="ru-RU" sz="2000" dirty="0" smtClean="0"/>
              <a:t>.</a:t>
            </a:r>
          </a:p>
          <a:p>
            <a:pPr marL="0" indent="0">
              <a:buNone/>
            </a:pPr>
            <a:endParaRPr lang="ru-RU" sz="2000" dirty="0" smtClean="0"/>
          </a:p>
          <a:p>
            <a:pPr marL="0" indent="0">
              <a:buNone/>
            </a:pPr>
            <a:r>
              <a:rPr lang="ru-RU" sz="2000" dirty="0" smtClean="0"/>
              <a:t>Протоколы </a:t>
            </a:r>
            <a:r>
              <a:rPr lang="ru-RU" sz="2000" dirty="0"/>
              <a:t>сеансового уровня: </a:t>
            </a:r>
            <a:r>
              <a:rPr lang="en-US" sz="2000" dirty="0" smtClean="0"/>
              <a:t>ADSP, ASP, H.245, </a:t>
            </a:r>
            <a:r>
              <a:rPr lang="en-US" sz="2000" dirty="0"/>
              <a:t>ISO-SP </a:t>
            </a:r>
            <a:endParaRPr lang="ru-RU" sz="2000" dirty="0"/>
          </a:p>
          <a:p>
            <a:endParaRPr lang="ru-RU" sz="2000" dirty="0"/>
          </a:p>
        </p:txBody>
      </p:sp>
    </p:spTree>
    <p:extLst>
      <p:ext uri="{BB962C8B-B14F-4D97-AF65-F5344CB8AC3E}">
        <p14:creationId xmlns:p14="http://schemas.microsoft.com/office/powerpoint/2010/main" val="356936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641BE5-8206-4996-891F-143B46F7ACFC}"/>
              </a:ext>
            </a:extLst>
          </p:cNvPr>
          <p:cNvSpPr>
            <a:spLocks noGrp="1"/>
          </p:cNvSpPr>
          <p:nvPr>
            <p:ph type="title"/>
          </p:nvPr>
        </p:nvSpPr>
        <p:spPr/>
        <p:txBody>
          <a:bodyPr/>
          <a:lstStyle/>
          <a:p>
            <a:r>
              <a:rPr lang="ru-RU" dirty="0"/>
              <a:t>Формат</a:t>
            </a:r>
          </a:p>
        </p:txBody>
      </p:sp>
      <p:sp>
        <p:nvSpPr>
          <p:cNvPr id="3" name="Объект 2">
            <a:extLst>
              <a:ext uri="{FF2B5EF4-FFF2-40B4-BE49-F238E27FC236}">
                <a16:creationId xmlns:a16="http://schemas.microsoft.com/office/drawing/2014/main" id="{5AE749D3-79BC-477F-8920-E9CCA1235FB3}"/>
              </a:ext>
            </a:extLst>
          </p:cNvPr>
          <p:cNvSpPr>
            <a:spLocks noGrp="1"/>
          </p:cNvSpPr>
          <p:nvPr>
            <p:ph idx="1"/>
          </p:nvPr>
        </p:nvSpPr>
        <p:spPr/>
        <p:txBody>
          <a:bodyPr>
            <a:normAutofit/>
          </a:bodyPr>
          <a:lstStyle/>
          <a:p>
            <a:r>
              <a:rPr lang="ru-RU" sz="2400" dirty="0" smtClean="0"/>
              <a:t> </a:t>
            </a:r>
            <a:r>
              <a:rPr lang="ru-RU" sz="2400" dirty="0"/>
              <a:t>определённая структура информационного объекта, подвергаемого обработке. Он определяет способ расположения и представления данных в разнообразных объектах: таблицах, БД,  блоках данных и т.д.</a:t>
            </a:r>
          </a:p>
          <a:p>
            <a:pPr algn="just"/>
            <a:endParaRPr lang="ru-RU" sz="2400" dirty="0"/>
          </a:p>
        </p:txBody>
      </p:sp>
    </p:spTree>
    <p:extLst>
      <p:ext uri="{BB962C8B-B14F-4D97-AF65-F5344CB8AC3E}">
        <p14:creationId xmlns:p14="http://schemas.microsoft.com/office/powerpoint/2010/main" val="2451631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dirty="0"/>
              <a:t>Модель </a:t>
            </a:r>
            <a:r>
              <a:rPr lang="en-US" b="0" dirty="0"/>
              <a:t>OSI</a:t>
            </a:r>
            <a:endParaRPr lang="ru-RU" dirty="0"/>
          </a:p>
        </p:txBody>
      </p:sp>
      <p:sp>
        <p:nvSpPr>
          <p:cNvPr id="3" name="Объект 2"/>
          <p:cNvSpPr>
            <a:spLocks noGrp="1"/>
          </p:cNvSpPr>
          <p:nvPr>
            <p:ph idx="1"/>
          </p:nvPr>
        </p:nvSpPr>
        <p:spPr/>
        <p:txBody>
          <a:bodyPr>
            <a:normAutofit/>
          </a:bodyPr>
          <a:lstStyle/>
          <a:p>
            <a:pPr marL="0" indent="0">
              <a:buNone/>
            </a:pPr>
            <a:r>
              <a:rPr lang="ru-RU" sz="2400" b="1" dirty="0" smtClean="0"/>
              <a:t>4. Транспортный </a:t>
            </a:r>
          </a:p>
          <a:p>
            <a:pPr marL="0" indent="0">
              <a:buNone/>
            </a:pPr>
            <a:r>
              <a:rPr lang="ru-RU" sz="2400" dirty="0" smtClean="0"/>
              <a:t>Транспортный </a:t>
            </a:r>
            <a:r>
              <a:rPr lang="ru-RU" sz="2400" dirty="0"/>
              <a:t>уровень </a:t>
            </a:r>
            <a:r>
              <a:rPr lang="ru-RU" sz="2400" dirty="0" smtClean="0"/>
              <a:t>(</a:t>
            </a:r>
            <a:r>
              <a:rPr lang="ru-RU" sz="2400" i="1" dirty="0" err="1" smtClean="0"/>
              <a:t>transport</a:t>
            </a:r>
            <a:r>
              <a:rPr lang="ru-RU" sz="2400" i="1" dirty="0" smtClean="0"/>
              <a:t> </a:t>
            </a:r>
            <a:r>
              <a:rPr lang="ru-RU" sz="2400" i="1" dirty="0" err="1"/>
              <a:t>layer</a:t>
            </a:r>
            <a:r>
              <a:rPr lang="ru-RU" sz="2400" dirty="0"/>
              <a:t>) модели предназначен для обеспечения надёжной передачи данных от отправителя к получателю. При этом уровень надёжности может варьироваться в широких пределах</a:t>
            </a:r>
            <a:r>
              <a:rPr lang="ru-RU" sz="2400" dirty="0" smtClean="0"/>
              <a:t>.</a:t>
            </a:r>
          </a:p>
          <a:p>
            <a:pPr marL="0" indent="0">
              <a:buNone/>
            </a:pPr>
            <a:r>
              <a:rPr lang="ru-RU" dirty="0"/>
              <a:t>Протоколы транспортного уровня: </a:t>
            </a:r>
            <a:r>
              <a:rPr lang="en-US" dirty="0" smtClean="0"/>
              <a:t>NBF, NCP, SCTP, SPX</a:t>
            </a:r>
            <a:r>
              <a:rPr lang="ru-RU" dirty="0" smtClean="0"/>
              <a:t>,</a:t>
            </a:r>
            <a:r>
              <a:rPr lang="en-US" dirty="0" smtClean="0"/>
              <a:t> TCP, UDP.</a:t>
            </a:r>
            <a:endParaRPr lang="ru-RU" sz="2400" dirty="0"/>
          </a:p>
          <a:p>
            <a:endParaRPr lang="ru-RU" sz="2400" dirty="0"/>
          </a:p>
        </p:txBody>
      </p:sp>
    </p:spTree>
    <p:extLst>
      <p:ext uri="{BB962C8B-B14F-4D97-AF65-F5344CB8AC3E}">
        <p14:creationId xmlns:p14="http://schemas.microsoft.com/office/powerpoint/2010/main" val="2521934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dirty="0"/>
              <a:t>Модель </a:t>
            </a:r>
            <a:r>
              <a:rPr lang="en-US" b="0" dirty="0"/>
              <a:t>OSI</a:t>
            </a:r>
            <a:endParaRPr lang="ru-RU" dirty="0"/>
          </a:p>
        </p:txBody>
      </p:sp>
      <p:sp>
        <p:nvSpPr>
          <p:cNvPr id="3" name="Объект 2"/>
          <p:cNvSpPr>
            <a:spLocks noGrp="1"/>
          </p:cNvSpPr>
          <p:nvPr>
            <p:ph idx="1"/>
          </p:nvPr>
        </p:nvSpPr>
        <p:spPr/>
        <p:txBody>
          <a:bodyPr>
            <a:normAutofit/>
          </a:bodyPr>
          <a:lstStyle/>
          <a:p>
            <a:pPr marL="0" indent="0">
              <a:buNone/>
            </a:pPr>
            <a:r>
              <a:rPr lang="ru-RU" sz="2000" dirty="0" smtClean="0"/>
              <a:t>3. </a:t>
            </a:r>
            <a:r>
              <a:rPr lang="ru-RU" sz="2000" b="1" dirty="0"/>
              <a:t>Сетевой </a:t>
            </a:r>
            <a:r>
              <a:rPr lang="ru-RU" sz="2000" b="1" dirty="0" smtClean="0"/>
              <a:t>уровень</a:t>
            </a:r>
          </a:p>
          <a:p>
            <a:pPr marL="0" indent="0">
              <a:buNone/>
            </a:pPr>
            <a:r>
              <a:rPr lang="ru-RU" sz="2000" dirty="0" smtClean="0"/>
              <a:t>(</a:t>
            </a:r>
            <a:r>
              <a:rPr lang="ru-RU" sz="2000" i="1" dirty="0" err="1" smtClean="0"/>
              <a:t>network</a:t>
            </a:r>
            <a:r>
              <a:rPr lang="ru-RU" sz="2000" i="1" dirty="0" smtClean="0"/>
              <a:t> </a:t>
            </a:r>
            <a:r>
              <a:rPr lang="ru-RU" sz="2000" i="1" dirty="0" err="1"/>
              <a:t>layer</a:t>
            </a:r>
            <a:r>
              <a:rPr lang="ru-RU" sz="2000" dirty="0"/>
              <a:t>) модели предназначен для определения пути передачи данных. Отвечает за трансляцию логических адресов и имён в физические, определение кратчайших маршрутов, коммутацию и маршрутизацию, отслеживание неполадок и «заторов» в сети</a:t>
            </a:r>
            <a:r>
              <a:rPr lang="ru-RU" sz="2000" dirty="0" smtClean="0"/>
              <a:t>.</a:t>
            </a:r>
          </a:p>
          <a:p>
            <a:pPr marL="0" indent="0">
              <a:buNone/>
            </a:pPr>
            <a:r>
              <a:rPr lang="ru-RU" sz="2000" dirty="0"/>
              <a:t>Протоколы сетевого уровня: </a:t>
            </a:r>
            <a:r>
              <a:rPr lang="en-US" sz="2000" dirty="0" smtClean="0"/>
              <a:t>IP/IPv4/IPv6, IPX</a:t>
            </a:r>
            <a:r>
              <a:rPr lang="ru-RU" sz="2000" dirty="0" smtClean="0"/>
              <a:t>, </a:t>
            </a:r>
            <a:r>
              <a:rPr lang="en-US" sz="2000" dirty="0"/>
              <a:t>X.25 </a:t>
            </a:r>
            <a:endParaRPr lang="ru-RU" sz="2000" dirty="0"/>
          </a:p>
          <a:p>
            <a:pPr marL="0" indent="0">
              <a:buNone/>
            </a:pPr>
            <a:endParaRPr lang="ru-RU" sz="2000" dirty="0"/>
          </a:p>
        </p:txBody>
      </p:sp>
    </p:spTree>
    <p:extLst>
      <p:ext uri="{BB962C8B-B14F-4D97-AF65-F5344CB8AC3E}">
        <p14:creationId xmlns:p14="http://schemas.microsoft.com/office/powerpoint/2010/main" val="2790691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dirty="0"/>
              <a:t>Модель </a:t>
            </a:r>
            <a:r>
              <a:rPr lang="en-US" b="0" dirty="0"/>
              <a:t>OSI</a:t>
            </a:r>
            <a:endParaRPr lang="ru-RU" dirty="0"/>
          </a:p>
        </p:txBody>
      </p:sp>
      <p:sp>
        <p:nvSpPr>
          <p:cNvPr id="3" name="Объект 2"/>
          <p:cNvSpPr>
            <a:spLocks noGrp="1"/>
          </p:cNvSpPr>
          <p:nvPr>
            <p:ph idx="1"/>
          </p:nvPr>
        </p:nvSpPr>
        <p:spPr>
          <a:xfrm>
            <a:off x="292608" y="2222286"/>
            <a:ext cx="8692895" cy="4495505"/>
          </a:xfrm>
        </p:spPr>
        <p:txBody>
          <a:bodyPr>
            <a:normAutofit/>
          </a:bodyPr>
          <a:lstStyle/>
          <a:p>
            <a:pPr marL="0" indent="0">
              <a:buNone/>
            </a:pPr>
            <a:r>
              <a:rPr lang="ru-RU" b="1" dirty="0" smtClean="0"/>
              <a:t>2. Канальный уровень</a:t>
            </a:r>
            <a:endParaRPr lang="ru-RU" i="1" dirty="0" smtClean="0"/>
          </a:p>
          <a:p>
            <a:pPr marL="0" indent="0">
              <a:buNone/>
            </a:pPr>
            <a:r>
              <a:rPr lang="ru-RU" dirty="0" smtClean="0"/>
              <a:t>(</a:t>
            </a:r>
            <a:r>
              <a:rPr lang="ru-RU" i="1" dirty="0" err="1" smtClean="0"/>
              <a:t>data</a:t>
            </a:r>
            <a:r>
              <a:rPr lang="ru-RU" i="1" dirty="0" smtClean="0"/>
              <a:t> </a:t>
            </a:r>
            <a:r>
              <a:rPr lang="ru-RU" i="1" dirty="0" err="1"/>
              <a:t>link</a:t>
            </a:r>
            <a:r>
              <a:rPr lang="ru-RU" i="1" dirty="0"/>
              <a:t> </a:t>
            </a:r>
            <a:r>
              <a:rPr lang="ru-RU" i="1" dirty="0" err="1"/>
              <a:t>layer</a:t>
            </a:r>
            <a:r>
              <a:rPr lang="ru-RU" dirty="0"/>
              <a:t>) предназначен для обеспечения взаимодействия сетей на физическом уровне и контроля ошибок, которые могут возникнуть. Полученные с физического уровня данные, представленные в битах, он упаковывает в кадры, проверяет их на целостность и, если нужно, исправляет ошибки (формирует повторный запрос повреждённого кадра) и отправляет на сетевой уровень. Канальный уровень может взаимодействовать с одним или несколькими физическими уровнями, контролируя и управляя этим взаимодействием.</a:t>
            </a:r>
          </a:p>
          <a:p>
            <a:r>
              <a:rPr lang="ru-RU" dirty="0"/>
              <a:t>В программировании этот уровень представляет драйвер сетевой </a:t>
            </a:r>
            <a:r>
              <a:rPr lang="ru-RU" dirty="0" smtClean="0"/>
              <a:t>платы</a:t>
            </a:r>
          </a:p>
          <a:p>
            <a:r>
              <a:rPr lang="ru-RU" dirty="0" smtClean="0"/>
              <a:t>Примеры </a:t>
            </a:r>
            <a:r>
              <a:rPr lang="ru-RU" dirty="0"/>
              <a:t>таких интерфейсов: </a:t>
            </a:r>
            <a:r>
              <a:rPr lang="ru-RU" dirty="0" smtClean="0"/>
              <a:t>ODI</a:t>
            </a:r>
            <a:r>
              <a:rPr lang="ru-RU" dirty="0"/>
              <a:t>,</a:t>
            </a:r>
            <a:r>
              <a:rPr lang="ru-RU" dirty="0"/>
              <a:t> NDIS, UDI.</a:t>
            </a:r>
            <a:endParaRPr lang="ru-RU" dirty="0"/>
          </a:p>
        </p:txBody>
      </p:sp>
    </p:spTree>
    <p:extLst>
      <p:ext uri="{BB962C8B-B14F-4D97-AF65-F5344CB8AC3E}">
        <p14:creationId xmlns:p14="http://schemas.microsoft.com/office/powerpoint/2010/main" val="2833014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dirty="0"/>
              <a:t>Модель </a:t>
            </a:r>
            <a:r>
              <a:rPr lang="en-US" b="0" dirty="0"/>
              <a:t>OSI</a:t>
            </a:r>
            <a:endParaRPr lang="ru-RU" dirty="0"/>
          </a:p>
        </p:txBody>
      </p:sp>
      <p:sp>
        <p:nvSpPr>
          <p:cNvPr id="3" name="Объект 2"/>
          <p:cNvSpPr>
            <a:spLocks noGrp="1"/>
          </p:cNvSpPr>
          <p:nvPr>
            <p:ph idx="1"/>
          </p:nvPr>
        </p:nvSpPr>
        <p:spPr>
          <a:xfrm>
            <a:off x="809997" y="2222286"/>
            <a:ext cx="7834131" cy="4263857"/>
          </a:xfrm>
        </p:spPr>
        <p:txBody>
          <a:bodyPr/>
          <a:lstStyle/>
          <a:p>
            <a:pPr marL="0" indent="0">
              <a:buNone/>
            </a:pPr>
            <a:r>
              <a:rPr lang="ru-RU" b="1" dirty="0" smtClean="0"/>
              <a:t>1. Физический уровень</a:t>
            </a:r>
            <a:endParaRPr lang="ru-RU" dirty="0" smtClean="0"/>
          </a:p>
          <a:p>
            <a:pPr marL="0" indent="0">
              <a:buNone/>
            </a:pPr>
            <a:r>
              <a:rPr lang="ru-RU" dirty="0" smtClean="0"/>
              <a:t>(</a:t>
            </a:r>
            <a:r>
              <a:rPr lang="ru-RU" i="1" dirty="0" err="1" smtClean="0"/>
              <a:t>physical</a:t>
            </a:r>
            <a:r>
              <a:rPr lang="ru-RU" i="1" dirty="0" smtClean="0"/>
              <a:t> </a:t>
            </a:r>
            <a:r>
              <a:rPr lang="ru-RU" i="1" dirty="0" err="1"/>
              <a:t>layer</a:t>
            </a:r>
            <a:r>
              <a:rPr lang="ru-RU" dirty="0"/>
              <a:t>) — нижний уровень модели, который определяет метод передачи данных, представленных в двоичном виде, от одного устройства (компьютера) к другому. </a:t>
            </a:r>
            <a:endParaRPr lang="ru-RU" dirty="0" smtClean="0"/>
          </a:p>
          <a:p>
            <a:pPr marL="0" indent="0">
              <a:buNone/>
            </a:pPr>
            <a:r>
              <a:rPr lang="ru-RU" dirty="0"/>
              <a:t>Функции физического уровня реализуются на всех устройствах, подключенных к сети. Со стороны компьютера функции физического уровня выполняются сетевым адаптером или последовательным портом</a:t>
            </a:r>
            <a:r>
              <a:rPr lang="ru-RU" dirty="0" smtClean="0"/>
              <a:t>.</a:t>
            </a:r>
          </a:p>
          <a:p>
            <a:pPr marL="0" indent="0">
              <a:buNone/>
            </a:pPr>
            <a:r>
              <a:rPr lang="ru-RU" dirty="0"/>
              <a:t>Протоколы физического уровня: </a:t>
            </a:r>
            <a:r>
              <a:rPr lang="en-US" dirty="0"/>
              <a:t>IEEE 802.15 (Bluetooth), IRDA, EIA RS-232, EIA-422, EIA-423</a:t>
            </a:r>
            <a:endParaRPr lang="ru-RU" dirty="0"/>
          </a:p>
          <a:p>
            <a:endParaRPr lang="ru-RU" dirty="0"/>
          </a:p>
        </p:txBody>
      </p:sp>
    </p:spTree>
    <p:extLst>
      <p:ext uri="{BB962C8B-B14F-4D97-AF65-F5344CB8AC3E}">
        <p14:creationId xmlns:p14="http://schemas.microsoft.com/office/powerpoint/2010/main" val="1473896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82E7E2-24FE-45FB-87B2-54CFBD522507}"/>
              </a:ext>
            </a:extLst>
          </p:cNvPr>
          <p:cNvSpPr>
            <a:spLocks noGrp="1"/>
          </p:cNvSpPr>
          <p:nvPr>
            <p:ph type="title"/>
          </p:nvPr>
        </p:nvSpPr>
        <p:spPr>
          <a:xfrm>
            <a:off x="402337" y="447188"/>
            <a:ext cx="8741664" cy="1369420"/>
          </a:xfrm>
        </p:spPr>
        <p:txBody>
          <a:bodyPr/>
          <a:lstStyle/>
          <a:p>
            <a:r>
              <a:rPr lang="ru-RU" dirty="0"/>
              <a:t>Существует несколько форм представления информации:</a:t>
            </a:r>
          </a:p>
        </p:txBody>
      </p:sp>
      <p:sp>
        <p:nvSpPr>
          <p:cNvPr id="3" name="Объект 2">
            <a:extLst>
              <a:ext uri="{FF2B5EF4-FFF2-40B4-BE49-F238E27FC236}">
                <a16:creationId xmlns:a16="http://schemas.microsoft.com/office/drawing/2014/main" id="{048C82C2-071C-49C0-92EA-5183829DE77B}"/>
              </a:ext>
            </a:extLst>
          </p:cNvPr>
          <p:cNvSpPr>
            <a:spLocks noGrp="1"/>
          </p:cNvSpPr>
          <p:nvPr>
            <p:ph idx="1"/>
          </p:nvPr>
        </p:nvSpPr>
        <p:spPr/>
        <p:txBody>
          <a:bodyPr>
            <a:normAutofit/>
          </a:bodyPr>
          <a:lstStyle/>
          <a:p>
            <a:pPr lvl="0"/>
            <a:r>
              <a:rPr lang="ru-RU" sz="2400" dirty="0"/>
              <a:t>символьная;</a:t>
            </a:r>
          </a:p>
          <a:p>
            <a:pPr lvl="0"/>
            <a:r>
              <a:rPr lang="ru-RU" sz="2400" dirty="0"/>
              <a:t>текстовая (используются образующие текст символы, но расположенные в определённом порядке);</a:t>
            </a:r>
          </a:p>
          <a:p>
            <a:pPr lvl="0"/>
            <a:r>
              <a:rPr lang="ru-RU" sz="2400" dirty="0"/>
              <a:t>графическая.</a:t>
            </a:r>
          </a:p>
          <a:p>
            <a:endParaRPr lang="ru-RU" sz="2400" dirty="0"/>
          </a:p>
        </p:txBody>
      </p:sp>
    </p:spTree>
    <p:extLst>
      <p:ext uri="{BB962C8B-B14F-4D97-AF65-F5344CB8AC3E}">
        <p14:creationId xmlns:p14="http://schemas.microsoft.com/office/powerpoint/2010/main" val="1717067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FD7FF1-4C59-47B5-BFB3-D442E25E18AA}"/>
              </a:ext>
            </a:extLst>
          </p:cNvPr>
          <p:cNvSpPr>
            <a:spLocks noGrp="1"/>
          </p:cNvSpPr>
          <p:nvPr>
            <p:ph type="title"/>
          </p:nvPr>
        </p:nvSpPr>
        <p:spPr/>
        <p:txBody>
          <a:bodyPr/>
          <a:lstStyle/>
          <a:p>
            <a:r>
              <a:rPr lang="ru-RU" dirty="0"/>
              <a:t>Сообщения </a:t>
            </a:r>
          </a:p>
        </p:txBody>
      </p:sp>
      <p:sp>
        <p:nvSpPr>
          <p:cNvPr id="3" name="Объект 2">
            <a:extLst>
              <a:ext uri="{FF2B5EF4-FFF2-40B4-BE49-F238E27FC236}">
                <a16:creationId xmlns:a16="http://schemas.microsoft.com/office/drawing/2014/main" id="{F309AEFA-C844-4C0D-90AC-6FA21FF374C6}"/>
              </a:ext>
            </a:extLst>
          </p:cNvPr>
          <p:cNvSpPr>
            <a:spLocks noGrp="1"/>
          </p:cNvSpPr>
          <p:nvPr>
            <p:ph idx="1"/>
          </p:nvPr>
        </p:nvSpPr>
        <p:spPr>
          <a:xfrm>
            <a:off x="809997" y="2222286"/>
            <a:ext cx="7524003" cy="4373585"/>
          </a:xfrm>
        </p:spPr>
        <p:txBody>
          <a:bodyPr>
            <a:noAutofit/>
          </a:bodyPr>
          <a:lstStyle/>
          <a:p>
            <a:pPr algn="just"/>
            <a:r>
              <a:rPr lang="ru-RU" sz="2400" dirty="0"/>
              <a:t>это набор данных, объединённых смысловым содержанием и пригодных для обработки и передачи. Различают текстовые сообщения; речевые; сообщения, содержащие изображения. Также широко используются специальные сообщения, направляемые между объектами для управления сетью (сообщения об ошибках, отказах, неисправностях). Сообщения пересылаются между пользователями сети или прикладными процессами.</a:t>
            </a:r>
          </a:p>
          <a:p>
            <a:pPr algn="just"/>
            <a:endParaRPr lang="ru-RU" sz="2400" dirty="0"/>
          </a:p>
        </p:txBody>
      </p:sp>
    </p:spTree>
    <p:extLst>
      <p:ext uri="{BB962C8B-B14F-4D97-AF65-F5344CB8AC3E}">
        <p14:creationId xmlns:p14="http://schemas.microsoft.com/office/powerpoint/2010/main" val="309195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A0AD16-5FED-4E56-8EA8-95E04467D1C3}"/>
              </a:ext>
            </a:extLst>
          </p:cNvPr>
          <p:cNvSpPr>
            <a:spLocks noGrp="1"/>
          </p:cNvSpPr>
          <p:nvPr>
            <p:ph type="title"/>
          </p:nvPr>
        </p:nvSpPr>
        <p:spPr/>
        <p:txBody>
          <a:bodyPr/>
          <a:lstStyle/>
          <a:p>
            <a:r>
              <a:rPr lang="ru-RU" dirty="0"/>
              <a:t>Пользователь </a:t>
            </a:r>
          </a:p>
        </p:txBody>
      </p:sp>
      <p:sp>
        <p:nvSpPr>
          <p:cNvPr id="3" name="Объект 2">
            <a:extLst>
              <a:ext uri="{FF2B5EF4-FFF2-40B4-BE49-F238E27FC236}">
                <a16:creationId xmlns:a16="http://schemas.microsoft.com/office/drawing/2014/main" id="{B58C4690-56BB-4554-BE5D-DE442D435532}"/>
              </a:ext>
            </a:extLst>
          </p:cNvPr>
          <p:cNvSpPr>
            <a:spLocks noGrp="1"/>
          </p:cNvSpPr>
          <p:nvPr>
            <p:ph idx="1"/>
          </p:nvPr>
        </p:nvSpPr>
        <p:spPr>
          <a:xfrm>
            <a:off x="280417" y="2222286"/>
            <a:ext cx="8644128" cy="4446737"/>
          </a:xfrm>
        </p:spPr>
        <p:txBody>
          <a:bodyPr>
            <a:noAutofit/>
          </a:bodyPr>
          <a:lstStyle/>
          <a:p>
            <a:pPr algn="just"/>
            <a:r>
              <a:rPr lang="ru-RU" sz="2400" dirty="0"/>
              <a:t>это юридическое или физическое лицо, использующее какие-либо ресурсы сети. Самого пользователя либо систему, с которой он работает, называют абонентом информационной сети. Для удобной и эффективной работы пользователь использует интерфейс пользователя, определяющий взаимодействие пользователя с операционной системой или сетью – совокупность аппаратных и программных средств.</a:t>
            </a:r>
          </a:p>
          <a:p>
            <a:pPr marL="0" indent="0" algn="just">
              <a:buNone/>
            </a:pPr>
            <a:endParaRPr lang="ru-RU" sz="2400" dirty="0"/>
          </a:p>
        </p:txBody>
      </p:sp>
    </p:spTree>
    <p:extLst>
      <p:ext uri="{BB962C8B-B14F-4D97-AF65-F5344CB8AC3E}">
        <p14:creationId xmlns:p14="http://schemas.microsoft.com/office/powerpoint/2010/main" val="1767020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D4FCAD-7C73-495D-B029-359220F3BE34}"/>
              </a:ext>
            </a:extLst>
          </p:cNvPr>
          <p:cNvSpPr>
            <a:spLocks noGrp="1"/>
          </p:cNvSpPr>
          <p:nvPr>
            <p:ph type="title"/>
          </p:nvPr>
        </p:nvSpPr>
        <p:spPr/>
        <p:txBody>
          <a:bodyPr/>
          <a:lstStyle/>
          <a:p>
            <a:r>
              <a:rPr lang="ru-RU" dirty="0"/>
              <a:t>Абонент</a:t>
            </a:r>
          </a:p>
        </p:txBody>
      </p:sp>
      <p:sp>
        <p:nvSpPr>
          <p:cNvPr id="3" name="Объект 2">
            <a:extLst>
              <a:ext uri="{FF2B5EF4-FFF2-40B4-BE49-F238E27FC236}">
                <a16:creationId xmlns:a16="http://schemas.microsoft.com/office/drawing/2014/main" id="{3D6D0651-4748-4E05-A606-A1ECD287C324}"/>
              </a:ext>
            </a:extLst>
          </p:cNvPr>
          <p:cNvSpPr>
            <a:spLocks noGrp="1"/>
          </p:cNvSpPr>
          <p:nvPr>
            <p:ph idx="1"/>
          </p:nvPr>
        </p:nvSpPr>
        <p:spPr>
          <a:xfrm>
            <a:off x="463296" y="2222286"/>
            <a:ext cx="8278367" cy="4188525"/>
          </a:xfrm>
        </p:spPr>
        <p:txBody>
          <a:bodyPr>
            <a:normAutofit/>
          </a:bodyPr>
          <a:lstStyle/>
          <a:p>
            <a:pPr algn="just"/>
            <a:r>
              <a:rPr lang="ru-RU" sz="2400" dirty="0"/>
              <a:t>это объект, имеющий право взаимодействия с системой или сетью. Ими могут быть терминалы, абонентские системы или локальные сети. Что касается пользователей, то они являются физическими, а предприятия или учреждения – юридическими абонентами сети или системы. Абонентами также могут быть программы, сообщения или устройства.</a:t>
            </a:r>
          </a:p>
          <a:p>
            <a:pPr algn="just"/>
            <a:endParaRPr lang="ru-RU" sz="2400" dirty="0"/>
          </a:p>
        </p:txBody>
      </p:sp>
    </p:spTree>
    <p:extLst>
      <p:ext uri="{BB962C8B-B14F-4D97-AF65-F5344CB8AC3E}">
        <p14:creationId xmlns:p14="http://schemas.microsoft.com/office/powerpoint/2010/main" val="134318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C53290-A089-4CC9-947C-1B85D7E24E95}"/>
              </a:ext>
            </a:extLst>
          </p:cNvPr>
          <p:cNvSpPr>
            <a:spLocks noGrp="1"/>
          </p:cNvSpPr>
          <p:nvPr>
            <p:ph type="title"/>
          </p:nvPr>
        </p:nvSpPr>
        <p:spPr/>
        <p:txBody>
          <a:bodyPr/>
          <a:lstStyle/>
          <a:p>
            <a:r>
              <a:rPr lang="ru-RU" dirty="0"/>
              <a:t>Телекоммуникации</a:t>
            </a:r>
          </a:p>
        </p:txBody>
      </p:sp>
      <p:sp>
        <p:nvSpPr>
          <p:cNvPr id="3" name="Объект 2">
            <a:extLst>
              <a:ext uri="{FF2B5EF4-FFF2-40B4-BE49-F238E27FC236}">
                <a16:creationId xmlns:a16="http://schemas.microsoft.com/office/drawing/2014/main" id="{A6AEDF6F-5004-480A-85B5-8132EF63482A}"/>
              </a:ext>
            </a:extLst>
          </p:cNvPr>
          <p:cNvSpPr>
            <a:spLocks noGrp="1"/>
          </p:cNvSpPr>
          <p:nvPr>
            <p:ph idx="1"/>
          </p:nvPr>
        </p:nvSpPr>
        <p:spPr/>
        <p:txBody>
          <a:bodyPr>
            <a:normAutofit/>
          </a:bodyPr>
          <a:lstStyle/>
          <a:p>
            <a:pPr algn="just"/>
            <a:r>
              <a:rPr lang="ru-RU" sz="2400" dirty="0"/>
              <a:t>это передача и прием любой информации (звука, изображения, данных, текста) на расстояние по различным электромагнитным системам (кабельным и оптоволоконным каналам, радиоканалам и другим проводным и беспроводным каналам связи).</a:t>
            </a:r>
          </a:p>
          <a:p>
            <a:pPr algn="just"/>
            <a:endParaRPr lang="ru-RU" sz="2400" dirty="0"/>
          </a:p>
        </p:txBody>
      </p:sp>
    </p:spTree>
    <p:extLst>
      <p:ext uri="{BB962C8B-B14F-4D97-AF65-F5344CB8AC3E}">
        <p14:creationId xmlns:p14="http://schemas.microsoft.com/office/powerpoint/2010/main" val="534521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6049BB-8C9D-47E9-ABB3-7B13EDEF3BD8}"/>
              </a:ext>
            </a:extLst>
          </p:cNvPr>
          <p:cNvSpPr>
            <a:spLocks noGrp="1"/>
          </p:cNvSpPr>
          <p:nvPr>
            <p:ph type="title"/>
          </p:nvPr>
        </p:nvSpPr>
        <p:spPr/>
        <p:txBody>
          <a:bodyPr/>
          <a:lstStyle/>
          <a:p>
            <a:r>
              <a:rPr lang="ru-RU" dirty="0"/>
              <a:t>Компьютерная сеть </a:t>
            </a:r>
          </a:p>
        </p:txBody>
      </p:sp>
      <p:sp>
        <p:nvSpPr>
          <p:cNvPr id="3" name="Объект 2">
            <a:extLst>
              <a:ext uri="{FF2B5EF4-FFF2-40B4-BE49-F238E27FC236}">
                <a16:creationId xmlns:a16="http://schemas.microsoft.com/office/drawing/2014/main" id="{2A2A2116-474D-408F-93F8-8F84D4805257}"/>
              </a:ext>
            </a:extLst>
          </p:cNvPr>
          <p:cNvSpPr>
            <a:spLocks noGrp="1"/>
          </p:cNvSpPr>
          <p:nvPr>
            <p:ph idx="1"/>
          </p:nvPr>
        </p:nvSpPr>
        <p:spPr>
          <a:xfrm>
            <a:off x="809997" y="2222286"/>
            <a:ext cx="7834131" cy="4337009"/>
          </a:xfrm>
        </p:spPr>
        <p:txBody>
          <a:bodyPr>
            <a:noAutofit/>
          </a:bodyPr>
          <a:lstStyle/>
          <a:p>
            <a:r>
              <a:rPr lang="ru-RU" sz="2400" dirty="0"/>
              <a:t>это соединение двух или более компьютеров для решения следующих задач:</a:t>
            </a:r>
            <a:endParaRPr lang="en-US" sz="2400" dirty="0"/>
          </a:p>
          <a:p>
            <a:pPr lvl="1"/>
            <a:r>
              <a:rPr lang="ru-RU" sz="2200" dirty="0"/>
              <a:t>обмен информацией;</a:t>
            </a:r>
          </a:p>
          <a:p>
            <a:pPr lvl="1"/>
            <a:r>
              <a:rPr lang="ru-RU" sz="2400" dirty="0"/>
              <a:t>общее использование программного обеспечения;</a:t>
            </a:r>
            <a:endParaRPr lang="en-US" sz="2400" dirty="0"/>
          </a:p>
          <a:p>
            <a:pPr lvl="1"/>
            <a:r>
              <a:rPr lang="ru-RU" sz="2400" dirty="0"/>
              <a:t>общее использование оборудования (например принтеры).</a:t>
            </a:r>
          </a:p>
          <a:p>
            <a:endParaRPr lang="ru-RU" sz="2400" dirty="0"/>
          </a:p>
        </p:txBody>
      </p:sp>
    </p:spTree>
    <p:extLst>
      <p:ext uri="{BB962C8B-B14F-4D97-AF65-F5344CB8AC3E}">
        <p14:creationId xmlns:p14="http://schemas.microsoft.com/office/powerpoint/2010/main" val="3483507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Цитаты">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Цитаты">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Цитаты">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TM03457503[[fn=Цитаты]]</Template>
  <TotalTime>137</TotalTime>
  <Words>1019</Words>
  <Application>Microsoft Office PowerPoint</Application>
  <PresentationFormat>Экран (4:3)</PresentationFormat>
  <Paragraphs>109</Paragraphs>
  <Slides>33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33</vt:i4>
      </vt:variant>
    </vt:vector>
  </HeadingPairs>
  <TitlesOfParts>
    <vt:vector size="38" baseType="lpstr">
      <vt:lpstr>Arial</vt:lpstr>
      <vt:lpstr>Century Gothic</vt:lpstr>
      <vt:lpstr>Trebuchet MS</vt:lpstr>
      <vt:lpstr>Wingdings 2</vt:lpstr>
      <vt:lpstr>Цитаты</vt:lpstr>
      <vt:lpstr>Основные понятия инфокоммуникационных систем и сетей </vt:lpstr>
      <vt:lpstr>Информация</vt:lpstr>
      <vt:lpstr>Формат</vt:lpstr>
      <vt:lpstr>Существует несколько форм представления информации:</vt:lpstr>
      <vt:lpstr>Сообщения </vt:lpstr>
      <vt:lpstr>Пользователь </vt:lpstr>
      <vt:lpstr>Абонент</vt:lpstr>
      <vt:lpstr>Телекоммуникации</vt:lpstr>
      <vt:lpstr>Компьютерная сеть </vt:lpstr>
      <vt:lpstr>Общая классификация </vt:lpstr>
      <vt:lpstr>LAN (Local Area Network) </vt:lpstr>
      <vt:lpstr>WAN (Wide Area Network) </vt:lpstr>
      <vt:lpstr>Презентация PowerPoint</vt:lpstr>
      <vt:lpstr>Классификация локальных сетей</vt:lpstr>
      <vt:lpstr>Рабочая станция </vt:lpstr>
      <vt:lpstr>Серверы</vt:lpstr>
      <vt:lpstr>Одноранговые сети</vt:lpstr>
      <vt:lpstr>Сети с выделенным сервером</vt:lpstr>
      <vt:lpstr>Выделенный сервер часто выполняет только одну определенную функцию (роль), например:</vt:lpstr>
      <vt:lpstr>Статические IP-адреса</vt:lpstr>
      <vt:lpstr>Динамические IP-адреса</vt:lpstr>
      <vt:lpstr>DHCP</vt:lpstr>
      <vt:lpstr>Шлюз(gateway) \сетевой шлюз</vt:lpstr>
      <vt:lpstr>Протокол</vt:lpstr>
      <vt:lpstr>Различают три определяющих свойства протоколов:</vt:lpstr>
      <vt:lpstr>Модель OSI</vt:lpstr>
      <vt:lpstr>Модель OSI</vt:lpstr>
      <vt:lpstr>Модель OSI</vt:lpstr>
      <vt:lpstr>Модель OSI</vt:lpstr>
      <vt:lpstr>Модель OSI</vt:lpstr>
      <vt:lpstr>Модель OSI</vt:lpstr>
      <vt:lpstr>Модель OSI</vt:lpstr>
      <vt:lpstr>Модель OSI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Основные понятия информационных сетей</dc:title>
  <dc:creator>User</dc:creator>
  <cp:lastModifiedBy>Сергей Григорьевич Флейтинк</cp:lastModifiedBy>
  <cp:revision>18</cp:revision>
  <dcterms:created xsi:type="dcterms:W3CDTF">2019-09-06T15:19:44Z</dcterms:created>
  <dcterms:modified xsi:type="dcterms:W3CDTF">2019-09-07T03:32:26Z</dcterms:modified>
</cp:coreProperties>
</file>