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7" r:id="rId3"/>
    <p:sldId id="288" r:id="rId4"/>
    <p:sldId id="289" r:id="rId5"/>
    <p:sldId id="290" r:id="rId6"/>
    <p:sldId id="291" r:id="rId7"/>
    <p:sldId id="285" r:id="rId8"/>
    <p:sldId id="269" r:id="rId9"/>
    <p:sldId id="271" r:id="rId10"/>
    <p:sldId id="299" r:id="rId11"/>
    <p:sldId id="293" r:id="rId12"/>
    <p:sldId id="300" r:id="rId13"/>
    <p:sldId id="294" r:id="rId14"/>
    <p:sldId id="292" r:id="rId15"/>
    <p:sldId id="297" r:id="rId16"/>
    <p:sldId id="273" r:id="rId17"/>
    <p:sldId id="274" r:id="rId18"/>
    <p:sldId id="275" r:id="rId19"/>
    <p:sldId id="276" r:id="rId20"/>
    <p:sldId id="282" r:id="rId21"/>
    <p:sldId id="286" r:id="rId22"/>
    <p:sldId id="283" r:id="rId23"/>
    <p:sldId id="284" r:id="rId24"/>
    <p:sldId id="298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8000"/>
    <a:srgbClr val="006600"/>
    <a:srgbClr val="80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660" autoAdjust="0"/>
  </p:normalViewPr>
  <p:slideViewPr>
    <p:cSldViewPr snapToGrid="0">
      <p:cViewPr varScale="1">
        <p:scale>
          <a:sx n="97" d="100"/>
          <a:sy n="97" d="100"/>
        </p:scale>
        <p:origin x="4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8BAFF-1384-4652-A649-E5CF599F0AF6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F1DED-5519-471F-B52E-19121C9E8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72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DE13-6A43-48BB-8BFD-E575C4D7EA2B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DAB7-B494-4D56-9E50-028C04258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88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DE13-6A43-48BB-8BFD-E575C4D7EA2B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DAB7-B494-4D56-9E50-028C04258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9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DE13-6A43-48BB-8BFD-E575C4D7EA2B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DAB7-B494-4D56-9E50-028C04258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68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DE13-6A43-48BB-8BFD-E575C4D7EA2B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DAB7-B494-4D56-9E50-028C04258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97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DE13-6A43-48BB-8BFD-E575C4D7EA2B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DAB7-B494-4D56-9E50-028C04258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15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DE13-6A43-48BB-8BFD-E575C4D7EA2B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DAB7-B494-4D56-9E50-028C04258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9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DE13-6A43-48BB-8BFD-E575C4D7EA2B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DAB7-B494-4D56-9E50-028C04258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69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DE13-6A43-48BB-8BFD-E575C4D7EA2B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DAB7-B494-4D56-9E50-028C04258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36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DE13-6A43-48BB-8BFD-E575C4D7EA2B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DAB7-B494-4D56-9E50-028C04258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08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DE13-6A43-48BB-8BFD-E575C4D7EA2B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DAB7-B494-4D56-9E50-028C04258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25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DE13-6A43-48BB-8BFD-E575C4D7EA2B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DAB7-B494-4D56-9E50-028C04258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7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CDE13-6A43-48BB-8BFD-E575C4D7EA2B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DAB7-B494-4D56-9E50-028C04258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29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54466" y="2716140"/>
            <a:ext cx="70350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33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Объектно-ориентированное программирование</a:t>
            </a:r>
            <a:endParaRPr lang="en-US" sz="2400" dirty="0">
              <a:solidFill>
                <a:srgbClr val="0033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576" y="72378"/>
            <a:ext cx="3721479" cy="21023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939" y="320522"/>
            <a:ext cx="1980119" cy="198011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" y="320522"/>
            <a:ext cx="1980119" cy="198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43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97" y="294239"/>
            <a:ext cx="2535099" cy="4828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40" y="294239"/>
            <a:ext cx="3810141" cy="189237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47040" y="2641233"/>
            <a:ext cx="8363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Чтобы использовать русский язык в консоли, нужно добавить строку: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40" y="3495967"/>
            <a:ext cx="4603827" cy="2533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697" y="3495967"/>
            <a:ext cx="2778944" cy="75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2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67" y="1041578"/>
            <a:ext cx="2164159" cy="145954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6" y="1041579"/>
            <a:ext cx="4891542" cy="239781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50196" y="75490"/>
            <a:ext cx="80725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Непечатаемый символ </a:t>
            </a:r>
            <a:r>
              <a:rPr lang="en-US" sz="2400" dirty="0">
                <a:solidFill>
                  <a:srgbClr val="000099"/>
                </a:solidFill>
              </a:rPr>
              <a:t>\n </a:t>
            </a:r>
            <a:r>
              <a:rPr lang="ru-RU" sz="2400" dirty="0"/>
              <a:t>можно использовать</a:t>
            </a:r>
            <a:r>
              <a:rPr lang="en-US" sz="2400" dirty="0"/>
              <a:t> </a:t>
            </a:r>
            <a:r>
              <a:rPr lang="ru-RU" sz="2400" dirty="0"/>
              <a:t>в любом месте строки: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6" y="5399825"/>
            <a:ext cx="2386262" cy="112736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6" y="4450680"/>
            <a:ext cx="8782561" cy="56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1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0196" y="75490"/>
            <a:ext cx="83769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Также к непечатаемым символам относится символ табуляции </a:t>
            </a:r>
            <a:r>
              <a:rPr lang="en-US" sz="2000" dirty="0">
                <a:solidFill>
                  <a:srgbClr val="000099"/>
                </a:solidFill>
              </a:rPr>
              <a:t>\t</a:t>
            </a:r>
            <a:r>
              <a:rPr lang="ru-RU" sz="2000" dirty="0"/>
              <a:t>, который тоже можно использовать</a:t>
            </a:r>
            <a:r>
              <a:rPr lang="en-US" sz="2000" dirty="0"/>
              <a:t> </a:t>
            </a:r>
            <a:r>
              <a:rPr lang="ru-RU" sz="2000" dirty="0"/>
              <a:t>в любом месте строки: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6" y="3730517"/>
            <a:ext cx="5572757" cy="74502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6" y="846611"/>
            <a:ext cx="8586176" cy="257280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0196" y="4786637"/>
            <a:ext cx="83769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Если требуется вывести обратный </a:t>
            </a:r>
            <a:r>
              <a:rPr lang="ru-RU" sz="2000" dirty="0" err="1"/>
              <a:t>слэш</a:t>
            </a:r>
            <a:r>
              <a:rPr lang="ru-RU" sz="2000" dirty="0"/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005" y="5497846"/>
            <a:ext cx="1341020" cy="10191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6" y="5497846"/>
            <a:ext cx="4082630" cy="63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3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2718" y="308850"/>
            <a:ext cx="8363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Для перевода курсора на новую строку также можно использовать </a:t>
            </a:r>
            <a:r>
              <a:rPr lang="en-US" sz="2000" dirty="0" err="1">
                <a:solidFill>
                  <a:srgbClr val="000099"/>
                </a:solidFill>
              </a:rPr>
              <a:t>endl</a:t>
            </a:r>
            <a:r>
              <a:rPr lang="ru-RU" sz="2000" dirty="0"/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18" y="1224661"/>
            <a:ext cx="8434285" cy="18630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18" y="3523554"/>
            <a:ext cx="2386262" cy="112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3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" y="185531"/>
            <a:ext cx="5062551" cy="359938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1061" y="4200403"/>
            <a:ext cx="84416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В 5 и 6 строках текста программы – однострочные комментарии, каждый из которых начинается парой символов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000"/>
                </a:solidFill>
              </a:rPr>
              <a:t>//</a:t>
            </a:r>
            <a:r>
              <a:rPr lang="ru-RU" sz="2000" dirty="0"/>
              <a:t> и заканчивается неотображаемым символом </a:t>
            </a:r>
            <a:r>
              <a:rPr lang="en-US" sz="2000" dirty="0"/>
              <a:t>"</a:t>
            </a:r>
            <a:r>
              <a:rPr lang="ru-RU" sz="2000" dirty="0"/>
              <a:t>конец строки</a:t>
            </a:r>
            <a:r>
              <a:rPr lang="en-US" sz="2000" dirty="0"/>
              <a:t>"</a:t>
            </a:r>
            <a:r>
              <a:rPr lang="ru-RU" sz="2000" dirty="0"/>
              <a:t>. </a:t>
            </a:r>
          </a:p>
          <a:p>
            <a:pPr algn="just"/>
            <a:r>
              <a:rPr lang="ru-RU" sz="2000" dirty="0">
                <a:cs typeface="Consolas" panose="020B0609020204030204" pitchFamily="49" charset="0"/>
              </a:rPr>
              <a:t>В 10-12 строках – реже используемый многострочный комментарий.</a:t>
            </a:r>
          </a:p>
        </p:txBody>
      </p:sp>
    </p:spTree>
    <p:extLst>
      <p:ext uri="{BB962C8B-B14F-4D97-AF65-F5344CB8AC3E}">
        <p14:creationId xmlns:p14="http://schemas.microsoft.com/office/powerpoint/2010/main" val="131326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8913" y="242193"/>
            <a:ext cx="87465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cs typeface="Consolas" panose="020B0609020204030204" pitchFamily="49" charset="0"/>
              </a:rPr>
              <a:t>Комментарии нужны не для объяснения написанного. Они должны выполнять роль "путевых заметок". А </a:t>
            </a:r>
            <a:r>
              <a:rPr lang="ru-RU" sz="2000" u="heavy" dirty="0">
                <a:uFill>
                  <a:solidFill>
                    <a:srgbClr val="FF0000"/>
                  </a:solidFill>
                </a:uFill>
                <a:cs typeface="Consolas" panose="020B0609020204030204" pitchFamily="49" charset="0"/>
              </a:rPr>
              <a:t>код должен быть самодокументируемым</a:t>
            </a:r>
            <a:r>
              <a:rPr lang="ru-RU" sz="2000" dirty="0">
                <a:cs typeface="Consolas" panose="020B0609020204030204" pitchFamily="49" charset="0"/>
              </a:rPr>
              <a:t>: имена идентификаторов (переменных, функций и т.д.) должны быть осмысленными.</a:t>
            </a:r>
          </a:p>
        </p:txBody>
      </p:sp>
    </p:spTree>
    <p:extLst>
      <p:ext uri="{BB962C8B-B14F-4D97-AF65-F5344CB8AC3E}">
        <p14:creationId xmlns:p14="http://schemas.microsoft.com/office/powerpoint/2010/main" val="4217656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6532" y="360457"/>
            <a:ext cx="80725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Одна из принципиальных особенностей языка </a:t>
            </a:r>
            <a:r>
              <a:rPr lang="en-US" sz="2400" dirty="0"/>
              <a:t>C++</a:t>
            </a:r>
            <a:r>
              <a:rPr lang="ru-RU" sz="2400" dirty="0"/>
              <a:t>, называемая </a:t>
            </a:r>
            <a:r>
              <a:rPr lang="ru-RU" sz="2400" dirty="0">
                <a:solidFill>
                  <a:srgbClr val="008000"/>
                </a:solidFill>
              </a:rPr>
              <a:t>перегрузкой</a:t>
            </a:r>
            <a:r>
              <a:rPr lang="ru-RU" sz="2400" dirty="0"/>
              <a:t> или </a:t>
            </a:r>
            <a:r>
              <a:rPr lang="ru-RU" sz="2400" dirty="0">
                <a:solidFill>
                  <a:srgbClr val="008000"/>
                </a:solidFill>
              </a:rPr>
              <a:t>расширением действия стандартных операций</a:t>
            </a:r>
            <a:r>
              <a:rPr lang="ru-RU" sz="2400" dirty="0"/>
              <a:t>, заключается в том, что лексема </a:t>
            </a:r>
            <a:r>
              <a:rPr lang="en-US" sz="2400" dirty="0">
                <a:solidFill>
                  <a:srgbClr val="000099"/>
                </a:solidFill>
              </a:rPr>
              <a:t>&lt;&lt;</a:t>
            </a:r>
            <a:r>
              <a:rPr lang="en-US" sz="2400" dirty="0"/>
              <a:t> </a:t>
            </a:r>
            <a:r>
              <a:rPr lang="ru-RU" sz="2400" dirty="0"/>
              <a:t>означает операцию вставки («поместить в») только в том случае, если слева от нее находится имя объекта </a:t>
            </a:r>
            <a:r>
              <a:rPr lang="en-US" sz="2400" dirty="0">
                <a:solidFill>
                  <a:srgbClr val="000099"/>
                </a:solidFill>
              </a:rPr>
              <a:t>cout</a:t>
            </a:r>
            <a:r>
              <a:rPr lang="ru-RU" sz="2400" dirty="0"/>
              <a:t>. В противном случае пара символов </a:t>
            </a:r>
            <a:r>
              <a:rPr lang="en-US" sz="2400" dirty="0">
                <a:solidFill>
                  <a:srgbClr val="000099"/>
                </a:solidFill>
              </a:rPr>
              <a:t>&lt;&lt;</a:t>
            </a:r>
            <a:r>
              <a:rPr lang="ru-RU" sz="2400" dirty="0"/>
              <a:t> означает бинарную операцию сдвига влево.</a:t>
            </a:r>
          </a:p>
        </p:txBody>
      </p:sp>
    </p:spTree>
    <p:extLst>
      <p:ext uri="{BB962C8B-B14F-4D97-AF65-F5344CB8AC3E}">
        <p14:creationId xmlns:p14="http://schemas.microsoft.com/office/powerpoint/2010/main" val="2387033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1787" y="247915"/>
            <a:ext cx="392258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До выполнения программы необходимо подготовить ее текст в файле с расширение </a:t>
            </a:r>
            <a:r>
              <a:rPr lang="en-US" sz="2400" dirty="0">
                <a:solidFill>
                  <a:srgbClr val="000099"/>
                </a:solidFill>
              </a:rPr>
              <a:t>.cpp</a:t>
            </a:r>
            <a:r>
              <a:rPr lang="ru-RU" sz="2400" dirty="0"/>
              <a:t>; передать этот файл на компиляцию и устранить синтаксические ошибки, выявленные компилятором; безошибочно откомпилировать (получится объектный файл с расширением </a:t>
            </a:r>
            <a:r>
              <a:rPr lang="en-US" sz="2400" dirty="0">
                <a:solidFill>
                  <a:srgbClr val="000099"/>
                </a:solidFill>
              </a:rPr>
              <a:t>.</a:t>
            </a:r>
            <a:r>
              <a:rPr lang="en-US" sz="2400" dirty="0" err="1">
                <a:solidFill>
                  <a:srgbClr val="000099"/>
                </a:solidFill>
              </a:rPr>
              <a:t>obj</a:t>
            </a:r>
            <a:r>
              <a:rPr lang="ru-RU" sz="2400" dirty="0"/>
              <a:t>); дополнить объектный файл нужными библиотечными функциями (компоновка) и получить исполняемый модуль программы в файле с расширением </a:t>
            </a:r>
            <a:r>
              <a:rPr lang="en-US" sz="2400" dirty="0">
                <a:solidFill>
                  <a:srgbClr val="000099"/>
                </a:solidFill>
              </a:rPr>
              <a:t>.exe</a:t>
            </a:r>
            <a:r>
              <a:rPr lang="ru-RU" sz="2400" dirty="0">
                <a:solidFill>
                  <a:srgbClr val="000099"/>
                </a:solidFill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 rot="16200000">
            <a:off x="2130466" y="3413221"/>
            <a:ext cx="457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99"/>
                </a:solidFill>
              </a:rPr>
              <a:t>Схема подготовки исполняемой программы </a:t>
            </a:r>
          </a:p>
        </p:txBody>
      </p:sp>
    </p:spTree>
    <p:extLst>
      <p:ext uri="{BB962C8B-B14F-4D97-AF65-F5344CB8AC3E}">
        <p14:creationId xmlns:p14="http://schemas.microsoft.com/office/powerpoint/2010/main" val="1099874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1787" y="247915"/>
            <a:ext cx="39225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Перед шагом компиляции показан шаг препроцессорной обработки текста программы. В примере с </a:t>
            </a:r>
            <a:r>
              <a:rPr lang="en-US" sz="2400" dirty="0">
                <a:solidFill>
                  <a:srgbClr val="000099"/>
                </a:solidFill>
              </a:rPr>
              <a:t>Hello, World!</a:t>
            </a:r>
            <a:r>
              <a:rPr lang="ru-RU" sz="2400" dirty="0">
                <a:solidFill>
                  <a:srgbClr val="000099"/>
                </a:solidFill>
              </a:rPr>
              <a:t> </a:t>
            </a:r>
            <a:r>
              <a:rPr lang="ru-RU" sz="2400" dirty="0"/>
              <a:t>Препроцессор обрабатывает директиву </a:t>
            </a:r>
            <a:r>
              <a:rPr lang="en-US" sz="2400" dirty="0">
                <a:solidFill>
                  <a:srgbClr val="000099"/>
                </a:solidFill>
              </a:rPr>
              <a:t>#include &lt;iostream&gt; </a:t>
            </a:r>
            <a:r>
              <a:rPr lang="ru-RU" sz="2400" dirty="0"/>
              <a:t>и подключает к исходному тексту программы средства для обмена с дисплеем (для поддержки операции </a:t>
            </a:r>
            <a:r>
              <a:rPr lang="en-US" sz="2400" dirty="0">
                <a:solidFill>
                  <a:srgbClr val="000099"/>
                </a:solidFill>
              </a:rPr>
              <a:t>&lt;&lt;</a:t>
            </a:r>
            <a:r>
              <a:rPr lang="ru-RU" sz="2400" dirty="0"/>
              <a:t>).</a:t>
            </a:r>
            <a:endParaRPr lang="ru-RU" sz="2400" dirty="0">
              <a:solidFill>
                <a:srgbClr val="000099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 rot="16200000">
            <a:off x="2130466" y="3413221"/>
            <a:ext cx="457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99"/>
                </a:solidFill>
              </a:rPr>
              <a:t>Схема подготовки исполняемой программы </a:t>
            </a:r>
          </a:p>
        </p:txBody>
      </p:sp>
    </p:spTree>
    <p:extLst>
      <p:ext uri="{BB962C8B-B14F-4D97-AF65-F5344CB8AC3E}">
        <p14:creationId xmlns:p14="http://schemas.microsoft.com/office/powerpoint/2010/main" val="4002239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1786" y="247915"/>
            <a:ext cx="403513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Если исходный текст программы подготовлен в файле </a:t>
            </a:r>
            <a:r>
              <a:rPr lang="en-US" sz="2000" dirty="0">
                <a:solidFill>
                  <a:srgbClr val="000099"/>
                </a:solidFill>
              </a:rPr>
              <a:t>hello.cpp</a:t>
            </a:r>
            <a:r>
              <a:rPr lang="ru-RU" sz="2000" dirty="0"/>
              <a:t>, то препроцессор сформирует полный текст программы, компилятор создаст объектный файл </a:t>
            </a:r>
            <a:r>
              <a:rPr lang="en-US" sz="2000" dirty="0">
                <a:solidFill>
                  <a:srgbClr val="000099"/>
                </a:solidFill>
              </a:rPr>
              <a:t>hello.obj</a:t>
            </a:r>
            <a:r>
              <a:rPr lang="ru-RU" sz="2000" dirty="0"/>
              <a:t>, выбрав (по умолчанию) для него указанное имя, а компоновщик (редактор связей, </a:t>
            </a:r>
            <a:r>
              <a:rPr lang="en-US" sz="2000" dirty="0"/>
              <a:t>Linker) </a:t>
            </a:r>
            <a:r>
              <a:rPr lang="ru-RU" sz="2000" dirty="0"/>
              <a:t>дополнит программу библиотечными функциями, например, для работы  с объектом </a:t>
            </a:r>
            <a:r>
              <a:rPr lang="en-US" sz="2000" dirty="0"/>
              <a:t>cout</a:t>
            </a:r>
            <a:r>
              <a:rPr lang="ru-RU" sz="2000" dirty="0"/>
              <a:t>, и построит модуль </a:t>
            </a:r>
            <a:r>
              <a:rPr lang="en-US" sz="2000" dirty="0">
                <a:solidFill>
                  <a:srgbClr val="000099"/>
                </a:solidFill>
              </a:rPr>
              <a:t>hello.exe</a:t>
            </a:r>
            <a:r>
              <a:rPr lang="ru-RU" sz="2000" dirty="0"/>
              <a:t>.</a:t>
            </a:r>
          </a:p>
          <a:p>
            <a:r>
              <a:rPr lang="ru-RU" sz="2000" dirty="0"/>
              <a:t>Особенности выполнения перечисленных действий зависят от конкретного компилятора языка </a:t>
            </a:r>
            <a:r>
              <a:rPr lang="en-US" sz="2000" dirty="0"/>
              <a:t>C++</a:t>
            </a:r>
            <a:r>
              <a:rPr lang="ru-RU" sz="2000" dirty="0"/>
              <a:t> и от ОС.</a:t>
            </a:r>
            <a:endParaRPr lang="en-US" sz="2000" dirty="0"/>
          </a:p>
          <a:p>
            <a:r>
              <a:rPr lang="ru-RU" sz="2000" dirty="0"/>
              <a:t>Чтобы автоматизировать весь процесс компиляции, используется </a:t>
            </a:r>
            <a:r>
              <a:rPr lang="en-US" sz="2000" dirty="0"/>
              <a:t>IDE</a:t>
            </a:r>
            <a:r>
              <a:rPr lang="ru-RU" sz="20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 rot="16200000">
            <a:off x="2130466" y="3413221"/>
            <a:ext cx="457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99"/>
                </a:solidFill>
              </a:rPr>
              <a:t>Схема подготовки исполняемой программы </a:t>
            </a:r>
          </a:p>
        </p:txBody>
      </p:sp>
    </p:spTree>
    <p:extLst>
      <p:ext uri="{BB962C8B-B14F-4D97-AF65-F5344CB8AC3E}">
        <p14:creationId xmlns:p14="http://schemas.microsoft.com/office/powerpoint/2010/main" val="89354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465"/>
            <a:ext cx="9144000" cy="635353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806096" y="104355"/>
            <a:ext cx="35318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Microsoft Visual Studio 2019</a:t>
            </a:r>
            <a:endParaRPr lang="ru-RU" sz="2000" dirty="0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0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4312" y="1769850"/>
            <a:ext cx="37636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1. </a:t>
            </a:r>
            <a:r>
              <a:rPr lang="ru-RU" sz="2200" dirty="0">
                <a:solidFill>
                  <a:srgbClr val="006600"/>
                </a:solidFill>
              </a:rPr>
              <a:t>Ошибки компиляции </a:t>
            </a:r>
            <a:r>
              <a:rPr lang="ru-RU" sz="2200" dirty="0"/>
              <a:t>(например, синтаксические ошибки) – обнаруживаются на этапе компиляции. Чаще всего это опечатки: пропущенные фигурные скобки, кавычки или точка с запятой, неправильное написание идентификаторов. Такие ошибки легко обнаружить, так как компилятор сам указывает, где они были допущены и что стало их причиной.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794" y="967409"/>
            <a:ext cx="4625206" cy="58905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36575" cy="153932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142085" y="130072"/>
            <a:ext cx="1428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800000"/>
                </a:solidFill>
              </a:rPr>
              <a:t>Ошибки</a:t>
            </a:r>
          </a:p>
        </p:txBody>
      </p:sp>
    </p:spTree>
    <p:extLst>
      <p:ext uri="{BB962C8B-B14F-4D97-AF65-F5344CB8AC3E}">
        <p14:creationId xmlns:p14="http://schemas.microsoft.com/office/powerpoint/2010/main" val="403465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4529" y="650375"/>
            <a:ext cx="85314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Компилятор также может выдавать сообщения с </a:t>
            </a:r>
            <a:r>
              <a:rPr lang="ru-RU" sz="2200" dirty="0">
                <a:solidFill>
                  <a:srgbClr val="008000"/>
                </a:solidFill>
              </a:rPr>
              <a:t>предупреждения</a:t>
            </a:r>
            <a:r>
              <a:rPr lang="ru-RU" sz="2200" dirty="0"/>
              <a:t>ми. Предупреждения следует расценивать как ошибки и своевременно исправлять. Например, это может быть предупреждение об объявленной, но не использованной переменной.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973" y="3229084"/>
            <a:ext cx="5166875" cy="29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36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7781" y="332322"/>
            <a:ext cx="85314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2. </a:t>
            </a:r>
            <a:r>
              <a:rPr lang="ru-RU" sz="2000" dirty="0">
                <a:solidFill>
                  <a:srgbClr val="008000"/>
                </a:solidFill>
              </a:rPr>
              <a:t>Ошибки компоновки </a:t>
            </a:r>
            <a:r>
              <a:rPr lang="ru-RU" sz="2000" dirty="0"/>
              <a:t>– эти ошибки возникают</a:t>
            </a:r>
            <a:r>
              <a:rPr lang="en-US" sz="2000" dirty="0"/>
              <a:t> </a:t>
            </a:r>
            <a:r>
              <a:rPr lang="ru-RU" sz="2000" dirty="0"/>
              <a:t>в процессе компоновки (связывания). Скорее всего программа не может найти какие-то данные, ссылки на которые в ней имеются. Обычно для устранения таких ошибок достаточно исправить проблемную ссылку.</a:t>
            </a:r>
          </a:p>
          <a:p>
            <a:pPr algn="just"/>
            <a:r>
              <a:rPr lang="ru-RU" sz="2000" dirty="0"/>
              <a:t>3. </a:t>
            </a:r>
            <a:r>
              <a:rPr lang="ru-RU" sz="2000" dirty="0">
                <a:solidFill>
                  <a:srgbClr val="008000"/>
                </a:solidFill>
              </a:rPr>
              <a:t>Ошибки времени выполнения </a:t>
            </a:r>
            <a:r>
              <a:rPr lang="ru-RU" sz="2000" dirty="0"/>
              <a:t>(</a:t>
            </a:r>
            <a:r>
              <a:rPr lang="en-US" sz="2000" dirty="0"/>
              <a:t>runtime error</a:t>
            </a:r>
            <a:r>
              <a:rPr lang="ru-RU" sz="2000" dirty="0"/>
              <a:t>) – возникают при запуске исполняемого файла</a:t>
            </a:r>
            <a:r>
              <a:rPr lang="en-US" sz="2000" dirty="0"/>
              <a:t>/</a:t>
            </a:r>
            <a:r>
              <a:rPr lang="ru-RU" sz="2000" dirty="0"/>
              <a:t>во время работы программы. Причинами таких ошибок может быть неправильный ввод данных пользователем или попытка деления на ноль.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8" y="2877149"/>
            <a:ext cx="4856829" cy="370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10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9816" y="438339"/>
            <a:ext cx="293900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4. </a:t>
            </a:r>
            <a:r>
              <a:rPr lang="ru-RU" sz="2200" dirty="0">
                <a:solidFill>
                  <a:srgbClr val="008000"/>
                </a:solidFill>
              </a:rPr>
              <a:t>Логические ошибки. </a:t>
            </a:r>
            <a:r>
              <a:rPr lang="ru-RU" sz="2200" dirty="0"/>
              <a:t>Относятся к ошибкам времени выполнения и проявляются в некорректной работе программы.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1" y="3336235"/>
            <a:ext cx="4309936" cy="32434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52" y="198782"/>
            <a:ext cx="4183270" cy="313745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329582" y="4250083"/>
            <a:ext cx="3101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Причины этих ошибок обнаружить сложнее.</a:t>
            </a:r>
          </a:p>
        </p:txBody>
      </p:sp>
    </p:spTree>
    <p:extLst>
      <p:ext uri="{BB962C8B-B14F-4D97-AF65-F5344CB8AC3E}">
        <p14:creationId xmlns:p14="http://schemas.microsoft.com/office/powerpoint/2010/main" val="1784547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4529" y="398584"/>
            <a:ext cx="85314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Задачи:</a:t>
            </a:r>
          </a:p>
          <a:p>
            <a:pPr algn="just"/>
            <a:r>
              <a:rPr lang="ru-RU" sz="2200" dirty="0"/>
              <a:t>1. Создать новый проект. Сохранить. Используя один </a:t>
            </a:r>
            <a:r>
              <a:rPr lang="en-US" sz="2200" dirty="0">
                <a:solidFill>
                  <a:srgbClr val="000099"/>
                </a:solidFill>
              </a:rPr>
              <a:t>cout</a:t>
            </a:r>
            <a:r>
              <a:rPr lang="ru-RU" sz="2200" dirty="0"/>
              <a:t>, вывести на экран</a:t>
            </a:r>
            <a:r>
              <a:rPr lang="en-US" sz="2200" dirty="0"/>
              <a:t> </a:t>
            </a:r>
            <a:r>
              <a:rPr lang="ru-RU" sz="2200" dirty="0"/>
              <a:t> информацию о себе. </a:t>
            </a:r>
            <a:r>
              <a:rPr lang="ru-RU" sz="2200"/>
              <a:t>Пример: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4529" y="3612236"/>
            <a:ext cx="85314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2. Создать новый проект. Сохранить. Выполнить следующий код: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8" y="4209792"/>
            <a:ext cx="4091421" cy="20319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3C55BB-9D7F-4E5E-B9DB-E7C29C31D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8" y="1696710"/>
            <a:ext cx="2559306" cy="15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8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55" y="41725"/>
            <a:ext cx="7167404" cy="5455957"/>
          </a:xfrm>
          <a:prstGeom prst="rect">
            <a:avLst/>
          </a:prstGeom>
        </p:spPr>
      </p:pic>
      <p:sp>
        <p:nvSpPr>
          <p:cNvPr id="5" name="Облако 4"/>
          <p:cNvSpPr/>
          <p:nvPr/>
        </p:nvSpPr>
        <p:spPr>
          <a:xfrm rot="300779">
            <a:off x="559696" y="2213113"/>
            <a:ext cx="2422043" cy="1113183"/>
          </a:xfrm>
          <a:prstGeom prst="cloud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03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8" y="19202"/>
            <a:ext cx="6742079" cy="406507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9148" y="4351883"/>
            <a:ext cx="86470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ea typeface="Times New Roman" panose="02020603050405020304" pitchFamily="18" charset="0"/>
                <a:cs typeface="Arial" panose="020B0604020202020204" pitchFamily="34" charset="0"/>
              </a:rPr>
              <a:t>Все эти комментарии можно удалить: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8" y="5019598"/>
            <a:ext cx="3778610" cy="126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5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1000" y="346412"/>
            <a:ext cx="838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cs typeface="Arial" panose="020B0604020202020204" pitchFamily="34" charset="0"/>
              </a:rPr>
              <a:t>Также необходимо в главном меню </a:t>
            </a:r>
            <a:r>
              <a:rPr lang="en-US" sz="2000" dirty="0">
                <a:cs typeface="Arial" panose="020B0604020202020204" pitchFamily="34" charset="0"/>
              </a:rPr>
              <a:t>Visual Studio </a:t>
            </a:r>
            <a:r>
              <a:rPr lang="ru-RU" sz="2000" dirty="0">
                <a:cs typeface="Arial" panose="020B0604020202020204" pitchFamily="34" charset="0"/>
              </a:rPr>
              <a:t>выбрать Средства, Параметры, Отладка, Общие. Установить флажок на </a:t>
            </a:r>
            <a:r>
              <a:rPr lang="en-US" sz="2000" dirty="0">
                <a:cs typeface="Arial" panose="020B0604020202020204" pitchFamily="34" charset="0"/>
              </a:rPr>
              <a:t>“</a:t>
            </a:r>
            <a:r>
              <a:rPr lang="ru-RU" sz="2000" dirty="0">
                <a:cs typeface="Arial" panose="020B0604020202020204" pitchFamily="34" charset="0"/>
              </a:rPr>
              <a:t>Автоматически закрыть окно при остановке отладки</a:t>
            </a:r>
            <a:r>
              <a:rPr lang="en-US" sz="2000" dirty="0">
                <a:cs typeface="Arial" panose="020B0604020202020204" pitchFamily="34" charset="0"/>
              </a:rPr>
              <a:t>”</a:t>
            </a:r>
            <a:r>
              <a:rPr lang="ru-RU" sz="2000" dirty="0">
                <a:cs typeface="Arial" panose="020B0604020202020204" pitchFamily="34" charset="0"/>
              </a:rPr>
              <a:t>:</a:t>
            </a:r>
            <a:endParaRPr lang="ru-RU" sz="2000" dirty="0">
              <a:cs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94597"/>
            <a:ext cx="8382000" cy="48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7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1" y="244613"/>
            <a:ext cx="3778610" cy="12679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8721" y="1777646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cs typeface="Arial" panose="020B0604020202020204" pitchFamily="34" charset="0"/>
              </a:rPr>
              <a:t>Нажать </a:t>
            </a:r>
            <a:r>
              <a:rPr lang="en-US" sz="2000" dirty="0">
                <a:cs typeface="Arial" panose="020B0604020202020204" pitchFamily="34" charset="0"/>
              </a:rPr>
              <a:t>F5</a:t>
            </a:r>
            <a:r>
              <a:rPr lang="ru-RU" sz="2000" dirty="0">
                <a:cs typeface="Arial" panose="020B0604020202020204" pitchFamily="34" charset="0"/>
              </a:rPr>
              <a:t> для запуска отладки.</a:t>
            </a:r>
            <a:endParaRPr lang="ru-RU" sz="2000" dirty="0"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8721" y="2579403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cs typeface="Arial" panose="020B0604020202020204" pitchFamily="34" charset="0"/>
              </a:rPr>
              <a:t>Чтобы окно консоли не закрывалось, можно дописать команду </a:t>
            </a:r>
            <a:endParaRPr lang="en-US" sz="2000" dirty="0"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cs typeface="Arial" panose="020B0604020202020204" pitchFamily="34" charset="0"/>
              </a:rPr>
              <a:t>system (“pause”); </a:t>
            </a:r>
            <a:endParaRPr lang="ru-RU" sz="2000" dirty="0">
              <a:cs typeface="Consolas" panose="020B06090202040302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383" y="5867193"/>
            <a:ext cx="6482344" cy="6926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1" y="3467979"/>
            <a:ext cx="4779094" cy="186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8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8721" y="2095742"/>
            <a:ext cx="4747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cs typeface="Arial" panose="020B0604020202020204" pitchFamily="34" charset="0"/>
              </a:rPr>
              <a:t>В стандартной реализации языка </a:t>
            </a:r>
            <a:r>
              <a:rPr lang="en-US" sz="2000" dirty="0">
                <a:cs typeface="Arial" panose="020B0604020202020204" pitchFamily="34" charset="0"/>
              </a:rPr>
              <a:t>C++ </a:t>
            </a:r>
            <a:r>
              <a:rPr lang="ru-RU" sz="2000" dirty="0">
                <a:cs typeface="Arial" panose="020B0604020202020204" pitchFamily="34" charset="0"/>
              </a:rPr>
              <a:t>имеется набор файлов, называемый </a:t>
            </a:r>
            <a:r>
              <a:rPr lang="en-US" sz="2000" dirty="0">
                <a:cs typeface="Arial" panose="020B0604020202020204" pitchFamily="34" charset="0"/>
              </a:rPr>
              <a:t>“</a:t>
            </a:r>
            <a:r>
              <a:rPr lang="ru-RU" sz="2000" dirty="0">
                <a:cs typeface="Arial" panose="020B0604020202020204" pitchFamily="34" charset="0"/>
              </a:rPr>
              <a:t>стандартная библиотека</a:t>
            </a:r>
            <a:r>
              <a:rPr lang="en-US" sz="2000" dirty="0">
                <a:cs typeface="Arial" panose="020B0604020202020204" pitchFamily="34" charset="0"/>
              </a:rPr>
              <a:t>”</a:t>
            </a:r>
            <a:r>
              <a:rPr lang="ru-RU" sz="2000" dirty="0">
                <a:cs typeface="Arial" panose="020B0604020202020204" pitchFamily="34" charset="0"/>
              </a:rPr>
              <a:t>. В стандартной</a:t>
            </a:r>
            <a:endParaRPr lang="ru-RU" sz="2000" dirty="0"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79165" y="424069"/>
            <a:ext cx="3220278" cy="22926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684935" y="104657"/>
            <a:ext cx="108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cs typeface="Arial" panose="020B0604020202020204" pitchFamily="34" charset="0"/>
              </a:rPr>
              <a:t>Язык </a:t>
            </a:r>
            <a:r>
              <a:rPr lang="en-US" dirty="0">
                <a:cs typeface="Arial" panose="020B0604020202020204" pitchFamily="34" charset="0"/>
              </a:rPr>
              <a:t>C++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775530" y="540513"/>
            <a:ext cx="279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cs typeface="Arial" panose="020B0604020202020204" pitchFamily="34" charset="0"/>
              </a:rPr>
              <a:t>Стандартная библиотека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5732810" y="909845"/>
            <a:ext cx="1754668" cy="1555059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069739" y="1009943"/>
            <a:ext cx="1011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iostream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6440108" y="1513354"/>
            <a:ext cx="640678" cy="58238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440107" y="1592752"/>
            <a:ext cx="60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cout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1" y="244612"/>
            <a:ext cx="5118066" cy="1717472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88725" y="3743994"/>
            <a:ext cx="86967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В строке </a:t>
            </a:r>
            <a:r>
              <a:rPr lang="en-US" sz="2000" dirty="0">
                <a:solidFill>
                  <a:srgbClr val="000099"/>
                </a:solidFill>
                <a:cs typeface="Arial" panose="020B0604020202020204" pitchFamily="34" charset="0"/>
              </a:rPr>
              <a:t>#include &lt;iostream&gt;</a:t>
            </a:r>
            <a:r>
              <a:rPr lang="ru-RU" sz="20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ru-RU" sz="2000" dirty="0"/>
              <a:t>помещена директива (команда) препроцессора, обеспечивающая включение (</a:t>
            </a:r>
            <a:r>
              <a:rPr lang="en-US" sz="2000" dirty="0">
                <a:solidFill>
                  <a:srgbClr val="000099"/>
                </a:solidFill>
              </a:rPr>
              <a:t>include</a:t>
            </a:r>
            <a:r>
              <a:rPr lang="en-US" sz="2000" dirty="0"/>
              <a:t>) </a:t>
            </a:r>
            <a:r>
              <a:rPr lang="ru-RU" sz="2000" dirty="0"/>
              <a:t>в программу средств связи со стандартными потоками ввода и вывода данных. Указанные средства находятся в файле с именем </a:t>
            </a:r>
            <a:r>
              <a:rPr lang="en-US" sz="2000" dirty="0">
                <a:solidFill>
                  <a:srgbClr val="000099"/>
                </a:solidFill>
              </a:rPr>
              <a:t>iostream.h</a:t>
            </a:r>
            <a:r>
              <a:rPr lang="ru-RU" sz="2000" dirty="0"/>
              <a:t> (мнемоника: </a:t>
            </a:r>
            <a:r>
              <a:rPr lang="en-US" sz="2000" dirty="0"/>
              <a:t>“</a:t>
            </a:r>
            <a:r>
              <a:rPr lang="en-US" sz="2000" dirty="0" err="1">
                <a:solidFill>
                  <a:srgbClr val="000099"/>
                </a:solidFill>
              </a:rPr>
              <a:t>i</a:t>
            </a:r>
            <a:r>
              <a:rPr lang="en-US" sz="2000" dirty="0"/>
              <a:t>”</a:t>
            </a:r>
            <a:r>
              <a:rPr lang="ru-RU" sz="2000" dirty="0"/>
              <a:t> (</a:t>
            </a:r>
            <a:r>
              <a:rPr lang="en-US" sz="2000" dirty="0"/>
              <a:t>input) – </a:t>
            </a:r>
            <a:r>
              <a:rPr lang="ru-RU" sz="2000" dirty="0"/>
              <a:t>ввод, </a:t>
            </a:r>
            <a:r>
              <a:rPr lang="en-US" sz="2000" dirty="0"/>
              <a:t> “</a:t>
            </a:r>
            <a:r>
              <a:rPr lang="en-US" sz="2000" dirty="0">
                <a:solidFill>
                  <a:srgbClr val="000099"/>
                </a:solidFill>
              </a:rPr>
              <a:t>o</a:t>
            </a:r>
            <a:r>
              <a:rPr lang="en-US" sz="2000" dirty="0"/>
              <a:t>”</a:t>
            </a:r>
            <a:r>
              <a:rPr lang="ru-RU" sz="2000" dirty="0"/>
              <a:t> (</a:t>
            </a:r>
            <a:r>
              <a:rPr lang="en-US" sz="2000" dirty="0"/>
              <a:t>output) – </a:t>
            </a:r>
            <a:r>
              <a:rPr lang="ru-RU" sz="2000" dirty="0"/>
              <a:t>вывод, </a:t>
            </a:r>
            <a:r>
              <a:rPr lang="en-US" sz="2000" dirty="0">
                <a:solidFill>
                  <a:srgbClr val="000099"/>
                </a:solidFill>
              </a:rPr>
              <a:t>stream</a:t>
            </a:r>
            <a:r>
              <a:rPr lang="ru-RU" sz="2000" dirty="0"/>
              <a:t> – поток,</a:t>
            </a:r>
            <a:r>
              <a:rPr lang="en-US" sz="2000" dirty="0"/>
              <a:t> “</a:t>
            </a:r>
            <a:r>
              <a:rPr lang="en-US" sz="2000" dirty="0">
                <a:solidFill>
                  <a:srgbClr val="000099"/>
                </a:solidFill>
              </a:rPr>
              <a:t>h</a:t>
            </a:r>
            <a:r>
              <a:rPr lang="en-US" sz="2000" dirty="0"/>
              <a:t>”</a:t>
            </a:r>
            <a:r>
              <a:rPr lang="ru-RU" sz="2000" dirty="0"/>
              <a:t> (</a:t>
            </a:r>
            <a:r>
              <a:rPr lang="en-US" sz="2000" dirty="0"/>
              <a:t>head) – </a:t>
            </a:r>
            <a:r>
              <a:rPr lang="ru-RU" sz="2000" dirty="0"/>
              <a:t>заголовок). Стандартным потоком вывода по умолчанию считается вывод на экран дисплея. Стандартный поток ввода обеспечивает чтение данных от клавиатуры.</a:t>
            </a:r>
            <a:endParaRPr lang="en-US" sz="2000" dirty="0"/>
          </a:p>
          <a:p>
            <a:pPr algn="just"/>
            <a:r>
              <a:rPr lang="ru-RU" sz="2000" dirty="0"/>
              <a:t>Примечание: использование суффикса «.h» при подключении стандартных файлов («#</a:t>
            </a:r>
            <a:r>
              <a:rPr lang="ru-RU" sz="2000" dirty="0" err="1"/>
              <a:t>include</a:t>
            </a:r>
            <a:r>
              <a:rPr lang="ru-RU" sz="2000" dirty="0"/>
              <a:t> &lt;iostream.h&gt;») — это устаревший подход.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08721" y="3036108"/>
            <a:ext cx="8656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cs typeface="Arial" panose="020B0604020202020204" pitchFamily="34" charset="0"/>
              </a:rPr>
              <a:t>библиотеке есть файл </a:t>
            </a:r>
            <a:r>
              <a:rPr lang="en-US" sz="2000" dirty="0">
                <a:solidFill>
                  <a:srgbClr val="000099"/>
                </a:solidFill>
                <a:cs typeface="Arial" panose="020B0604020202020204" pitchFamily="34" charset="0"/>
              </a:rPr>
              <a:t>iostream</a:t>
            </a:r>
            <a:r>
              <a:rPr lang="ru-RU" sz="2000" dirty="0">
                <a:cs typeface="Arial" panose="020B0604020202020204" pitchFamily="34" charset="0"/>
              </a:rPr>
              <a:t>, в котором определяются различные сущности, в том числе объект </a:t>
            </a:r>
            <a:r>
              <a:rPr lang="en-US" sz="2000" dirty="0">
                <a:solidFill>
                  <a:srgbClr val="000099"/>
                </a:solidFill>
                <a:cs typeface="Arial" panose="020B0604020202020204" pitchFamily="34" charset="0"/>
              </a:rPr>
              <a:t>cout</a:t>
            </a:r>
            <a:r>
              <a:rPr lang="ru-RU" sz="2000" dirty="0">
                <a:cs typeface="Arial" panose="020B0604020202020204" pitchFamily="34" charset="0"/>
              </a:rPr>
              <a:t>.</a:t>
            </a:r>
            <a:endParaRPr lang="ru-RU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0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6" y="1029437"/>
            <a:ext cx="3840439" cy="218815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14726" y="319412"/>
            <a:ext cx="8656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cs typeface="Arial" panose="020B0604020202020204" pitchFamily="34" charset="0"/>
              </a:rPr>
              <a:t>Чтобы каждый раз не дописывать </a:t>
            </a:r>
            <a:r>
              <a:rPr lang="en-US" sz="2000" dirty="0">
                <a:solidFill>
                  <a:srgbClr val="000099"/>
                </a:solidFill>
                <a:cs typeface="Arial" panose="020B0604020202020204" pitchFamily="34" charset="0"/>
              </a:rPr>
              <a:t>std::</a:t>
            </a:r>
            <a:r>
              <a:rPr lang="ru-RU" sz="2000" dirty="0">
                <a:cs typeface="Arial" panose="020B0604020202020204" pitchFamily="34" charset="0"/>
              </a:rPr>
              <a:t>, нужно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ru-RU" sz="2000" dirty="0">
                <a:cs typeface="Arial" panose="020B0604020202020204" pitchFamily="34" charset="0"/>
              </a:rPr>
              <a:t>поместить директиву </a:t>
            </a:r>
            <a:r>
              <a:rPr lang="en-US" sz="2000" dirty="0">
                <a:solidFill>
                  <a:srgbClr val="000099"/>
                </a:solidFill>
                <a:cs typeface="Arial" panose="020B0604020202020204" pitchFamily="34" charset="0"/>
              </a:rPr>
              <a:t>using</a:t>
            </a:r>
            <a:r>
              <a:rPr lang="ru-RU" sz="2000" dirty="0">
                <a:cs typeface="Arial" panose="020B0604020202020204" pitchFamily="34" charset="0"/>
              </a:rPr>
              <a:t> в верхнюю часть </a:t>
            </a:r>
            <a:r>
              <a:rPr lang="en-US" sz="2000" dirty="0">
                <a:cs typeface="Arial" panose="020B0604020202020204" pitchFamily="34" charset="0"/>
              </a:rPr>
              <a:t>cpp-</a:t>
            </a:r>
            <a:r>
              <a:rPr lang="ru-RU" sz="2000" dirty="0">
                <a:cs typeface="Arial" panose="020B0604020202020204" pitchFamily="34" charset="0"/>
              </a:rPr>
              <a:t>файла:</a:t>
            </a:r>
            <a:endParaRPr lang="ru-RU" sz="2000" dirty="0"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915" y="3541589"/>
            <a:ext cx="81063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4 строка является заголовком функции с именем </a:t>
            </a:r>
            <a:r>
              <a:rPr lang="en-US" sz="2000" dirty="0">
                <a:solidFill>
                  <a:srgbClr val="000099"/>
                </a:solidFill>
              </a:rPr>
              <a:t>main</a:t>
            </a:r>
            <a:r>
              <a:rPr lang="ru-RU" sz="2000" dirty="0">
                <a:solidFill>
                  <a:srgbClr val="000099"/>
                </a:solidFill>
              </a:rPr>
              <a:t>()</a:t>
            </a:r>
            <a:r>
              <a:rPr lang="ru-RU" sz="2000" dirty="0"/>
              <a:t>. Любая программа на языке </a:t>
            </a:r>
            <a:r>
              <a:rPr lang="en-US" sz="2000" dirty="0"/>
              <a:t>C++</a:t>
            </a:r>
            <a:r>
              <a:rPr lang="ru-RU" sz="2000" dirty="0"/>
              <a:t> должна включать одну и только одну функцию с этим именем. Именно с нее всегда начинается выполнение программы. Перед именем </a:t>
            </a:r>
            <a:r>
              <a:rPr lang="en-US" sz="2000" dirty="0">
                <a:solidFill>
                  <a:srgbClr val="000099"/>
                </a:solidFill>
              </a:rPr>
              <a:t>main</a:t>
            </a:r>
            <a:r>
              <a:rPr lang="ru-RU" sz="2000" dirty="0">
                <a:solidFill>
                  <a:srgbClr val="000099"/>
                </a:solidFill>
              </a:rPr>
              <a:t>()</a:t>
            </a:r>
            <a:r>
              <a:rPr lang="ru-RU" sz="2000" dirty="0"/>
              <a:t> помещено служебное слово </a:t>
            </a:r>
            <a:r>
              <a:rPr lang="en-US" sz="2000" dirty="0">
                <a:solidFill>
                  <a:srgbClr val="000099"/>
                </a:solidFill>
              </a:rPr>
              <a:t>void</a:t>
            </a:r>
            <a:r>
              <a:rPr lang="ru-RU" sz="2000" dirty="0"/>
              <a:t> – спецификатор типа, указывающий, что функция </a:t>
            </a:r>
            <a:r>
              <a:rPr lang="en-US" sz="2000" dirty="0">
                <a:solidFill>
                  <a:srgbClr val="000099"/>
                </a:solidFill>
              </a:rPr>
              <a:t>main</a:t>
            </a:r>
            <a:r>
              <a:rPr lang="ru-RU" sz="2000" dirty="0">
                <a:solidFill>
                  <a:srgbClr val="000099"/>
                </a:solidFill>
              </a:rPr>
              <a:t>()</a:t>
            </a:r>
            <a:r>
              <a:rPr lang="ru-RU" sz="2000" dirty="0"/>
              <a:t> в данной программе не возвращает никакого значения. Круглые скобки после </a:t>
            </a:r>
            <a:r>
              <a:rPr lang="en-US" sz="2000" dirty="0">
                <a:solidFill>
                  <a:srgbClr val="000099"/>
                </a:solidFill>
              </a:rPr>
              <a:t>main</a:t>
            </a:r>
            <a:r>
              <a:rPr lang="ru-RU" sz="2000" dirty="0">
                <a:solidFill>
                  <a:srgbClr val="000099"/>
                </a:solidFill>
              </a:rPr>
              <a:t>()</a:t>
            </a:r>
            <a:r>
              <a:rPr lang="ru-RU" sz="2000" dirty="0"/>
              <a:t> требуются в соответствии с форматом (синтаксисом) заголовка любой функции. В них помещается список параметров. В этом примере параметры не нужны, и список пуст.</a:t>
            </a:r>
          </a:p>
        </p:txBody>
      </p:sp>
    </p:spTree>
    <p:extLst>
      <p:ext uri="{BB962C8B-B14F-4D97-AF65-F5344CB8AC3E}">
        <p14:creationId xmlns:p14="http://schemas.microsoft.com/office/powerpoint/2010/main" val="60098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8222" y="2574181"/>
            <a:ext cx="85847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3300"/>
                </a:solidFill>
              </a:rPr>
              <a:t>Тело функции</a:t>
            </a:r>
            <a:r>
              <a:rPr lang="ru-RU" sz="2000" dirty="0"/>
              <a:t> – это последовательность описаний, определений и операторов. Тело функции должно быть заключено в </a:t>
            </a:r>
            <a:r>
              <a:rPr lang="ru-RU" sz="2000" dirty="0">
                <a:solidFill>
                  <a:srgbClr val="008000"/>
                </a:solidFill>
              </a:rPr>
              <a:t>фигурные скобки</a:t>
            </a:r>
            <a:r>
              <a:rPr lang="ru-RU" sz="2000" dirty="0"/>
              <a:t>. </a:t>
            </a:r>
          </a:p>
          <a:p>
            <a:pPr algn="just"/>
            <a:r>
              <a:rPr lang="ru-RU" sz="2000" dirty="0"/>
              <a:t>Каждое описание, определение или оператор заканчивается символом </a:t>
            </a:r>
            <a:r>
              <a:rPr lang="en-US" sz="2000" dirty="0">
                <a:solidFill>
                  <a:srgbClr val="008000"/>
                </a:solidFill>
              </a:rPr>
              <a:t>;</a:t>
            </a:r>
            <a:r>
              <a:rPr lang="ru-RU" sz="2000" dirty="0"/>
              <a:t> </a:t>
            </a:r>
            <a:endParaRPr lang="en-US" sz="2000" dirty="0"/>
          </a:p>
          <a:p>
            <a:pPr algn="just"/>
            <a:r>
              <a:rPr lang="ru-RU" sz="2000" dirty="0"/>
              <a:t>В теле этой функции </a:t>
            </a:r>
            <a:r>
              <a:rPr lang="en-US" sz="2000" dirty="0">
                <a:solidFill>
                  <a:srgbClr val="000099"/>
                </a:solidFill>
              </a:rPr>
              <a:t>main</a:t>
            </a:r>
            <a:r>
              <a:rPr lang="ru-RU" sz="2000" dirty="0">
                <a:solidFill>
                  <a:srgbClr val="000099"/>
                </a:solidFill>
              </a:rPr>
              <a:t>()</a:t>
            </a:r>
            <a:r>
              <a:rPr lang="en-US" sz="2000" dirty="0"/>
              <a:t> </a:t>
            </a:r>
            <a:r>
              <a:rPr lang="ru-RU" sz="2000" dirty="0"/>
              <a:t>есть </a:t>
            </a:r>
            <a:r>
              <a:rPr lang="ru-RU" sz="2000" dirty="0">
                <a:cs typeface="Arial" panose="020B0604020202020204" pitchFamily="34" charset="0"/>
              </a:rPr>
              <a:t>оператор </a:t>
            </a:r>
          </a:p>
          <a:p>
            <a:pPr algn="just"/>
            <a:r>
              <a:rPr lang="en-US" sz="2000" dirty="0">
                <a:solidFill>
                  <a:srgbClr val="000099"/>
                </a:solidFill>
                <a:cs typeface="Arial" panose="020B0604020202020204" pitchFamily="34" charset="0"/>
              </a:rPr>
              <a:t>cout &lt;&lt; “Hello, World!\n”;</a:t>
            </a:r>
            <a:r>
              <a:rPr lang="ru-RU" sz="20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ru-RU" sz="2000" dirty="0"/>
              <a:t>Информация для вывода передается объекту </a:t>
            </a:r>
            <a:r>
              <a:rPr lang="en-US" sz="2000" dirty="0">
                <a:solidFill>
                  <a:srgbClr val="000099"/>
                </a:solidFill>
                <a:cs typeface="Arial" panose="020B0604020202020204" pitchFamily="34" charset="0"/>
              </a:rPr>
              <a:t>cout </a:t>
            </a:r>
            <a:r>
              <a:rPr lang="ru-RU" sz="2000" dirty="0"/>
              <a:t>с помощью операции </a:t>
            </a:r>
            <a:r>
              <a:rPr lang="en-US" sz="2000" dirty="0">
                <a:solidFill>
                  <a:srgbClr val="000099"/>
                </a:solidFill>
              </a:rPr>
              <a:t>&lt;&lt;</a:t>
            </a:r>
            <a:r>
              <a:rPr lang="en-US" sz="2000" dirty="0"/>
              <a:t> </a:t>
            </a:r>
            <a:r>
              <a:rPr lang="ru-RU" sz="2000" dirty="0"/>
              <a:t>(«поместить в»). Строка в языке </a:t>
            </a:r>
            <a:r>
              <a:rPr lang="en-US" sz="2000" dirty="0"/>
              <a:t>C++</a:t>
            </a:r>
            <a:r>
              <a:rPr lang="ru-RU" sz="2000" dirty="0"/>
              <a:t> определена как заключенная в кавычки почти любая последовательность символов. Среди них могут встречаться обозначения </a:t>
            </a:r>
            <a:r>
              <a:rPr lang="ru-RU" sz="2000" dirty="0" err="1"/>
              <a:t>неизображаемых</a:t>
            </a:r>
            <a:r>
              <a:rPr lang="ru-RU" sz="2000" dirty="0"/>
              <a:t> на экране дисплея управляющих символов. Например, </a:t>
            </a:r>
            <a:r>
              <a:rPr lang="en-US" sz="2000" dirty="0">
                <a:solidFill>
                  <a:srgbClr val="000099"/>
                </a:solidFill>
              </a:rPr>
              <a:t>‘\n’</a:t>
            </a:r>
            <a:r>
              <a:rPr lang="ru-RU" sz="2000" dirty="0"/>
              <a:t> </a:t>
            </a:r>
            <a:r>
              <a:rPr lang="en-US" sz="2000" dirty="0"/>
              <a:t>(newline) </a:t>
            </a:r>
            <a:r>
              <a:rPr lang="ru-RU" sz="2000" dirty="0"/>
              <a:t>– обозначение управляющего символа перехода к началу следующей строки экрана. </a:t>
            </a:r>
            <a:r>
              <a:rPr lang="ru-RU" sz="2000" dirty="0" err="1"/>
              <a:t>Т.о</a:t>
            </a:r>
            <a:r>
              <a:rPr lang="ru-RU" sz="2000" dirty="0"/>
              <a:t>., программа выведет фразу </a:t>
            </a:r>
            <a:r>
              <a:rPr lang="en-US" sz="2000" dirty="0">
                <a:solidFill>
                  <a:srgbClr val="000099"/>
                </a:solidFill>
                <a:cs typeface="Arial" panose="020B0604020202020204" pitchFamily="34" charset="0"/>
              </a:rPr>
              <a:t>Hello, World!</a:t>
            </a:r>
            <a:r>
              <a:rPr lang="ru-RU" sz="20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ru-RU" sz="2000" dirty="0"/>
              <a:t>и переведет курсор в начало следующей строки экрана.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2" y="240250"/>
            <a:ext cx="3840439" cy="218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604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1459</TotalTime>
  <Words>1070</Words>
  <Application>Microsoft Office PowerPoint</Application>
  <PresentationFormat>Экран (4:3)</PresentationFormat>
  <Paragraphs>50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Виктория Викторовна Исакова</dc:creator>
  <cp:lastModifiedBy>Андрей Исаев</cp:lastModifiedBy>
  <cp:revision>102</cp:revision>
  <dcterms:created xsi:type="dcterms:W3CDTF">2015-07-22T14:53:56Z</dcterms:created>
  <dcterms:modified xsi:type="dcterms:W3CDTF">2020-09-04T00:53:21Z</dcterms:modified>
</cp:coreProperties>
</file>