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2" r:id="rId3"/>
    <p:sldId id="259" r:id="rId4"/>
    <p:sldId id="260" r:id="rId5"/>
    <p:sldId id="295" r:id="rId6"/>
    <p:sldId id="296" r:id="rId7"/>
    <p:sldId id="303" r:id="rId8"/>
    <p:sldId id="261" r:id="rId9"/>
    <p:sldId id="262" r:id="rId10"/>
    <p:sldId id="263" r:id="rId11"/>
    <p:sldId id="265" r:id="rId12"/>
    <p:sldId id="264" r:id="rId13"/>
    <p:sldId id="297" r:id="rId14"/>
    <p:sldId id="275" r:id="rId15"/>
    <p:sldId id="301" r:id="rId16"/>
    <p:sldId id="276" r:id="rId17"/>
    <p:sldId id="277" r:id="rId18"/>
    <p:sldId id="278" r:id="rId19"/>
    <p:sldId id="280" r:id="rId20"/>
    <p:sldId id="304" r:id="rId21"/>
    <p:sldId id="268" r:id="rId22"/>
    <p:sldId id="305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600"/>
    <a:srgbClr val="0000CC"/>
    <a:srgbClr val="660066"/>
    <a:srgbClr val="008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65C9-38A4-49E0-A1AD-160CC0DA49CC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762B-B552-4F87-A7EB-ECF79A61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20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65C9-38A4-49E0-A1AD-160CC0DA49CC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762B-B552-4F87-A7EB-ECF79A61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06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65C9-38A4-49E0-A1AD-160CC0DA49CC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762B-B552-4F87-A7EB-ECF79A61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14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65C9-38A4-49E0-A1AD-160CC0DA49CC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762B-B552-4F87-A7EB-ECF79A61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54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65C9-38A4-49E0-A1AD-160CC0DA49CC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762B-B552-4F87-A7EB-ECF79A61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52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65C9-38A4-49E0-A1AD-160CC0DA49CC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762B-B552-4F87-A7EB-ECF79A61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27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65C9-38A4-49E0-A1AD-160CC0DA49CC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762B-B552-4F87-A7EB-ECF79A61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37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65C9-38A4-49E0-A1AD-160CC0DA49CC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762B-B552-4F87-A7EB-ECF79A61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67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65C9-38A4-49E0-A1AD-160CC0DA49CC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762B-B552-4F87-A7EB-ECF79A61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24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65C9-38A4-49E0-A1AD-160CC0DA49CC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762B-B552-4F87-A7EB-ECF79A61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02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65C9-38A4-49E0-A1AD-160CC0DA49CC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762B-B552-4F87-A7EB-ECF79A61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02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D65C9-38A4-49E0-A1AD-160CC0DA49CC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5762B-B552-4F87-A7EB-ECF79A61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63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30019" y="159026"/>
            <a:ext cx="6135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2060"/>
                </a:solidFill>
              </a:rPr>
              <a:t>Объявление и инициализация переменных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40370" y="620691"/>
            <a:ext cx="858557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/>
              <a:t>Прежде чем использовать переменные, их нужно объявить, указав имя переменной и тип данных. Объявлять переменные можно в любом месте программы. Тип уже объявленной переменной изменить нельзя.</a:t>
            </a:r>
          </a:p>
          <a:p>
            <a:pPr algn="just"/>
            <a:r>
              <a:rPr lang="ru-RU" sz="2200" dirty="0"/>
              <a:t>Например: </a:t>
            </a:r>
          </a:p>
          <a:p>
            <a:pPr algn="just"/>
            <a:r>
              <a:rPr lang="en-US" sz="2200" dirty="0">
                <a:solidFill>
                  <a:srgbClr val="0000CC"/>
                </a:solidFill>
              </a:rPr>
              <a:t>int x;</a:t>
            </a:r>
            <a:r>
              <a:rPr lang="ru-RU" sz="2200" dirty="0"/>
              <a:t> </a:t>
            </a:r>
            <a:r>
              <a:rPr lang="en-US" sz="2200" dirty="0">
                <a:solidFill>
                  <a:srgbClr val="006600"/>
                </a:solidFill>
              </a:rPr>
              <a:t>// </a:t>
            </a:r>
            <a:r>
              <a:rPr lang="ru-RU" sz="2200" dirty="0">
                <a:solidFill>
                  <a:srgbClr val="006600"/>
                </a:solidFill>
              </a:rPr>
              <a:t>целочисленная переменная </a:t>
            </a:r>
            <a:r>
              <a:rPr lang="en-US" sz="2200" dirty="0">
                <a:solidFill>
                  <a:srgbClr val="006600"/>
                </a:solidFill>
              </a:rPr>
              <a:t>x</a:t>
            </a:r>
            <a:endParaRPr lang="ru-RU" sz="2200" dirty="0">
              <a:solidFill>
                <a:srgbClr val="006600"/>
              </a:solidFill>
            </a:endParaRPr>
          </a:p>
          <a:p>
            <a:pPr algn="just"/>
            <a:endParaRPr lang="ru-RU" sz="2200" dirty="0">
              <a:solidFill>
                <a:srgbClr val="006600"/>
              </a:solidFill>
            </a:endParaRPr>
          </a:p>
          <a:p>
            <a:pPr algn="just"/>
            <a:r>
              <a:rPr lang="ru-RU" sz="2200" dirty="0"/>
              <a:t>Знак </a:t>
            </a:r>
            <a:r>
              <a:rPr lang="en-US" sz="2200" dirty="0">
                <a:solidFill>
                  <a:srgbClr val="0000CC"/>
                </a:solidFill>
              </a:rPr>
              <a:t>=</a:t>
            </a:r>
            <a:r>
              <a:rPr lang="en-US" sz="2200" dirty="0"/>
              <a:t> </a:t>
            </a:r>
            <a:r>
              <a:rPr lang="ru-RU" sz="2200" dirty="0"/>
              <a:t>это оператор присваивания в </a:t>
            </a:r>
            <a:r>
              <a:rPr lang="en-US" sz="2200" dirty="0"/>
              <a:t>C++</a:t>
            </a:r>
            <a:r>
              <a:rPr lang="ru-RU" sz="2200" dirty="0"/>
              <a:t>.</a:t>
            </a:r>
          </a:p>
          <a:p>
            <a:pPr algn="just"/>
            <a:r>
              <a:rPr lang="ru-RU" sz="2200" dirty="0"/>
              <a:t>Переменную крайне желательно сразу </a:t>
            </a:r>
            <a:r>
              <a:rPr lang="ru-RU" sz="2200" dirty="0">
                <a:solidFill>
                  <a:srgbClr val="C00000"/>
                </a:solidFill>
              </a:rPr>
              <a:t>инициализировать</a:t>
            </a:r>
            <a:r>
              <a:rPr lang="ru-RU" sz="2200" dirty="0"/>
              <a:t> – т.е. присвоить ей первоначальное значение. </a:t>
            </a:r>
          </a:p>
          <a:p>
            <a:pPr algn="just"/>
            <a:endParaRPr lang="ru-RU" sz="2200" dirty="0"/>
          </a:p>
          <a:p>
            <a:pPr algn="just"/>
            <a:r>
              <a:rPr lang="ru-RU" sz="2200" dirty="0"/>
              <a:t>Например, так:</a:t>
            </a:r>
          </a:p>
          <a:p>
            <a:pPr algn="just"/>
            <a:r>
              <a:rPr lang="en-US" sz="2200" dirty="0">
                <a:solidFill>
                  <a:srgbClr val="0000CC"/>
                </a:solidFill>
              </a:rPr>
              <a:t>int x;</a:t>
            </a:r>
          </a:p>
          <a:p>
            <a:pPr algn="just"/>
            <a:r>
              <a:rPr lang="en-US" sz="2200" dirty="0">
                <a:solidFill>
                  <a:srgbClr val="0000CC"/>
                </a:solidFill>
              </a:rPr>
              <a:t>x = 25;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945987" y="4315657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200" dirty="0"/>
              <a:t>Но лучше так:</a:t>
            </a:r>
          </a:p>
          <a:p>
            <a:pPr algn="just"/>
            <a:r>
              <a:rPr lang="en-US" sz="2200" dirty="0">
                <a:solidFill>
                  <a:srgbClr val="0000CC"/>
                </a:solidFill>
              </a:rPr>
              <a:t>int x = 25;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40370" y="5529727"/>
            <a:ext cx="858557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/>
              <a:t>Нежелательно объявлять переменные одной строкой, т.к. это может привести к путанице. Особенно, если объявляются указатели.</a:t>
            </a:r>
          </a:p>
          <a:p>
            <a:pPr algn="just"/>
            <a:r>
              <a:rPr lang="ru-RU" sz="2200" u="sng" dirty="0">
                <a:solidFill>
                  <a:srgbClr val="0000CC"/>
                </a:solidFill>
              </a:rPr>
              <a:t>См. </a:t>
            </a:r>
            <a:r>
              <a:rPr lang="en-US" sz="2200" u="sng" dirty="0">
                <a:solidFill>
                  <a:srgbClr val="0000CC"/>
                </a:solidFill>
              </a:rPr>
              <a:t>men.jpg</a:t>
            </a:r>
            <a:endParaRPr lang="ru-RU" sz="2200" u="sng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33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400928" y="313069"/>
                <a:ext cx="8292905" cy="3031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700" dirty="0"/>
                  <a:t>Примеры:</a:t>
                </a:r>
              </a:p>
              <a:p>
                <a:endParaRPr lang="ru-RU" sz="2700" dirty="0"/>
              </a:p>
              <a:p>
                <a:r>
                  <a:rPr lang="ru-RU" sz="2700" dirty="0"/>
                  <a:t>1 000 000 = </a:t>
                </a:r>
                <a14:m>
                  <m:oMath xmlns:m="http://schemas.openxmlformats.org/officeDocument/2006/math">
                    <m:r>
                      <a:rPr lang="ru-RU" sz="2700" b="0" i="1" smtClean="0">
                        <a:latin typeface="Cambria Math" panose="02040503050406030204" pitchFamily="18" charset="0"/>
                      </a:rPr>
                      <m:t>1.0</m:t>
                    </m:r>
                    <m:r>
                      <a:rPr lang="ru-RU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ru-RU" sz="2700" dirty="0"/>
                  <a:t> = </a:t>
                </a:r>
                <a14:m>
                  <m:oMath xmlns:m="http://schemas.openxmlformats.org/officeDocument/2006/math">
                    <m:r>
                      <a:rPr lang="ru-RU" sz="24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1.0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ru-RU" sz="2700" dirty="0">
                  <a:solidFill>
                    <a:srgbClr val="008000"/>
                  </a:solidFill>
                </a:endParaRPr>
              </a:p>
              <a:p>
                <a:endParaRPr lang="ru-RU" sz="2700" dirty="0"/>
              </a:p>
              <a:p>
                <a:r>
                  <a:rPr lang="ru-RU" sz="2800" dirty="0"/>
                  <a:t>0,000001 (одна миллионная) =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1.0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ru-RU" sz="2800" dirty="0"/>
                  <a:t>=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1.0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ru-RU" sz="2800" dirty="0"/>
                  <a:t> </a:t>
                </a:r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0.00345 = </a:t>
                </a:r>
                <a:endParaRPr lang="ru-RU" sz="27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28" y="313069"/>
                <a:ext cx="8292905" cy="3031599"/>
              </a:xfrm>
              <a:prstGeom prst="rect">
                <a:avLst/>
              </a:prstGeom>
              <a:blipFill rotWithShape="0">
                <a:blip r:embed="rId2"/>
                <a:stretch>
                  <a:fillRect l="-1544" t="-1606" b="-5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963401" y="2821448"/>
                <a:ext cx="5894371" cy="528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45.0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34.5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3.45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401" y="2821448"/>
                <a:ext cx="5894371" cy="528093"/>
              </a:xfrm>
              <a:prstGeom prst="rect">
                <a:avLst/>
              </a:prstGeom>
              <a:blipFill rotWithShape="0">
                <a:blip r:embed="rId3"/>
                <a:stretch>
                  <a:fillRect t="-10465" b="-337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17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0052" y="204256"/>
            <a:ext cx="824852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700" dirty="0"/>
              <a:t>Решение проблемы с отбрасыванием дробного числа: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00052" y="824629"/>
            <a:ext cx="8403271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600" dirty="0"/>
              <a:t>Требуется вычислить среднее </a:t>
            </a:r>
            <a:r>
              <a:rPr lang="en-US" sz="2600" dirty="0"/>
              <a:t>(</a:t>
            </a:r>
            <a:r>
              <a:rPr lang="en-US" sz="2600" dirty="0">
                <a:solidFill>
                  <a:srgbClr val="0000CC"/>
                </a:solidFill>
              </a:rPr>
              <a:t>d</a:t>
            </a:r>
            <a:r>
              <a:rPr lang="en-US" sz="2600" dirty="0"/>
              <a:t>) </a:t>
            </a:r>
            <a:r>
              <a:rPr lang="ru-RU" sz="2600" dirty="0"/>
              <a:t>трех </a:t>
            </a:r>
            <a:r>
              <a:rPr lang="ru-RU" sz="2600" dirty="0">
                <a:solidFill>
                  <a:srgbClr val="660066"/>
                </a:solidFill>
              </a:rPr>
              <a:t>вещественных</a:t>
            </a:r>
            <a:r>
              <a:rPr lang="ru-RU" sz="2600" dirty="0"/>
              <a:t> чисел: </a:t>
            </a:r>
            <a:r>
              <a:rPr lang="en-US" sz="2600" dirty="0">
                <a:solidFill>
                  <a:srgbClr val="0000CC"/>
                </a:solidFill>
              </a:rPr>
              <a:t>a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0000CC"/>
                </a:solidFill>
              </a:rPr>
              <a:t>b</a:t>
            </a:r>
            <a:r>
              <a:rPr lang="en-US" sz="2600" dirty="0"/>
              <a:t> </a:t>
            </a:r>
            <a:r>
              <a:rPr lang="ru-RU" sz="2600" dirty="0"/>
              <a:t>и </a:t>
            </a:r>
            <a:r>
              <a:rPr lang="en-US" sz="2600" dirty="0">
                <a:solidFill>
                  <a:srgbClr val="0000CC"/>
                </a:solidFill>
              </a:rPr>
              <a:t>c</a:t>
            </a:r>
            <a:r>
              <a:rPr lang="en-US" sz="2600" dirty="0"/>
              <a:t>. </a:t>
            </a:r>
            <a:endParaRPr lang="ru-RU" sz="2600" dirty="0"/>
          </a:p>
          <a:p>
            <a:pPr algn="just"/>
            <a:endParaRPr lang="en-US" sz="2600" dirty="0">
              <a:solidFill>
                <a:srgbClr val="0000CC"/>
              </a:solidFill>
            </a:endParaRPr>
          </a:p>
          <a:p>
            <a:pPr algn="just"/>
            <a:r>
              <a:rPr lang="en-US" sz="2600" dirty="0">
                <a:solidFill>
                  <a:srgbClr val="0000CC"/>
                </a:solidFill>
              </a:rPr>
              <a:t>double d;</a:t>
            </a:r>
          </a:p>
          <a:p>
            <a:pPr algn="just"/>
            <a:r>
              <a:rPr lang="en-US" sz="2600" dirty="0">
                <a:solidFill>
                  <a:srgbClr val="0000CC"/>
                </a:solidFill>
              </a:rPr>
              <a:t>d = 1.0/3</a:t>
            </a:r>
            <a:r>
              <a:rPr lang="ru-RU" sz="2600" dirty="0">
                <a:solidFill>
                  <a:srgbClr val="0000CC"/>
                </a:solidFill>
              </a:rPr>
              <a:t>.0</a:t>
            </a:r>
            <a:r>
              <a:rPr lang="en-US" sz="2600" dirty="0">
                <a:solidFill>
                  <a:srgbClr val="0000CC"/>
                </a:solidFill>
              </a:rPr>
              <a:t> + 2</a:t>
            </a:r>
            <a:r>
              <a:rPr lang="ru-RU" sz="2600" dirty="0">
                <a:solidFill>
                  <a:srgbClr val="0000CC"/>
                </a:solidFill>
              </a:rPr>
              <a:t>.0</a:t>
            </a:r>
            <a:r>
              <a:rPr lang="en-US" sz="2600" dirty="0">
                <a:solidFill>
                  <a:srgbClr val="0000CC"/>
                </a:solidFill>
              </a:rPr>
              <a:t>/3</a:t>
            </a:r>
            <a:r>
              <a:rPr lang="ru-RU" sz="2600" dirty="0">
                <a:solidFill>
                  <a:srgbClr val="0000CC"/>
                </a:solidFill>
              </a:rPr>
              <a:t>.0</a:t>
            </a:r>
            <a:r>
              <a:rPr lang="en-US" sz="2600" dirty="0">
                <a:solidFill>
                  <a:srgbClr val="0000CC"/>
                </a:solidFill>
              </a:rPr>
              <a:t> + 2</a:t>
            </a:r>
            <a:r>
              <a:rPr lang="ru-RU" sz="2600" dirty="0">
                <a:solidFill>
                  <a:srgbClr val="0000CC"/>
                </a:solidFill>
              </a:rPr>
              <a:t>.0</a:t>
            </a:r>
            <a:r>
              <a:rPr lang="en-US" sz="2600" dirty="0">
                <a:solidFill>
                  <a:srgbClr val="0000CC"/>
                </a:solidFill>
              </a:rPr>
              <a:t>/3</a:t>
            </a:r>
            <a:r>
              <a:rPr lang="ru-RU" sz="2600" dirty="0">
                <a:solidFill>
                  <a:srgbClr val="0000CC"/>
                </a:solidFill>
              </a:rPr>
              <a:t>.0</a:t>
            </a:r>
            <a:r>
              <a:rPr lang="en-US" sz="2600" dirty="0">
                <a:solidFill>
                  <a:srgbClr val="0000CC"/>
                </a:solidFill>
              </a:rPr>
              <a:t>;</a:t>
            </a:r>
          </a:p>
          <a:p>
            <a:pPr algn="just"/>
            <a:endParaRPr lang="en-US" sz="1600" dirty="0">
              <a:solidFill>
                <a:srgbClr val="0000CC"/>
              </a:solidFill>
            </a:endParaRPr>
          </a:p>
          <a:p>
            <a:pPr algn="just"/>
            <a:r>
              <a:rPr lang="ru-RU" sz="2600" dirty="0"/>
              <a:t>Это эквивалентно выражению</a:t>
            </a:r>
          </a:p>
          <a:p>
            <a:pPr algn="just"/>
            <a:r>
              <a:rPr lang="en-US" sz="2600" dirty="0">
                <a:solidFill>
                  <a:srgbClr val="0000CC"/>
                </a:solidFill>
              </a:rPr>
              <a:t>d = 0.333... + 0.666... + 0.666...;</a:t>
            </a:r>
          </a:p>
          <a:p>
            <a:pPr algn="just"/>
            <a:endParaRPr lang="en-US" sz="1600" dirty="0">
              <a:solidFill>
                <a:srgbClr val="0000CC"/>
              </a:solidFill>
            </a:endParaRPr>
          </a:p>
          <a:p>
            <a:pPr algn="just"/>
            <a:r>
              <a:rPr lang="ru-RU" sz="2600" dirty="0"/>
              <a:t>Которое дает значение</a:t>
            </a:r>
          </a:p>
          <a:p>
            <a:pPr algn="just"/>
            <a:r>
              <a:rPr lang="en-US" sz="2600" dirty="0">
                <a:solidFill>
                  <a:srgbClr val="0000CC"/>
                </a:solidFill>
              </a:rPr>
              <a:t>d =</a:t>
            </a:r>
            <a:r>
              <a:rPr lang="ru-RU" sz="2600" dirty="0">
                <a:solidFill>
                  <a:srgbClr val="0000CC"/>
                </a:solidFill>
              </a:rPr>
              <a:t> 1.666...</a:t>
            </a:r>
          </a:p>
          <a:p>
            <a:pPr algn="just"/>
            <a:r>
              <a:rPr lang="en-US" sz="2600" dirty="0">
                <a:solidFill>
                  <a:srgbClr val="0000CC"/>
                </a:solidFill>
              </a:rPr>
              <a:t>1,(6) – “</a:t>
            </a:r>
            <a:r>
              <a:rPr lang="ru-RU" sz="2600" dirty="0">
                <a:solidFill>
                  <a:srgbClr val="0000CC"/>
                </a:solidFill>
              </a:rPr>
              <a:t>один и шесть в периоде</a:t>
            </a:r>
            <a:r>
              <a:rPr lang="en-US" sz="2600" dirty="0">
                <a:solidFill>
                  <a:srgbClr val="0000CC"/>
                </a:solidFill>
              </a:rPr>
              <a:t>”</a:t>
            </a:r>
            <a:endParaRPr lang="ru-RU" sz="2600" dirty="0">
              <a:solidFill>
                <a:srgbClr val="0000CC"/>
              </a:solidFill>
            </a:endParaRPr>
          </a:p>
          <a:p>
            <a:pPr algn="just"/>
            <a:endParaRPr lang="en-US" sz="1600" dirty="0">
              <a:solidFill>
                <a:srgbClr val="0000CC"/>
              </a:solidFill>
            </a:endParaRPr>
          </a:p>
          <a:p>
            <a:pPr algn="just"/>
            <a:r>
              <a:rPr lang="ru-RU" sz="2600" i="1" dirty="0"/>
              <a:t>Количество цифр «6» ограничено пределом переменной типа </a:t>
            </a:r>
            <a:r>
              <a:rPr lang="en-US" sz="2600" i="1" dirty="0"/>
              <a:t>double</a:t>
            </a:r>
            <a:r>
              <a:rPr lang="ru-RU" sz="26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487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6656" y="290118"/>
            <a:ext cx="7597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</a:rPr>
              <a:t>Ограничения, налагаемые на числа с плавающей точкой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06656" y="923165"/>
            <a:ext cx="759784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400" dirty="0">
                <a:solidFill>
                  <a:srgbClr val="002060"/>
                </a:solidFill>
              </a:rPr>
              <a:t>Вещественные переменные не могут использоваться для перечисления.  </a:t>
            </a:r>
            <a:r>
              <a:rPr lang="en-US" sz="2400" dirty="0"/>
              <a:t>C++</a:t>
            </a:r>
            <a:r>
              <a:rPr lang="ru-RU" sz="2400" dirty="0"/>
              <a:t> требует использовать при перечислении только целые значения.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solidFill>
                  <a:srgbClr val="002060"/>
                </a:solidFill>
              </a:rPr>
              <a:t>Процессор компьютера выполняет операции с целыми числами гораздо быстрее, чем с действительными. </a:t>
            </a:r>
            <a:r>
              <a:rPr lang="ru-RU" sz="2400" dirty="0"/>
              <a:t>Для сложения 1000 целых чисел процессору может потребоваться столько же времени, сколько для выполнения лишь 200 вычислений с плавающей точкой.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solidFill>
                  <a:srgbClr val="002060"/>
                </a:solidFill>
              </a:rPr>
              <a:t>Вещественные числа тоже страдают от ошибок округления. </a:t>
            </a:r>
            <a:r>
              <a:rPr lang="ru-RU" sz="2400" dirty="0"/>
              <a:t>Если усреднить числа 1.0, 2.0, 2.0, то получится не математически точное 1,(6), а приблизительное значение 1.666667.</a:t>
            </a:r>
          </a:p>
        </p:txBody>
      </p:sp>
    </p:spTree>
    <p:extLst>
      <p:ext uri="{BB962C8B-B14F-4D97-AF65-F5344CB8AC3E}">
        <p14:creationId xmlns:p14="http://schemas.microsoft.com/office/powerpoint/2010/main" val="154486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8691" y="355360"/>
            <a:ext cx="79371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Переполнение вещественного типа осуществить невозможно: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1" y="1481140"/>
            <a:ext cx="4107292" cy="293147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967" y="3396610"/>
            <a:ext cx="2088460" cy="101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69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739568"/>
              </p:ext>
            </p:extLst>
          </p:nvPr>
        </p:nvGraphicFramePr>
        <p:xfrm>
          <a:off x="324547" y="1134933"/>
          <a:ext cx="8180291" cy="5156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51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2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defTabSz="984250"/>
                      <a:r>
                        <a:rPr lang="ru-RU" sz="1800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+ (унарный)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Реально ничего не изменяет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aseline="0" dirty="0"/>
                        <a:t>– (унарный)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Возвращает противоположное по знаку, равное по модулю 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++ (унарный)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Оператор инкремента, увеличивает значение аргумента на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aseline="0" dirty="0"/>
                        <a:t>– – (унарный)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Оператор декремента, уменьшает</a:t>
                      </a:r>
                      <a:r>
                        <a:rPr lang="ru-RU" sz="1800" baseline="0" dirty="0"/>
                        <a:t> значение аргумента на 1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* (бинарный)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Умножение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</a:t>
                      </a:r>
                      <a:r>
                        <a:rPr lang="ru-RU" sz="1800" dirty="0"/>
                        <a:t> (бинарный)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Деление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%</a:t>
                      </a:r>
                      <a:r>
                        <a:rPr lang="ru-RU" sz="1800" dirty="0"/>
                        <a:t> (бинарный)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Остаток от</a:t>
                      </a:r>
                      <a:r>
                        <a:rPr lang="ru-RU" sz="1800" baseline="0"/>
                        <a:t> деления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</a:t>
                      </a:r>
                      <a:r>
                        <a:rPr lang="ru-RU" sz="1800" dirty="0"/>
                        <a:t> (бинарный)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Сложение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aseline="0" dirty="0"/>
                        <a:t>–</a:t>
                      </a:r>
                      <a:r>
                        <a:rPr lang="ru-RU" sz="1800" dirty="0"/>
                        <a:t> (бинарный)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Вычитание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=, *=, %=, +=, </a:t>
                      </a:r>
                      <a:r>
                        <a:rPr lang="ru-RU" sz="1800" baseline="0" dirty="0"/>
                        <a:t>–</a:t>
                      </a:r>
                      <a:r>
                        <a:rPr lang="en-US" sz="1800" baseline="0" dirty="0"/>
                        <a:t>= (</a:t>
                      </a:r>
                      <a:r>
                        <a:rPr lang="ru-RU" sz="1800" baseline="0" dirty="0"/>
                        <a:t>специальные)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Операторы присвоения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324547" y="119270"/>
            <a:ext cx="83953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Бинарными называются операторы, которые имеют два аргумента.</a:t>
            </a:r>
          </a:p>
          <a:p>
            <a:pPr algn="just"/>
            <a:r>
              <a:rPr lang="ru-RU" sz="2000" dirty="0"/>
              <a:t>В выражении </a:t>
            </a:r>
            <a:r>
              <a:rPr lang="ru-RU" sz="2000" dirty="0">
                <a:solidFill>
                  <a:srgbClr val="0000CC"/>
                </a:solidFill>
              </a:rPr>
              <a:t>–</a:t>
            </a:r>
            <a:r>
              <a:rPr lang="en-US" sz="2000" dirty="0">
                <a:solidFill>
                  <a:srgbClr val="0000CC"/>
                </a:solidFill>
              </a:rPr>
              <a:t>x</a:t>
            </a:r>
            <a:r>
              <a:rPr lang="ru-RU" sz="2000" dirty="0"/>
              <a:t> оператор </a:t>
            </a:r>
            <a:r>
              <a:rPr lang="ru-RU" sz="2000" dirty="0">
                <a:solidFill>
                  <a:srgbClr val="0000CC"/>
                </a:solidFill>
              </a:rPr>
              <a:t>–</a:t>
            </a:r>
            <a:r>
              <a:rPr lang="ru-RU" sz="2000" dirty="0"/>
              <a:t> унарный.</a:t>
            </a:r>
            <a:r>
              <a:rPr lang="en-US" sz="2000" dirty="0"/>
              <a:t> </a:t>
            </a:r>
          </a:p>
          <a:p>
            <a:pPr algn="just"/>
            <a:r>
              <a:rPr lang="ru-RU" sz="2000" dirty="0"/>
              <a:t>В выражении </a:t>
            </a:r>
            <a:r>
              <a:rPr lang="en-US" sz="2000" dirty="0">
                <a:solidFill>
                  <a:srgbClr val="0000CC"/>
                </a:solidFill>
              </a:rPr>
              <a:t>x </a:t>
            </a:r>
            <a:r>
              <a:rPr lang="ru-RU" sz="2000" dirty="0">
                <a:solidFill>
                  <a:srgbClr val="0000CC"/>
                </a:solidFill>
              </a:rPr>
              <a:t>–</a:t>
            </a:r>
            <a:r>
              <a:rPr lang="en-US" sz="2000" dirty="0">
                <a:solidFill>
                  <a:srgbClr val="0000CC"/>
                </a:solidFill>
              </a:rPr>
              <a:t> y </a:t>
            </a:r>
            <a:r>
              <a:rPr lang="ru-RU" sz="2000" dirty="0"/>
              <a:t>оператор </a:t>
            </a:r>
            <a:r>
              <a:rPr lang="ru-RU" sz="2000" dirty="0">
                <a:solidFill>
                  <a:srgbClr val="0000CC"/>
                </a:solidFill>
              </a:rPr>
              <a:t>– </a:t>
            </a:r>
            <a:r>
              <a:rPr lang="ru-RU" sz="2000" dirty="0"/>
              <a:t>бинарный.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4208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1052" y="360186"/>
            <a:ext cx="839538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Команды инкремента и декремента выполняются быстрее, чем команды сложения и вычитания.</a:t>
            </a:r>
          </a:p>
          <a:p>
            <a:pPr algn="just"/>
            <a:r>
              <a:rPr lang="ru-RU" sz="2000" dirty="0"/>
              <a:t>При выполнении инкремента инкрементируемой переменной присваивается новое значение. При выполнении вычитания без оператора присваивания значение переменной остается прежним. Например:</a:t>
            </a:r>
          </a:p>
          <a:p>
            <a:pPr algn="just"/>
            <a:endParaRPr lang="ru-RU" sz="2000" dirty="0"/>
          </a:p>
          <a:p>
            <a:pPr algn="just"/>
            <a:r>
              <a:rPr lang="en-US" sz="2000" dirty="0"/>
              <a:t>int </a:t>
            </a:r>
            <a:r>
              <a:rPr lang="en-US" sz="2000" dirty="0" err="1"/>
              <a:t>i</a:t>
            </a:r>
            <a:r>
              <a:rPr lang="en-US" sz="2000" dirty="0"/>
              <a:t> = 5;</a:t>
            </a:r>
          </a:p>
          <a:p>
            <a:pPr algn="just"/>
            <a:r>
              <a:rPr lang="en-US" sz="2000" dirty="0"/>
              <a:t>int j = 5;</a:t>
            </a:r>
          </a:p>
          <a:p>
            <a:pPr algn="just"/>
            <a:r>
              <a:rPr lang="en-US" sz="2000" dirty="0"/>
              <a:t>cout &lt;&lt; </a:t>
            </a:r>
            <a:r>
              <a:rPr lang="en-US" sz="2000" dirty="0" err="1"/>
              <a:t>i</a:t>
            </a:r>
            <a:r>
              <a:rPr lang="en-US" sz="2000" dirty="0"/>
              <a:t>++</a:t>
            </a:r>
            <a:r>
              <a:rPr lang="ru-RU" sz="2000" dirty="0"/>
              <a:t> </a:t>
            </a:r>
            <a:r>
              <a:rPr lang="en-US" sz="2000" dirty="0"/>
              <a:t>&lt;&lt; </a:t>
            </a:r>
            <a:r>
              <a:rPr lang="en-US" sz="2000" dirty="0" err="1"/>
              <a:t>endl</a:t>
            </a:r>
            <a:r>
              <a:rPr lang="en-US" sz="2000" dirty="0"/>
              <a:t> &lt;&lt; j+1;</a:t>
            </a:r>
          </a:p>
          <a:p>
            <a:pPr algn="just"/>
            <a:r>
              <a:rPr lang="ru-RU" sz="2000" dirty="0"/>
              <a:t>Будет выведено </a:t>
            </a:r>
          </a:p>
          <a:p>
            <a:pPr algn="just"/>
            <a:r>
              <a:rPr lang="ru-RU" sz="2000" dirty="0"/>
              <a:t>6</a:t>
            </a:r>
          </a:p>
          <a:p>
            <a:pPr algn="just"/>
            <a:r>
              <a:rPr lang="ru-RU" sz="2000" dirty="0"/>
              <a:t>6</a:t>
            </a:r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ru-RU" sz="2000" dirty="0"/>
              <a:t>Но после этого</a:t>
            </a:r>
          </a:p>
          <a:p>
            <a:pPr algn="just"/>
            <a:r>
              <a:rPr lang="en-US" sz="2000" dirty="0"/>
              <a:t>cout &lt;&lt; </a:t>
            </a:r>
            <a:r>
              <a:rPr lang="en-US" sz="2000" dirty="0" err="1"/>
              <a:t>i</a:t>
            </a:r>
            <a:r>
              <a:rPr lang="en-US" sz="2000" dirty="0"/>
              <a:t> &lt;&lt; </a:t>
            </a:r>
            <a:r>
              <a:rPr lang="en-US" sz="2000" dirty="0" err="1"/>
              <a:t>endl</a:t>
            </a:r>
            <a:r>
              <a:rPr lang="en-US" sz="2000" dirty="0"/>
              <a:t> &lt;&lt; j;</a:t>
            </a:r>
          </a:p>
          <a:p>
            <a:pPr algn="just"/>
            <a:r>
              <a:rPr lang="ru-RU" sz="2000" dirty="0"/>
              <a:t>Будет выведено</a:t>
            </a:r>
          </a:p>
          <a:p>
            <a:pPr algn="just"/>
            <a:r>
              <a:rPr lang="ru-RU" sz="2000" dirty="0"/>
              <a:t>6</a:t>
            </a:r>
          </a:p>
          <a:p>
            <a:pPr algn="just"/>
            <a:r>
              <a:rPr lang="ru-RU" sz="2000" dirty="0"/>
              <a:t>5.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722" y="4751079"/>
            <a:ext cx="4346713" cy="172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79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459838" y="390720"/>
          <a:ext cx="6286626" cy="3962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280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6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%</a:t>
                      </a:r>
                      <a:r>
                        <a:rPr lang="ru-RU" sz="2000" b="0" dirty="0"/>
                        <a:t> (бинарный)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b="0" dirty="0"/>
                        <a:t>Остаток от деления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77034" y="1035707"/>
            <a:ext cx="80901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Этот оператор означает </a:t>
            </a:r>
            <a:r>
              <a:rPr lang="ru-RU" sz="2400" i="1" dirty="0"/>
              <a:t>получение </a:t>
            </a:r>
            <a:r>
              <a:rPr lang="ru-RU" sz="2400" i="1" dirty="0">
                <a:solidFill>
                  <a:srgbClr val="FF0000"/>
                </a:solidFill>
              </a:rPr>
              <a:t>остатка</a:t>
            </a:r>
            <a:r>
              <a:rPr lang="ru-RU" sz="2400" i="1" dirty="0"/>
              <a:t> от деления</a:t>
            </a:r>
            <a:r>
              <a:rPr lang="ru-RU" sz="2400" dirty="0"/>
              <a:t>. Например, </a:t>
            </a:r>
            <a:r>
              <a:rPr lang="ru-RU" sz="2400" dirty="0">
                <a:solidFill>
                  <a:srgbClr val="0000CC"/>
                </a:solidFill>
              </a:rPr>
              <a:t>5</a:t>
            </a:r>
            <a:r>
              <a:rPr lang="ru-RU" sz="2400" dirty="0"/>
              <a:t> входит в </a:t>
            </a:r>
            <a:r>
              <a:rPr lang="ru-RU" sz="2400" dirty="0">
                <a:solidFill>
                  <a:srgbClr val="0000CC"/>
                </a:solidFill>
              </a:rPr>
              <a:t>14</a:t>
            </a:r>
            <a:r>
              <a:rPr lang="ru-RU" sz="2400" dirty="0"/>
              <a:t> два раза, и остаток при этом составляет </a:t>
            </a:r>
            <a:r>
              <a:rPr lang="ru-RU" sz="2400" dirty="0">
                <a:solidFill>
                  <a:srgbClr val="0000CC"/>
                </a:solidFill>
              </a:rPr>
              <a:t>4</a:t>
            </a:r>
            <a:r>
              <a:rPr lang="ru-RU" sz="2400" dirty="0"/>
              <a:t>. Т.е., остаток от деления </a:t>
            </a:r>
            <a:r>
              <a:rPr lang="ru-RU" sz="2400" dirty="0">
                <a:solidFill>
                  <a:srgbClr val="0000CC"/>
                </a:solidFill>
              </a:rPr>
              <a:t>14 </a:t>
            </a:r>
            <a:r>
              <a:rPr lang="ru-RU" sz="2400" dirty="0"/>
              <a:t>на </a:t>
            </a:r>
            <a:r>
              <a:rPr lang="ru-RU" sz="2400" dirty="0">
                <a:solidFill>
                  <a:srgbClr val="0000CC"/>
                </a:solidFill>
              </a:rPr>
              <a:t>5</a:t>
            </a:r>
            <a:r>
              <a:rPr lang="ru-RU" sz="2400" dirty="0"/>
              <a:t> равно </a:t>
            </a:r>
            <a:r>
              <a:rPr lang="ru-RU" sz="2400" dirty="0">
                <a:solidFill>
                  <a:srgbClr val="0000CC"/>
                </a:solidFill>
              </a:rPr>
              <a:t>4</a:t>
            </a:r>
            <a:r>
              <a:rPr lang="ru-RU" sz="2400" dirty="0"/>
              <a:t>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>
                <a:solidFill>
                  <a:srgbClr val="7030A0"/>
                </a:solidFill>
              </a:rPr>
              <a:t>14 % 5 равно</a:t>
            </a:r>
          </a:p>
          <a:p>
            <a:pPr algn="just"/>
            <a:r>
              <a:rPr lang="ru-RU" sz="2400" dirty="0">
                <a:solidFill>
                  <a:srgbClr val="7030A0"/>
                </a:solidFill>
              </a:rPr>
              <a:t>14 – (14</a:t>
            </a:r>
            <a:r>
              <a:rPr lang="en-US" sz="2400" dirty="0">
                <a:solidFill>
                  <a:srgbClr val="7030A0"/>
                </a:solidFill>
              </a:rPr>
              <a:t> / 5) * 5</a:t>
            </a:r>
          </a:p>
          <a:p>
            <a:pPr algn="just"/>
            <a:r>
              <a:rPr lang="en-US" sz="2400" dirty="0">
                <a:solidFill>
                  <a:srgbClr val="7030A0"/>
                </a:solidFill>
              </a:rPr>
              <a:t>14 </a:t>
            </a:r>
            <a:r>
              <a:rPr lang="ru-RU" sz="2400" dirty="0">
                <a:solidFill>
                  <a:srgbClr val="7030A0"/>
                </a:solidFill>
              </a:rPr>
              <a:t>–</a:t>
            </a:r>
            <a:r>
              <a:rPr lang="en-US" sz="2400" dirty="0">
                <a:solidFill>
                  <a:srgbClr val="7030A0"/>
                </a:solidFill>
              </a:rPr>
              <a:t> 2 * 5</a:t>
            </a:r>
          </a:p>
          <a:p>
            <a:pPr algn="just"/>
            <a:r>
              <a:rPr lang="en-US" sz="2400" dirty="0">
                <a:solidFill>
                  <a:srgbClr val="7030A0"/>
                </a:solidFill>
              </a:rPr>
              <a:t>14 </a:t>
            </a:r>
            <a:r>
              <a:rPr lang="ru-RU" sz="2400" dirty="0">
                <a:solidFill>
                  <a:srgbClr val="7030A0"/>
                </a:solidFill>
              </a:rPr>
              <a:t>–</a:t>
            </a:r>
            <a:r>
              <a:rPr lang="en-US" sz="2400" dirty="0">
                <a:solidFill>
                  <a:srgbClr val="7030A0"/>
                </a:solidFill>
              </a:rPr>
              <a:t> 10</a:t>
            </a:r>
          </a:p>
          <a:p>
            <a:pPr algn="just"/>
            <a:r>
              <a:rPr lang="en-US" sz="2400" dirty="0">
                <a:solidFill>
                  <a:srgbClr val="7030A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57882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8222" y="501134"/>
            <a:ext cx="80901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Для переменных вещественного типа оператор получения остатка от деления не предназначен, поскольку он целиком основан на использовании округления до целых (14 </a:t>
            </a:r>
            <a:r>
              <a:rPr lang="en-US" sz="2400" dirty="0"/>
              <a:t>/</a:t>
            </a:r>
            <a:r>
              <a:rPr lang="ru-RU" sz="2400" dirty="0"/>
              <a:t> </a:t>
            </a:r>
            <a:r>
              <a:rPr lang="en-US" sz="2400" dirty="0"/>
              <a:t>5</a:t>
            </a:r>
            <a:r>
              <a:rPr lang="ru-RU" sz="2400" dirty="0"/>
              <a:t> = 2).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22" y="2269066"/>
            <a:ext cx="6572664" cy="318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59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75508" y="513293"/>
            <a:ext cx="1680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7030A0"/>
                </a:solidFill>
              </a:rPr>
              <a:t>145 % 10 =  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75508" y="1716079"/>
            <a:ext cx="171906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</a:rPr>
              <a:t>int x = 2;</a:t>
            </a:r>
          </a:p>
          <a:p>
            <a:r>
              <a:rPr lang="en-US" sz="2400" dirty="0">
                <a:solidFill>
                  <a:srgbClr val="0000CC"/>
                </a:solidFill>
              </a:rPr>
              <a:t>int y = 5;</a:t>
            </a:r>
          </a:p>
          <a:p>
            <a:r>
              <a:rPr lang="en-US" sz="2400" dirty="0">
                <a:solidFill>
                  <a:srgbClr val="0000CC"/>
                </a:solidFill>
              </a:rPr>
              <a:t>int c = y % x;</a:t>
            </a:r>
          </a:p>
          <a:p>
            <a:r>
              <a:rPr lang="en-US" sz="2400" dirty="0">
                <a:solidFill>
                  <a:srgbClr val="7030A0"/>
                </a:solidFill>
              </a:rPr>
              <a:t>c = </a:t>
            </a:r>
            <a:endParaRPr lang="ru-RU" sz="2400" dirty="0">
              <a:solidFill>
                <a:srgbClr val="7030A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5508" y="4026863"/>
            <a:ext cx="225895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</a:rPr>
              <a:t>double x = 5;</a:t>
            </a:r>
          </a:p>
          <a:p>
            <a:r>
              <a:rPr lang="en-US" sz="2400" dirty="0">
                <a:solidFill>
                  <a:srgbClr val="0000CC"/>
                </a:solidFill>
              </a:rPr>
              <a:t>double y = 7;</a:t>
            </a:r>
          </a:p>
          <a:p>
            <a:r>
              <a:rPr lang="en-US" sz="2400" dirty="0">
                <a:solidFill>
                  <a:srgbClr val="0000CC"/>
                </a:solidFill>
              </a:rPr>
              <a:t>double c = y % x;</a:t>
            </a:r>
          </a:p>
          <a:p>
            <a:r>
              <a:rPr lang="en-US" sz="2400" dirty="0">
                <a:solidFill>
                  <a:srgbClr val="7030A0"/>
                </a:solidFill>
              </a:rPr>
              <a:t>c = </a:t>
            </a:r>
            <a:endParaRPr lang="ru-RU" sz="2400" dirty="0">
              <a:solidFill>
                <a:srgbClr val="7030A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85696" y="51329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5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413642" y="1716079"/>
            <a:ext cx="171906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</a:rPr>
              <a:t>int x = 2;</a:t>
            </a:r>
          </a:p>
          <a:p>
            <a:r>
              <a:rPr lang="en-US" sz="2400" dirty="0">
                <a:solidFill>
                  <a:srgbClr val="0000CC"/>
                </a:solidFill>
              </a:rPr>
              <a:t>int y = 7;</a:t>
            </a:r>
          </a:p>
          <a:p>
            <a:r>
              <a:rPr lang="en-US" sz="2400" dirty="0">
                <a:solidFill>
                  <a:srgbClr val="0000CC"/>
                </a:solidFill>
              </a:rPr>
              <a:t>int c = y % x;</a:t>
            </a:r>
          </a:p>
          <a:p>
            <a:r>
              <a:rPr lang="en-US" sz="2400" dirty="0">
                <a:solidFill>
                  <a:srgbClr val="7030A0"/>
                </a:solidFill>
              </a:rPr>
              <a:t>c = </a:t>
            </a:r>
            <a:endParaRPr lang="ru-RU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6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7611" y="332321"/>
            <a:ext cx="81099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Операторы инкремента и декремента могут находиться либо перед аргументом (</a:t>
            </a:r>
            <a:r>
              <a:rPr lang="ru-RU" sz="2400" dirty="0">
                <a:solidFill>
                  <a:srgbClr val="FF0000"/>
                </a:solidFill>
              </a:rPr>
              <a:t>префиксная форма</a:t>
            </a:r>
            <a:r>
              <a:rPr lang="ru-RU" sz="2400" dirty="0"/>
              <a:t>), либо после него (</a:t>
            </a:r>
            <a:r>
              <a:rPr lang="ru-RU" sz="2400" dirty="0">
                <a:solidFill>
                  <a:srgbClr val="FF0000"/>
                </a:solidFill>
              </a:rPr>
              <a:t>постфиксная форма</a:t>
            </a:r>
            <a:r>
              <a:rPr lang="ru-RU" sz="2400" dirty="0"/>
              <a:t>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27610" y="1823497"/>
            <a:ext cx="35801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Префиксная форма</a:t>
            </a:r>
          </a:p>
          <a:p>
            <a:pPr algn="just"/>
            <a:endParaRPr lang="ru-RU" sz="2400" dirty="0"/>
          </a:p>
          <a:p>
            <a:pPr algn="just"/>
            <a:r>
              <a:rPr lang="en-US" sz="2400" dirty="0">
                <a:solidFill>
                  <a:srgbClr val="0000CC"/>
                </a:solidFill>
              </a:rPr>
              <a:t>int x, y;</a:t>
            </a:r>
          </a:p>
          <a:p>
            <a:pPr algn="just"/>
            <a:r>
              <a:rPr lang="en-US" sz="2400" dirty="0">
                <a:solidFill>
                  <a:srgbClr val="0000CC"/>
                </a:solidFill>
              </a:rPr>
              <a:t>x = 5;</a:t>
            </a:r>
            <a:endParaRPr lang="ru-RU" sz="2400" dirty="0">
              <a:solidFill>
                <a:srgbClr val="0000CC"/>
              </a:solidFill>
            </a:endParaRPr>
          </a:p>
          <a:p>
            <a:pPr algn="just"/>
            <a:r>
              <a:rPr lang="en-US" sz="2400" dirty="0">
                <a:solidFill>
                  <a:srgbClr val="0000CC"/>
                </a:solidFill>
              </a:rPr>
              <a:t>y = ++x;</a:t>
            </a:r>
            <a:endParaRPr lang="ru-RU" sz="24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27610" y="4053336"/>
            <a:ext cx="7713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x = 6</a:t>
            </a:r>
          </a:p>
          <a:p>
            <a:r>
              <a:rPr lang="en-US" sz="2400" dirty="0">
                <a:solidFill>
                  <a:srgbClr val="7030A0"/>
                </a:solidFill>
              </a:rPr>
              <a:t>y = 6</a:t>
            </a:r>
            <a:endParaRPr lang="ru-RU" sz="2400" dirty="0">
              <a:solidFill>
                <a:srgbClr val="7030A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57406" y="1823497"/>
            <a:ext cx="35801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Постфиксная форма</a:t>
            </a:r>
          </a:p>
          <a:p>
            <a:pPr algn="just"/>
            <a:endParaRPr lang="ru-RU" sz="2400" dirty="0"/>
          </a:p>
          <a:p>
            <a:pPr algn="just"/>
            <a:r>
              <a:rPr lang="en-US" sz="2400" dirty="0">
                <a:solidFill>
                  <a:srgbClr val="0000CC"/>
                </a:solidFill>
              </a:rPr>
              <a:t>int a, b;</a:t>
            </a:r>
          </a:p>
          <a:p>
            <a:pPr algn="just"/>
            <a:r>
              <a:rPr lang="en-US" sz="2400" dirty="0">
                <a:solidFill>
                  <a:srgbClr val="0000CC"/>
                </a:solidFill>
              </a:rPr>
              <a:t>a = 5;</a:t>
            </a:r>
            <a:endParaRPr lang="ru-RU" sz="2400" dirty="0">
              <a:solidFill>
                <a:srgbClr val="0000CC"/>
              </a:solidFill>
            </a:endParaRPr>
          </a:p>
          <a:p>
            <a:pPr algn="just"/>
            <a:r>
              <a:rPr lang="en-US" sz="2400" dirty="0">
                <a:solidFill>
                  <a:srgbClr val="0000CC"/>
                </a:solidFill>
              </a:rPr>
              <a:t>b = a</a:t>
            </a:r>
            <a:r>
              <a:rPr lang="ru-RU" sz="2400" dirty="0">
                <a:solidFill>
                  <a:srgbClr val="0000CC"/>
                </a:solidFill>
              </a:rPr>
              <a:t>++</a:t>
            </a:r>
            <a:r>
              <a:rPr lang="en-US" sz="2400" dirty="0">
                <a:solidFill>
                  <a:srgbClr val="0000CC"/>
                </a:solidFill>
              </a:rPr>
              <a:t>;</a:t>
            </a:r>
            <a:endParaRPr lang="ru-RU" sz="24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57406" y="4053335"/>
            <a:ext cx="7938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 = 6</a:t>
            </a:r>
          </a:p>
          <a:p>
            <a:r>
              <a:rPr lang="en-US" sz="2400" dirty="0">
                <a:solidFill>
                  <a:srgbClr val="7030A0"/>
                </a:solidFill>
              </a:rPr>
              <a:t>b = </a:t>
            </a:r>
            <a:r>
              <a:rPr lang="ru-RU" sz="2400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27610" y="4884332"/>
            <a:ext cx="82787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Переменной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CC"/>
                </a:solidFill>
              </a:rPr>
              <a:t>y </a:t>
            </a:r>
            <a:r>
              <a:rPr lang="ru-RU" sz="2400" dirty="0"/>
              <a:t>присваивается уже увеличенное префиксным оператором инкремента значение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ru-RU" sz="2400" dirty="0"/>
              <a:t>, а переменной </a:t>
            </a:r>
            <a:r>
              <a:rPr lang="en-US" sz="2400" dirty="0">
                <a:solidFill>
                  <a:srgbClr val="0000CC"/>
                </a:solidFill>
              </a:rPr>
              <a:t>b</a:t>
            </a:r>
            <a:r>
              <a:rPr lang="en-US" sz="2400" dirty="0"/>
              <a:t> </a:t>
            </a:r>
            <a:r>
              <a:rPr lang="ru-RU" sz="2400" dirty="0"/>
              <a:t>передается еще не увеличенное постфиксным оператором значение </a:t>
            </a:r>
            <a:r>
              <a:rPr lang="en-US" sz="2400" dirty="0">
                <a:solidFill>
                  <a:srgbClr val="0000CC"/>
                </a:solidFill>
              </a:rPr>
              <a:t>a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730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68555" y="159026"/>
            <a:ext cx="5367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2060"/>
                </a:solidFill>
              </a:rPr>
              <a:t>Константы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ru-RU" sz="2400" dirty="0">
                <a:solidFill>
                  <a:srgbClr val="002060"/>
                </a:solidFill>
              </a:rPr>
              <a:t>вместо "магических чисел"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2" y="961196"/>
            <a:ext cx="4986287" cy="94711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59332" y="2402461"/>
            <a:ext cx="858557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/>
              <a:t>Использование констант оправдано несколькими факторами. Во-первых, имя константы более информативно, чем число. Во-вторых, если требуется поменять это значение, то проще изменить значение одной константы, чем выискивать и изменять "магическое число" во всей программе.</a:t>
            </a:r>
          </a:p>
        </p:txBody>
      </p:sp>
    </p:spTree>
    <p:extLst>
      <p:ext uri="{BB962C8B-B14F-4D97-AF65-F5344CB8AC3E}">
        <p14:creationId xmlns:p14="http://schemas.microsoft.com/office/powerpoint/2010/main" val="3228898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3868" y="371326"/>
            <a:ext cx="82787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Написать программу, которая решает следующую задачу.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У Кати 3,5 кг сахара. У Пети 4 кг сахара. У Марины 700 грамм сахара. А у Кирилла 1 кг 400 грамм сахара. Программа должна посчитать и вывести, во сколько раз у Кати больше сахара, чем у Марины, а также на сколько килограмм сахара больше у Пети, чем у Кирилла.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37" y="3608641"/>
            <a:ext cx="3919397" cy="391939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250" y="3965848"/>
            <a:ext cx="2441891" cy="320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13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6432" y="204256"/>
            <a:ext cx="641486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700" dirty="0">
                <a:solidFill>
                  <a:srgbClr val="002060"/>
                </a:solidFill>
              </a:rPr>
              <a:t>Символьный тип и строка символов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4121" y="937170"/>
            <a:ext cx="822038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700" dirty="0">
                <a:solidFill>
                  <a:srgbClr val="0000CC"/>
                </a:solidFill>
              </a:rPr>
              <a:t>char</a:t>
            </a:r>
            <a:r>
              <a:rPr lang="en-US" sz="2700" dirty="0"/>
              <a:t> – </a:t>
            </a:r>
            <a:r>
              <a:rPr lang="ru-RU" sz="2700" dirty="0"/>
              <a:t>символьный тип.  Значением переменных может быть символ алфавита, цифра, знак препинания или знак арифметической операции. </a:t>
            </a:r>
          </a:p>
          <a:p>
            <a:pPr algn="just"/>
            <a:r>
              <a:rPr lang="ru-RU" sz="2700" dirty="0"/>
              <a:t>Пример: </a:t>
            </a:r>
            <a:endParaRPr lang="en-US" sz="2700" dirty="0"/>
          </a:p>
          <a:p>
            <a:pPr algn="just"/>
            <a:r>
              <a:rPr lang="en-US" sz="2700" dirty="0">
                <a:solidFill>
                  <a:srgbClr val="0000CC"/>
                </a:solidFill>
              </a:rPr>
              <a:t>char c = ‘a’;</a:t>
            </a:r>
          </a:p>
          <a:p>
            <a:pPr algn="just"/>
            <a:endParaRPr lang="en-US" sz="2700" dirty="0"/>
          </a:p>
          <a:p>
            <a:pPr algn="just"/>
            <a:r>
              <a:rPr lang="en-US" sz="2700" dirty="0">
                <a:solidFill>
                  <a:srgbClr val="0000CC"/>
                </a:solidFill>
              </a:rPr>
              <a:t>string</a:t>
            </a:r>
            <a:r>
              <a:rPr lang="en-US" sz="2700" dirty="0"/>
              <a:t> – </a:t>
            </a:r>
            <a:r>
              <a:rPr lang="ru-RU" sz="2700" dirty="0"/>
              <a:t>строка символов, составляющая предложение.</a:t>
            </a:r>
          </a:p>
          <a:p>
            <a:pPr algn="just"/>
            <a:r>
              <a:rPr lang="ru-RU" sz="2700" dirty="0"/>
              <a:t>Пример: </a:t>
            </a:r>
            <a:endParaRPr lang="en-US" sz="2700" dirty="0"/>
          </a:p>
          <a:p>
            <a:pPr algn="just"/>
            <a:r>
              <a:rPr lang="en-US" sz="2700" dirty="0">
                <a:solidFill>
                  <a:srgbClr val="0000CC"/>
                </a:solidFill>
              </a:rPr>
              <a:t>string s = “this is a string”;</a:t>
            </a:r>
            <a:endParaRPr lang="ru-RU" sz="27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95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3868" y="371326"/>
            <a:ext cx="82787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Написать следующую программу, которая использует переменные типа </a:t>
            </a:r>
            <a:r>
              <a:rPr lang="en-US" sz="2400" dirty="0"/>
              <a:t>string </a:t>
            </a:r>
            <a:r>
              <a:rPr lang="ru-RU" sz="2400" dirty="0"/>
              <a:t>и типа </a:t>
            </a:r>
            <a:r>
              <a:rPr lang="en-US" sz="2400" dirty="0"/>
              <a:t>char</a:t>
            </a:r>
            <a:r>
              <a:rPr lang="ru-RU" sz="2400" dirty="0"/>
              <a:t>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Сохранить в переменной </a:t>
            </a:r>
            <a:r>
              <a:rPr lang="en-US" sz="2400" dirty="0" err="1"/>
              <a:t>sName</a:t>
            </a:r>
            <a:r>
              <a:rPr lang="ru-RU" sz="2400" dirty="0"/>
              <a:t> типа данных </a:t>
            </a:r>
            <a:r>
              <a:rPr lang="en-US" sz="2400" dirty="0"/>
              <a:t>string </a:t>
            </a:r>
            <a:r>
              <a:rPr lang="ru-RU" sz="2400" dirty="0"/>
              <a:t>свое полное имя. Вывести значение переменной </a:t>
            </a:r>
            <a:r>
              <a:rPr lang="en-US" sz="2400" dirty="0" err="1"/>
              <a:t>sName</a:t>
            </a:r>
            <a:r>
              <a:rPr lang="ru-RU" sz="2400" dirty="0"/>
              <a:t>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Сохранить в переменной </a:t>
            </a:r>
            <a:r>
              <a:rPr lang="en-US" sz="2400" dirty="0" err="1"/>
              <a:t>cGender</a:t>
            </a:r>
            <a:r>
              <a:rPr lang="ru-RU" sz="2400" dirty="0"/>
              <a:t> значение </a:t>
            </a:r>
            <a:r>
              <a:rPr lang="en-US" sz="2400" dirty="0"/>
              <a:t>f </a:t>
            </a:r>
            <a:r>
              <a:rPr lang="ru-RU" sz="2400" dirty="0"/>
              <a:t>или</a:t>
            </a:r>
            <a:r>
              <a:rPr lang="en-US" sz="2400" dirty="0"/>
              <a:t> m. </a:t>
            </a:r>
            <a:r>
              <a:rPr lang="ru-RU" sz="2400" dirty="0"/>
              <a:t>Вывести значение переменной </a:t>
            </a:r>
            <a:r>
              <a:rPr lang="en-US" sz="2400" dirty="0" err="1"/>
              <a:t>cGender</a:t>
            </a:r>
            <a:r>
              <a:rPr lang="ru-RU" sz="2400" dirty="0"/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153" y="4170413"/>
            <a:ext cx="3562350" cy="24098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69" y="4122174"/>
            <a:ext cx="2458064" cy="245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6432" y="204256"/>
            <a:ext cx="64148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700" dirty="0">
                <a:solidFill>
                  <a:srgbClr val="002060"/>
                </a:solidFill>
              </a:rPr>
              <a:t>Ограничения, налагаемые на целые числа</a:t>
            </a:r>
          </a:p>
          <a:p>
            <a:pPr algn="just"/>
            <a:r>
              <a:rPr lang="ru-RU" sz="2700" dirty="0">
                <a:solidFill>
                  <a:srgbClr val="002060"/>
                </a:solidFill>
              </a:rPr>
              <a:t>1. Округление до целых значений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600053" y="1127586"/>
                <a:ext cx="8107847" cy="48369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 algn="just"/>
                <a:r>
                  <a:rPr lang="ru-RU" sz="2700" dirty="0"/>
                  <a:t>Требуется вычислить среднее трех чисел: </a:t>
                </a:r>
                <a:r>
                  <a:rPr lang="en-US" sz="2700" dirty="0">
                    <a:solidFill>
                      <a:srgbClr val="0000CC"/>
                    </a:solidFill>
                  </a:rPr>
                  <a:t>a</a:t>
                </a:r>
                <a:r>
                  <a:rPr lang="en-US" sz="2700" dirty="0"/>
                  <a:t>, </a:t>
                </a:r>
                <a:r>
                  <a:rPr lang="en-US" sz="2700" dirty="0">
                    <a:solidFill>
                      <a:srgbClr val="0000CC"/>
                    </a:solidFill>
                  </a:rPr>
                  <a:t>b</a:t>
                </a:r>
                <a:r>
                  <a:rPr lang="en-US" sz="2700" dirty="0"/>
                  <a:t> </a:t>
                </a:r>
                <a:r>
                  <a:rPr lang="ru-RU" sz="2700" dirty="0"/>
                  <a:t>и </a:t>
                </a:r>
                <a:r>
                  <a:rPr lang="en-US" sz="2700" dirty="0">
                    <a:solidFill>
                      <a:srgbClr val="0000CC"/>
                    </a:solidFill>
                  </a:rPr>
                  <a:t>c</a:t>
                </a:r>
                <a:r>
                  <a:rPr lang="en-US" sz="2700" dirty="0"/>
                  <a:t>. </a:t>
                </a:r>
                <a:r>
                  <a:rPr lang="ru-RU" sz="2700" dirty="0"/>
                  <a:t>Среднее значение вычисляется по формуле:</a:t>
                </a:r>
              </a:p>
              <a:p>
                <a:pPr algn="just"/>
                <a:r>
                  <a:rPr lang="ru-RU" sz="2700" dirty="0">
                    <a:solidFill>
                      <a:srgbClr val="0000CC"/>
                    </a:solidFill>
                  </a:rPr>
                  <a:t>(</a:t>
                </a:r>
                <a:r>
                  <a:rPr lang="en-US" sz="2700" dirty="0">
                    <a:solidFill>
                      <a:srgbClr val="0000CC"/>
                    </a:solidFill>
                  </a:rPr>
                  <a:t>a</a:t>
                </a:r>
                <a:r>
                  <a:rPr lang="ru-RU" sz="2700" dirty="0">
                    <a:solidFill>
                      <a:srgbClr val="0000CC"/>
                    </a:solidFill>
                  </a:rPr>
                  <a:t> +</a:t>
                </a:r>
                <a:r>
                  <a:rPr lang="en-US" sz="2700" dirty="0">
                    <a:solidFill>
                      <a:srgbClr val="0000CC"/>
                    </a:solidFill>
                  </a:rPr>
                  <a:t> b </a:t>
                </a:r>
                <a:r>
                  <a:rPr lang="ru-RU" sz="2700" dirty="0">
                    <a:solidFill>
                      <a:srgbClr val="0000CC"/>
                    </a:solidFill>
                  </a:rPr>
                  <a:t>+ </a:t>
                </a:r>
                <a:r>
                  <a:rPr lang="en-US" sz="2700" dirty="0">
                    <a:solidFill>
                      <a:srgbClr val="0000CC"/>
                    </a:solidFill>
                  </a:rPr>
                  <a:t>c</a:t>
                </a:r>
                <a:r>
                  <a:rPr lang="ru-RU" sz="2700" dirty="0">
                    <a:solidFill>
                      <a:srgbClr val="0000CC"/>
                    </a:solidFill>
                  </a:rPr>
                  <a:t>)</a:t>
                </a:r>
                <a:r>
                  <a:rPr lang="en-US" sz="2700" dirty="0">
                    <a:solidFill>
                      <a:srgbClr val="0000CC"/>
                    </a:solidFill>
                  </a:rPr>
                  <a:t>/</a:t>
                </a:r>
                <a:r>
                  <a:rPr lang="ru-RU" sz="2700" dirty="0">
                    <a:solidFill>
                      <a:srgbClr val="0000CC"/>
                    </a:solidFill>
                  </a:rPr>
                  <a:t>3</a:t>
                </a:r>
              </a:p>
              <a:p>
                <a:pPr indent="457200" algn="just"/>
                <a:r>
                  <a:rPr lang="ru-RU" sz="2700" dirty="0"/>
                  <a:t>Например, если </a:t>
                </a:r>
                <a:r>
                  <a:rPr lang="en-US" sz="2700" dirty="0">
                    <a:solidFill>
                      <a:srgbClr val="0000CC"/>
                    </a:solidFill>
                  </a:rPr>
                  <a:t>a</a:t>
                </a:r>
                <a:r>
                  <a:rPr lang="ru-RU" sz="2700" dirty="0">
                    <a:solidFill>
                      <a:srgbClr val="0000CC"/>
                    </a:solidFill>
                  </a:rPr>
                  <a:t>=1</a:t>
                </a:r>
                <a:r>
                  <a:rPr lang="ru-RU" sz="2700" dirty="0"/>
                  <a:t>; </a:t>
                </a:r>
                <a:r>
                  <a:rPr lang="en-US" sz="2700" dirty="0">
                    <a:solidFill>
                      <a:srgbClr val="0000CC"/>
                    </a:solidFill>
                  </a:rPr>
                  <a:t>b</a:t>
                </a:r>
                <a:r>
                  <a:rPr lang="ru-RU" sz="2700" dirty="0">
                    <a:solidFill>
                      <a:srgbClr val="0000CC"/>
                    </a:solidFill>
                  </a:rPr>
                  <a:t>=2 </a:t>
                </a:r>
                <a:r>
                  <a:rPr lang="ru-RU" sz="2700" dirty="0"/>
                  <a:t>и </a:t>
                </a:r>
                <a:r>
                  <a:rPr lang="en-US" sz="2700" dirty="0">
                    <a:solidFill>
                      <a:srgbClr val="0000CC"/>
                    </a:solidFill>
                  </a:rPr>
                  <a:t>c</a:t>
                </a:r>
                <a:r>
                  <a:rPr lang="ru-RU" sz="2700" dirty="0">
                    <a:solidFill>
                      <a:srgbClr val="0000CC"/>
                    </a:solidFill>
                  </a:rPr>
                  <a:t>=2</a:t>
                </a:r>
                <a:r>
                  <a:rPr lang="ru-RU" sz="2700" dirty="0"/>
                  <a:t>, то среднее будет равно </a:t>
                </a:r>
                <a14:m>
                  <m:oMath xmlns:m="http://schemas.openxmlformats.org/officeDocument/2006/math">
                    <m:r>
                      <a:rPr lang="ru-RU" sz="27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ru-RU" sz="27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7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ru-RU" sz="27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ru-RU" sz="2700" dirty="0"/>
                  <a:t> или </a:t>
                </a:r>
                <a:r>
                  <a:rPr lang="ru-RU" sz="2700" dirty="0">
                    <a:solidFill>
                      <a:srgbClr val="0000CC"/>
                    </a:solidFill>
                  </a:rPr>
                  <a:t>1,666... </a:t>
                </a:r>
                <a:r>
                  <a:rPr lang="ru-RU" sz="2700" dirty="0"/>
                  <a:t>Полученный результат приводится к целому значению, просто отбрасывая его дробную часть. При этом </a:t>
                </a:r>
                <a:r>
                  <a:rPr lang="ru-RU" sz="2700" dirty="0">
                    <a:solidFill>
                      <a:srgbClr val="0000CC"/>
                    </a:solidFill>
                  </a:rPr>
                  <a:t>1,666</a:t>
                </a:r>
                <a:r>
                  <a:rPr lang="ru-RU" sz="2700" dirty="0"/>
                  <a:t> утратит свой </a:t>
                </a:r>
                <a:r>
                  <a:rPr lang="en-US" sz="2700" dirty="0"/>
                  <a:t>“</a:t>
                </a:r>
                <a:r>
                  <a:rPr lang="ru-RU" sz="2700" dirty="0"/>
                  <a:t>дьявольский</a:t>
                </a:r>
                <a:r>
                  <a:rPr lang="en-US" sz="2700" dirty="0"/>
                  <a:t>”</a:t>
                </a:r>
                <a:r>
                  <a:rPr lang="ru-RU" sz="2700" dirty="0"/>
                  <a:t> остаток и превратится в </a:t>
                </a:r>
                <a:r>
                  <a:rPr lang="ru-RU" sz="2700" dirty="0">
                    <a:solidFill>
                      <a:srgbClr val="0000CC"/>
                    </a:solidFill>
                  </a:rPr>
                  <a:t>1</a:t>
                </a:r>
                <a:r>
                  <a:rPr lang="ru-RU" sz="2700" dirty="0"/>
                  <a:t>.</a:t>
                </a:r>
                <a:endParaRPr lang="en-US" sz="2700" dirty="0"/>
              </a:p>
              <a:p>
                <a:pPr indent="457200" algn="just"/>
                <a:r>
                  <a:rPr lang="ru-RU" sz="2700" dirty="0"/>
                  <a:t>Даже если попытаться решить эту задачу иным способом:</a:t>
                </a:r>
              </a:p>
              <a:p>
                <a:pPr algn="just"/>
                <a:r>
                  <a:rPr lang="en-US" sz="2700" dirty="0">
                    <a:solidFill>
                      <a:srgbClr val="0000CC"/>
                    </a:solidFill>
                  </a:rPr>
                  <a:t>a/</a:t>
                </a:r>
                <a:r>
                  <a:rPr lang="ru-RU" sz="2700" dirty="0">
                    <a:solidFill>
                      <a:srgbClr val="0000CC"/>
                    </a:solidFill>
                  </a:rPr>
                  <a:t>3 + </a:t>
                </a:r>
                <a:r>
                  <a:rPr lang="en-US" sz="2700" dirty="0">
                    <a:solidFill>
                      <a:srgbClr val="0000CC"/>
                    </a:solidFill>
                  </a:rPr>
                  <a:t>b/</a:t>
                </a:r>
                <a:r>
                  <a:rPr lang="ru-RU" sz="2700" dirty="0">
                    <a:solidFill>
                      <a:srgbClr val="0000CC"/>
                    </a:solidFill>
                  </a:rPr>
                  <a:t>3 + </a:t>
                </a:r>
                <a:r>
                  <a:rPr lang="en-US" sz="2700" dirty="0">
                    <a:solidFill>
                      <a:srgbClr val="0000CC"/>
                    </a:solidFill>
                  </a:rPr>
                  <a:t>c/</a:t>
                </a:r>
                <a:r>
                  <a:rPr lang="ru-RU" sz="2700" dirty="0">
                    <a:solidFill>
                      <a:srgbClr val="0000CC"/>
                    </a:solidFill>
                  </a:rPr>
                  <a:t>3</a:t>
                </a:r>
                <a:r>
                  <a:rPr lang="en-US" sz="2700" dirty="0">
                    <a:solidFill>
                      <a:srgbClr val="0000CC"/>
                    </a:solidFill>
                  </a:rPr>
                  <a:t> = 0 + 0 + 0 = 0</a:t>
                </a:r>
                <a:endParaRPr lang="ru-RU" sz="27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53" y="1127586"/>
                <a:ext cx="8107847" cy="4836965"/>
              </a:xfrm>
              <a:prstGeom prst="rect">
                <a:avLst/>
              </a:prstGeom>
              <a:blipFill rotWithShape="0">
                <a:blip r:embed="rId2"/>
                <a:stretch>
                  <a:fillRect l="-1429" t="-1135" r="-1429" b="-23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52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6432" y="204256"/>
            <a:ext cx="641486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700" dirty="0">
                <a:solidFill>
                  <a:srgbClr val="002060"/>
                </a:solidFill>
              </a:rPr>
              <a:t>2. Ограничения диапазона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628189" y="712087"/>
                <a:ext cx="8220389" cy="4662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700" dirty="0"/>
                  <a:t>Максимальным значением обычной целочисленной переменной является число 2 147 483 647, минимальным – - 2 147 483 647, т.е. общий диапазон (от </a:t>
                </a:r>
                <a14:m>
                  <m:oMath xmlns:m="http://schemas.openxmlformats.org/officeDocument/2006/math">
                    <m:r>
                      <a:rPr lang="ru-RU" sz="27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ru-RU" sz="2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sz="27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ru-RU" sz="2700" dirty="0"/>
                  <a:t>до </a:t>
                </a:r>
                <a14:m>
                  <m:oMath xmlns:m="http://schemas.openxmlformats.org/officeDocument/2006/math">
                    <m:r>
                      <a:rPr lang="ru-RU" sz="270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ru-RU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7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sz="2700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ru-RU" sz="27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sz="2700" dirty="0"/>
                  <a:t>) – около 4 млрд. чисел (зависит от компилятора). Число 2 млрд. может оказаться недостаточным</a:t>
                </a:r>
                <a:r>
                  <a:rPr lang="en-US" sz="2700" dirty="0"/>
                  <a:t>.</a:t>
                </a:r>
              </a:p>
              <a:p>
                <a:pPr algn="just"/>
                <a:r>
                  <a:rPr lang="en-US" sz="2700" dirty="0"/>
                  <a:t>C++ </a:t>
                </a:r>
                <a:r>
                  <a:rPr lang="ru-RU" sz="2700" dirty="0"/>
                  <a:t>позволяет объявлять целые числа как </a:t>
                </a:r>
                <a:r>
                  <a:rPr lang="ru-RU" sz="2700" dirty="0" err="1"/>
                  <a:t>беззнаковые</a:t>
                </a:r>
                <a:r>
                  <a:rPr lang="ru-RU" sz="2700" dirty="0"/>
                  <a:t>. Целое число типа </a:t>
                </a:r>
                <a:r>
                  <a:rPr lang="en-US" sz="2700" dirty="0">
                    <a:solidFill>
                      <a:srgbClr val="0000CC"/>
                    </a:solidFill>
                  </a:rPr>
                  <a:t>unsigned int </a:t>
                </a:r>
                <a:r>
                  <a:rPr lang="ru-RU" sz="2700" dirty="0"/>
                  <a:t>может принимать значения от 0 до +4 294 967 295. Можно объявить переменную просто как </a:t>
                </a:r>
                <a:r>
                  <a:rPr lang="en-US" sz="2700" dirty="0">
                    <a:solidFill>
                      <a:srgbClr val="0000CC"/>
                    </a:solidFill>
                  </a:rPr>
                  <a:t>unsigned</a:t>
                </a:r>
                <a:r>
                  <a:rPr lang="ru-RU" sz="2700" dirty="0"/>
                  <a:t>, опустив объявление </a:t>
                </a:r>
                <a:r>
                  <a:rPr lang="en-US" sz="2700" dirty="0">
                    <a:solidFill>
                      <a:srgbClr val="0000CC"/>
                    </a:solidFill>
                  </a:rPr>
                  <a:t>int</a:t>
                </a:r>
                <a:r>
                  <a:rPr lang="ru-RU" sz="2700" dirty="0"/>
                  <a:t>, которое подразумевается неявно.</a:t>
                </a:r>
                <a:endParaRPr lang="en-US" sz="27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89" y="712087"/>
                <a:ext cx="8220389" cy="4662815"/>
              </a:xfrm>
              <a:prstGeom prst="rect">
                <a:avLst/>
              </a:prstGeom>
              <a:blipFill rotWithShape="0">
                <a:blip r:embed="rId2"/>
                <a:stretch>
                  <a:fillRect l="-1408" t="-1176" r="-1334" b="-24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78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28189" y="158785"/>
            <a:ext cx="42618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2060"/>
                </a:solidFill>
              </a:rPr>
              <a:t>Целочисленное переполнение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28189" y="712087"/>
            <a:ext cx="822038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700" dirty="0"/>
              <a:t>Если целочисленной переменной задать максимальное значение, а потом прибавить к нему единицу, то значение сбрасывается на минимум. Если к максимальному прибавить 2, то значение будет равно минимум+1 и т.д.</a:t>
            </a:r>
          </a:p>
          <a:p>
            <a:pPr algn="just"/>
            <a:r>
              <a:rPr lang="ru-RU" sz="2700" dirty="0"/>
              <a:t>Пример с типом </a:t>
            </a:r>
            <a:r>
              <a:rPr lang="en-US" sz="2700" dirty="0">
                <a:solidFill>
                  <a:srgbClr val="0000CC"/>
                </a:solidFill>
              </a:rPr>
              <a:t>unsigned</a:t>
            </a:r>
            <a:r>
              <a:rPr lang="en-US" sz="2700" dirty="0"/>
              <a:t>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750" y="158785"/>
            <a:ext cx="4049828" cy="61534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83" y="5029614"/>
            <a:ext cx="2271078" cy="8676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89" y="3389047"/>
            <a:ext cx="3621347" cy="250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0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9893" y="235009"/>
            <a:ext cx="822038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700" dirty="0"/>
              <a:t>Пример с типом </a:t>
            </a:r>
            <a:r>
              <a:rPr lang="en-US" sz="2700" dirty="0">
                <a:solidFill>
                  <a:srgbClr val="0000CC"/>
                </a:solidFill>
              </a:rPr>
              <a:t>int</a:t>
            </a:r>
            <a:r>
              <a:rPr lang="en-US" sz="2700" dirty="0"/>
              <a:t>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92" y="742840"/>
            <a:ext cx="6037656" cy="221666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14" y="2222212"/>
            <a:ext cx="2433064" cy="7372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477" y="5985998"/>
            <a:ext cx="2910142" cy="5759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91" y="3803080"/>
            <a:ext cx="4063083" cy="275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6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1208" y="343377"/>
            <a:ext cx="82203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Написать программу, которая решит следующую задачу.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У Маши было 12 конфет. У Миши было 10 конфет. У Саши и Кеши – по одной конфете. Маша отдала Саше 3 конфеты, а Миша отдал Кеше 4 конфеты. Программа должна посчитать и вывести, сколько конфет стало у каждого.</a:t>
            </a:r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4451"/>
            <a:ext cx="5589639" cy="558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6432" y="204256"/>
            <a:ext cx="641486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700" dirty="0">
                <a:solidFill>
                  <a:srgbClr val="002060"/>
                </a:solidFill>
              </a:rPr>
              <a:t>Вещественные (действительные) числа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28189" y="712087"/>
            <a:ext cx="822038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700" dirty="0"/>
              <a:t>Число с плавающей запятой (или число с плавающей точкой) — форма представления вещественных чисел, в которой число хранится в форме </a:t>
            </a:r>
            <a:r>
              <a:rPr lang="ru-RU" sz="2700" dirty="0">
                <a:solidFill>
                  <a:srgbClr val="0000CC"/>
                </a:solidFill>
              </a:rPr>
              <a:t>мантиссы</a:t>
            </a:r>
            <a:r>
              <a:rPr lang="ru-RU" sz="2700" dirty="0"/>
              <a:t> и </a:t>
            </a:r>
            <a:r>
              <a:rPr lang="ru-RU" sz="2700" dirty="0">
                <a:solidFill>
                  <a:srgbClr val="008000"/>
                </a:solidFill>
              </a:rPr>
              <a:t>показателя степени</a:t>
            </a:r>
            <a:r>
              <a:rPr lang="ru-RU" sz="2700" dirty="0"/>
              <a:t>. </a:t>
            </a:r>
          </a:p>
          <a:p>
            <a:pPr indent="457200" algn="just"/>
            <a:r>
              <a:rPr lang="ru-RU" sz="2700" dirty="0"/>
              <a:t>Название </a:t>
            </a:r>
            <a:r>
              <a:rPr lang="en-US" sz="2700" dirty="0"/>
              <a:t>"</a:t>
            </a:r>
            <a:r>
              <a:rPr lang="ru-RU" sz="2700" dirty="0"/>
              <a:t>плавающая запятая</a:t>
            </a:r>
            <a:r>
              <a:rPr lang="en-US" sz="2700" dirty="0"/>
              <a:t>"</a:t>
            </a:r>
            <a:r>
              <a:rPr lang="ru-RU" sz="2700" dirty="0"/>
              <a:t> происходит от того, что запятая в позиционном представлении числа может быть помещена где угодно относительно цифр в строке. Представление числа в форме с плавающей запятой может рассматриваться как компьютерная реализация </a:t>
            </a:r>
            <a:r>
              <a:rPr lang="ru-RU" sz="2700" dirty="0">
                <a:solidFill>
                  <a:srgbClr val="002060"/>
                </a:solidFill>
              </a:rPr>
              <a:t>экспоненциальной </a:t>
            </a:r>
            <a:r>
              <a:rPr lang="ru-RU" sz="2700" dirty="0"/>
              <a:t>записи чисел.</a:t>
            </a:r>
            <a:endParaRPr lang="en-US" sz="2700" dirty="0"/>
          </a:p>
          <a:p>
            <a:pPr indent="457200" algn="just"/>
            <a:r>
              <a:rPr lang="ru-RU" sz="2700" dirty="0"/>
              <a:t>Основные типы вещественных чисел: </a:t>
            </a:r>
            <a:r>
              <a:rPr lang="en-US" sz="2700" dirty="0">
                <a:solidFill>
                  <a:srgbClr val="0000CC"/>
                </a:solidFill>
              </a:rPr>
              <a:t>double</a:t>
            </a:r>
            <a:r>
              <a:rPr lang="en-US" sz="2700" dirty="0"/>
              <a:t> </a:t>
            </a:r>
            <a:r>
              <a:rPr lang="ru-RU" sz="2700" dirty="0"/>
              <a:t>и </a:t>
            </a:r>
            <a:r>
              <a:rPr lang="en-US" sz="2700" dirty="0">
                <a:solidFill>
                  <a:srgbClr val="0000CC"/>
                </a:solidFill>
              </a:rPr>
              <a:t>float</a:t>
            </a:r>
            <a:r>
              <a:rPr lang="ru-RU" sz="2700" dirty="0"/>
              <a:t>. У типа </a:t>
            </a:r>
            <a:r>
              <a:rPr lang="en-US" sz="2700" dirty="0"/>
              <a:t>double </a:t>
            </a:r>
            <a:r>
              <a:rPr lang="ru-RU" sz="2700" dirty="0"/>
              <a:t>б</a:t>
            </a:r>
            <a:r>
              <a:rPr lang="en-US" sz="2700" dirty="0"/>
              <a:t>ó</a:t>
            </a:r>
            <a:r>
              <a:rPr lang="ru-RU" sz="2700" dirty="0" err="1"/>
              <a:t>льшая</a:t>
            </a:r>
            <a:r>
              <a:rPr lang="ru-RU" sz="2700" dirty="0"/>
              <a:t> точность (кол-во знаков после запятой). Для вещественного типа не предусмотрен </a:t>
            </a:r>
            <a:r>
              <a:rPr lang="en-US" sz="2700" dirty="0"/>
              <a:t>unsigned</a:t>
            </a:r>
            <a:r>
              <a:rPr lang="ru-RU" sz="2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068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3470" y="256798"/>
            <a:ext cx="8152227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Число с плавающей запятой состоит из: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/>
              <a:t>Знака мантиссы (указывающего на отрицательность или положительность числа);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000CC"/>
                </a:solidFill>
              </a:rPr>
              <a:t>Мантиссы</a:t>
            </a:r>
            <a:r>
              <a:rPr lang="ru-RU" sz="2600" dirty="0"/>
              <a:t> (выражающей значение числа без учёта порядка);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FF0000"/>
                </a:solidFill>
              </a:rPr>
              <a:t>Знака порядка</a:t>
            </a:r>
            <a:r>
              <a:rPr lang="ru-RU" sz="2600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08000"/>
                </a:solidFill>
              </a:rPr>
              <a:t>Порядка</a:t>
            </a:r>
            <a:r>
              <a:rPr lang="ru-RU" sz="2600" dirty="0"/>
              <a:t> (выражающего степень основания числа, на которое умножается мантисса).</a:t>
            </a:r>
          </a:p>
          <a:p>
            <a:pPr algn="just"/>
            <a:r>
              <a:rPr lang="ru-RU" sz="2600" dirty="0"/>
              <a:t>В вычислительных машинах показатель степени принято отделять от мантиссы буквой «E» (exponent). Например, число </a:t>
            </a:r>
            <a:r>
              <a:rPr lang="ru-RU" sz="2600" dirty="0">
                <a:solidFill>
                  <a:srgbClr val="0000CC"/>
                </a:solidFill>
              </a:rPr>
              <a:t>1,528535047</a:t>
            </a:r>
            <a:r>
              <a:rPr lang="ru-RU" sz="2600" dirty="0"/>
              <a:t>·10</a:t>
            </a:r>
            <a:r>
              <a:rPr lang="ru-RU" sz="2600" baseline="30000" dirty="0">
                <a:solidFill>
                  <a:srgbClr val="FF0000"/>
                </a:solidFill>
              </a:rPr>
              <a:t>−</a:t>
            </a:r>
            <a:r>
              <a:rPr lang="ru-RU" sz="2600" baseline="30000" dirty="0">
                <a:solidFill>
                  <a:srgbClr val="008000"/>
                </a:solidFill>
              </a:rPr>
              <a:t>25</a:t>
            </a:r>
            <a:r>
              <a:rPr lang="ru-RU" sz="2600" dirty="0"/>
              <a:t> в большинстве языков программирования высокого уровня записывается как </a:t>
            </a:r>
            <a:r>
              <a:rPr lang="ru-RU" sz="2600" dirty="0">
                <a:solidFill>
                  <a:srgbClr val="0000CC"/>
                </a:solidFill>
              </a:rPr>
              <a:t>1.528535047</a:t>
            </a:r>
            <a:r>
              <a:rPr lang="ru-RU" sz="2600" dirty="0"/>
              <a:t>E</a:t>
            </a:r>
            <a:r>
              <a:rPr lang="ru-RU" sz="2600" dirty="0">
                <a:solidFill>
                  <a:srgbClr val="FF0000"/>
                </a:solidFill>
              </a:rPr>
              <a:t>-</a:t>
            </a:r>
            <a:r>
              <a:rPr lang="ru-RU" sz="2600" dirty="0">
                <a:solidFill>
                  <a:srgbClr val="008000"/>
                </a:solidFill>
              </a:rPr>
              <a:t>25</a:t>
            </a:r>
            <a:r>
              <a:rPr lang="ru-RU" sz="2600" dirty="0"/>
              <a:t>.</a:t>
            </a:r>
          </a:p>
          <a:p>
            <a:pPr algn="just"/>
            <a:r>
              <a:rPr lang="ru-RU" sz="2400" i="1" dirty="0"/>
              <a:t>Десятичные числа могут не иметь дробной части, оставаясь при этом вещественными (например, действительное число 5.0).</a:t>
            </a:r>
          </a:p>
        </p:txBody>
      </p:sp>
    </p:spTree>
    <p:extLst>
      <p:ext uri="{BB962C8B-B14F-4D97-AF65-F5344CB8AC3E}">
        <p14:creationId xmlns:p14="http://schemas.microsoft.com/office/powerpoint/2010/main" val="30819794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795</TotalTime>
  <Words>1510</Words>
  <Application>Microsoft Office PowerPoint</Application>
  <PresentationFormat>Экран (4:3)</PresentationFormat>
  <Paragraphs>179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Виктория Викторовна Исакова</dc:creator>
  <cp:lastModifiedBy>Андрей Исаев</cp:lastModifiedBy>
  <cp:revision>120</cp:revision>
  <dcterms:created xsi:type="dcterms:W3CDTF">2015-09-18T10:39:29Z</dcterms:created>
  <dcterms:modified xsi:type="dcterms:W3CDTF">2020-09-04T01:01:25Z</dcterms:modified>
</cp:coreProperties>
</file>