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82" r:id="rId3"/>
    <p:sldId id="307" r:id="rId4"/>
    <p:sldId id="284" r:id="rId5"/>
    <p:sldId id="285" r:id="rId6"/>
    <p:sldId id="286" r:id="rId7"/>
    <p:sldId id="287" r:id="rId8"/>
    <p:sldId id="288" r:id="rId9"/>
    <p:sldId id="289" r:id="rId10"/>
    <p:sldId id="306" r:id="rId11"/>
    <p:sldId id="298" r:id="rId12"/>
    <p:sldId id="293" r:id="rId13"/>
    <p:sldId id="290" r:id="rId14"/>
    <p:sldId id="291" r:id="rId15"/>
    <p:sldId id="271" r:id="rId16"/>
    <p:sldId id="272" r:id="rId17"/>
    <p:sldId id="274" r:id="rId18"/>
    <p:sldId id="294" r:id="rId19"/>
    <p:sldId id="273" r:id="rId20"/>
    <p:sldId id="299" r:id="rId21"/>
    <p:sldId id="300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6600"/>
    <a:srgbClr val="0000CC"/>
    <a:srgbClr val="660066"/>
    <a:srgbClr val="008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3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65C9-38A4-49E0-A1AD-160CC0DA49CC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762B-B552-4F87-A7EB-ECF79A61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20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65C9-38A4-49E0-A1AD-160CC0DA49CC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762B-B552-4F87-A7EB-ECF79A61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06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65C9-38A4-49E0-A1AD-160CC0DA49CC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762B-B552-4F87-A7EB-ECF79A61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14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65C9-38A4-49E0-A1AD-160CC0DA49CC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762B-B552-4F87-A7EB-ECF79A61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54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65C9-38A4-49E0-A1AD-160CC0DA49CC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762B-B552-4F87-A7EB-ECF79A61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52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65C9-38A4-49E0-A1AD-160CC0DA49CC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762B-B552-4F87-A7EB-ECF79A61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27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65C9-38A4-49E0-A1AD-160CC0DA49CC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762B-B552-4F87-A7EB-ECF79A61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37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65C9-38A4-49E0-A1AD-160CC0DA49CC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762B-B552-4F87-A7EB-ECF79A61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67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65C9-38A4-49E0-A1AD-160CC0DA49CC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762B-B552-4F87-A7EB-ECF79A61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24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65C9-38A4-49E0-A1AD-160CC0DA49CC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762B-B552-4F87-A7EB-ECF79A61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02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65C9-38A4-49E0-A1AD-160CC0DA49CC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762B-B552-4F87-A7EB-ECF79A61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02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D65C9-38A4-49E0-A1AD-160CC0DA49CC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5762B-B552-4F87-A7EB-ECF79A61A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63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47805" y="190188"/>
            <a:ext cx="39530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700" dirty="0">
                <a:solidFill>
                  <a:srgbClr val="002060"/>
                </a:solidFill>
              </a:rPr>
              <a:t>Логические выражения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73445" y="698019"/>
            <a:ext cx="822038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700" dirty="0"/>
              <a:t>Название типа </a:t>
            </a:r>
            <a:r>
              <a:rPr lang="en-US" sz="2700" dirty="0" err="1">
                <a:solidFill>
                  <a:srgbClr val="0000CC"/>
                </a:solidFill>
              </a:rPr>
              <a:t>bool</a:t>
            </a:r>
            <a:r>
              <a:rPr lang="en-US" sz="2700" dirty="0">
                <a:solidFill>
                  <a:srgbClr val="0000CC"/>
                </a:solidFill>
              </a:rPr>
              <a:t> </a:t>
            </a:r>
            <a:r>
              <a:rPr lang="ru-RU" sz="2700" dirty="0"/>
              <a:t>происходит от имени Буля, автора символьной логики. Булева переменная может иметь только одно из двух значений – </a:t>
            </a:r>
            <a:r>
              <a:rPr lang="en-US" sz="2700" dirty="0">
                <a:solidFill>
                  <a:srgbClr val="0000CC"/>
                </a:solidFill>
              </a:rPr>
              <a:t>true</a:t>
            </a:r>
            <a:r>
              <a:rPr lang="en-US" sz="2700" dirty="0"/>
              <a:t> </a:t>
            </a:r>
            <a:r>
              <a:rPr lang="ru-RU" sz="2700" dirty="0"/>
              <a:t>или </a:t>
            </a:r>
            <a:r>
              <a:rPr lang="en-US" sz="2700" dirty="0">
                <a:solidFill>
                  <a:srgbClr val="0000CC"/>
                </a:solidFill>
              </a:rPr>
              <a:t>false</a:t>
            </a:r>
            <a:r>
              <a:rPr lang="en-US" sz="2700" dirty="0"/>
              <a:t>.</a:t>
            </a:r>
          </a:p>
          <a:p>
            <a:pPr algn="just"/>
            <a:r>
              <a:rPr lang="ru-RU" sz="2700" dirty="0"/>
              <a:t>Например, выражение </a:t>
            </a:r>
            <a:r>
              <a:rPr lang="en-US" sz="2700" dirty="0">
                <a:solidFill>
                  <a:srgbClr val="660066"/>
                </a:solidFill>
              </a:rPr>
              <a:t>x == y</a:t>
            </a:r>
            <a:r>
              <a:rPr lang="en-US" sz="2700" dirty="0"/>
              <a:t> </a:t>
            </a:r>
            <a:r>
              <a:rPr lang="ru-RU" sz="2700" dirty="0"/>
              <a:t>может иметь значение </a:t>
            </a:r>
            <a:r>
              <a:rPr lang="en-US" sz="2700" dirty="0">
                <a:solidFill>
                  <a:srgbClr val="0000CC"/>
                </a:solidFill>
              </a:rPr>
              <a:t>true</a:t>
            </a:r>
            <a:r>
              <a:rPr lang="en-US" sz="2700" dirty="0"/>
              <a:t> </a:t>
            </a:r>
            <a:r>
              <a:rPr lang="ru-RU" sz="2700" dirty="0"/>
              <a:t>или </a:t>
            </a:r>
            <a:r>
              <a:rPr lang="en-US" sz="2700" dirty="0">
                <a:solidFill>
                  <a:srgbClr val="0000CC"/>
                </a:solidFill>
              </a:rPr>
              <a:t>false</a:t>
            </a:r>
            <a:r>
              <a:rPr lang="ru-RU" sz="2700" dirty="0"/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73445" y="2985271"/>
            <a:ext cx="141417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CC"/>
                </a:solidFill>
              </a:rPr>
              <a:t>“true”</a:t>
            </a:r>
            <a:r>
              <a:rPr lang="ru-RU" sz="3200" dirty="0">
                <a:solidFill>
                  <a:srgbClr val="0000CC"/>
                </a:solidFill>
              </a:rPr>
              <a:t>  </a:t>
            </a:r>
            <a:endParaRPr lang="en-US" sz="3200" dirty="0">
              <a:solidFill>
                <a:srgbClr val="0000CC"/>
              </a:solidFill>
            </a:endParaRPr>
          </a:p>
          <a:p>
            <a:r>
              <a:rPr lang="en-US" sz="3200" dirty="0">
                <a:solidFill>
                  <a:srgbClr val="0000CC"/>
                </a:solidFill>
              </a:rPr>
              <a:t>  true</a:t>
            </a:r>
            <a:r>
              <a:rPr lang="ru-RU" sz="3200" dirty="0">
                <a:solidFill>
                  <a:srgbClr val="0000CC"/>
                </a:solidFill>
              </a:rPr>
              <a:t>  </a:t>
            </a:r>
            <a:endParaRPr lang="en-US" sz="3200" dirty="0">
              <a:solidFill>
                <a:srgbClr val="0000CC"/>
              </a:solidFill>
            </a:endParaRPr>
          </a:p>
          <a:p>
            <a:r>
              <a:rPr lang="en-US" sz="3200" dirty="0">
                <a:solidFill>
                  <a:srgbClr val="0000CC"/>
                </a:solidFill>
              </a:rPr>
              <a:t> TRUE</a:t>
            </a:r>
            <a:endParaRPr lang="ru-RU" sz="32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CE032D8-E2C9-4532-8C6E-E77950C5596E}"/>
              </a:ext>
            </a:extLst>
          </p:cNvPr>
          <p:cNvSpPr/>
          <p:nvPr/>
        </p:nvSpPr>
        <p:spPr>
          <a:xfrm>
            <a:off x="1782535" y="3056053"/>
            <a:ext cx="6313437" cy="2041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ru-RU" sz="2800" dirty="0"/>
              <a:t>– это строка</a:t>
            </a:r>
          </a:p>
          <a:p>
            <a:pPr>
              <a:lnSpc>
                <a:spcPts val="3800"/>
              </a:lnSpc>
            </a:pPr>
            <a:r>
              <a:rPr lang="ru-RU" sz="2800" dirty="0"/>
              <a:t>– это значение булевой переменной</a:t>
            </a:r>
          </a:p>
          <a:p>
            <a:pPr>
              <a:lnSpc>
                <a:spcPts val="3800"/>
              </a:lnSpc>
            </a:pPr>
            <a:r>
              <a:rPr lang="ru-RU" sz="2800" dirty="0"/>
              <a:t>– это может быть хоть чем (чем объявит программист)</a:t>
            </a:r>
          </a:p>
        </p:txBody>
      </p:sp>
    </p:spTree>
    <p:extLst>
      <p:ext uri="{BB962C8B-B14F-4D97-AF65-F5344CB8AC3E}">
        <p14:creationId xmlns:p14="http://schemas.microsoft.com/office/powerpoint/2010/main" val="103101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051" y="3406877"/>
            <a:ext cx="3342970" cy="3267753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51208" y="343377"/>
            <a:ext cx="82203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Написать программу с использованием переменных типа данных </a:t>
            </a:r>
            <a:r>
              <a:rPr lang="en-US" sz="2400" dirty="0"/>
              <a:t>bool</a:t>
            </a:r>
            <a:r>
              <a:rPr lang="ru-RU" sz="2400" dirty="0"/>
              <a:t>, которая решит следующую задачу.</a:t>
            </a:r>
          </a:p>
          <a:p>
            <a:pPr algn="just"/>
            <a:r>
              <a:rPr lang="ru-RU" sz="2400" dirty="0"/>
              <a:t>У Олега 12 апельсинов, у Дениса 8 апельсинов, у Наташи 10 апельсинов, а у Юли 8 апельсинов. Сравнить, одинаковое ли количество апельсинов у Олега и Наташи, и записать результат в переменную </a:t>
            </a:r>
            <a:r>
              <a:rPr lang="en-US" sz="2400" dirty="0"/>
              <a:t>b1</a:t>
            </a:r>
            <a:r>
              <a:rPr lang="ru-RU" sz="2400" dirty="0"/>
              <a:t>. Так же сравнить количество апельсинов у Дениса и Юли и записать результат в переменную </a:t>
            </a:r>
            <a:r>
              <a:rPr lang="en-US" sz="2400" dirty="0"/>
              <a:t>b2</a:t>
            </a:r>
            <a:r>
              <a:rPr lang="ru-RU" sz="2400" dirty="0"/>
              <a:t>. Вывести результат сравнения переменных </a:t>
            </a:r>
            <a:r>
              <a:rPr lang="en-US" sz="2400" dirty="0"/>
              <a:t>b1 </a:t>
            </a:r>
            <a:r>
              <a:rPr lang="ru-RU" sz="2400" dirty="0"/>
              <a:t>и </a:t>
            </a:r>
            <a:r>
              <a:rPr lang="en-US" sz="2400" dirty="0"/>
              <a:t>b2</a:t>
            </a:r>
            <a:r>
              <a:rPr lang="ru-RU" sz="2400" dirty="0"/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760" y="3406877"/>
            <a:ext cx="3978240" cy="345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91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74236" y="259981"/>
            <a:ext cx="22349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rgbClr val="002060"/>
                </a:solidFill>
              </a:rPr>
              <a:t>Объект </a:t>
            </a:r>
            <a:r>
              <a:rPr lang="en-US" sz="2800" dirty="0" err="1">
                <a:solidFill>
                  <a:srgbClr val="002060"/>
                </a:solidFill>
              </a:rPr>
              <a:t>cin</a:t>
            </a:r>
            <a:r>
              <a:rPr lang="en-US" sz="2800" dirty="0">
                <a:solidFill>
                  <a:srgbClr val="002060"/>
                </a:solidFill>
              </a:rPr>
              <a:t> &gt;&gt;</a:t>
            </a:r>
            <a:endParaRPr lang="ru-RU" sz="2800" dirty="0">
              <a:solidFill>
                <a:srgbClr val="00206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8919" y="825767"/>
            <a:ext cx="6925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Объект std::</a:t>
            </a:r>
            <a:r>
              <a:rPr lang="ru-RU" sz="2400" dirty="0" err="1"/>
              <a:t>cin</a:t>
            </a:r>
            <a:r>
              <a:rPr lang="ru-RU" sz="2400" dirty="0"/>
              <a:t> забирает вводимую пользователем информацию из стандартного потока ввода, которым обычно является клавиатура.</a:t>
            </a:r>
            <a:endParaRPr lang="en-US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458" y="140471"/>
            <a:ext cx="1690729" cy="163850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4269"/>
            <a:ext cx="9162536" cy="439373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801" y="2464269"/>
            <a:ext cx="4211735" cy="93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1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01072" y="562909"/>
            <a:ext cx="81569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Задача 1. Написать программу, которая запрашивает у пользователя два числовых значения и возвращает результат их сравнения. Пример работы программы:</a:t>
            </a:r>
            <a:endParaRPr lang="en-US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72" y="2102126"/>
            <a:ext cx="6225092" cy="152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96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41774" y="247915"/>
            <a:ext cx="7433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</a:rPr>
              <a:t>Логические операции с вещественными переменными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719743" y="909097"/>
                <a:ext cx="7720872" cy="2462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float a = 10.0;</a:t>
                </a:r>
              </a:p>
              <a:p>
                <a:r>
                  <a:rPr lang="en-US" sz="2400" dirty="0">
                    <a:solidFill>
                      <a:srgbClr val="0000FF"/>
                    </a:solidFill>
                  </a:rPr>
                  <a:t>float b = a / 3;</a:t>
                </a:r>
              </a:p>
              <a:p>
                <a:r>
                  <a:rPr lang="en-US" sz="2400" dirty="0">
                    <a:solidFill>
                      <a:srgbClr val="0000FF"/>
                    </a:solidFill>
                  </a:rPr>
                  <a:t>a == (b * 3.0); </a:t>
                </a:r>
                <a:r>
                  <a:rPr lang="en-US" sz="2400" dirty="0">
                    <a:solidFill>
                      <a:srgbClr val="006600"/>
                    </a:solidFill>
                  </a:rPr>
                  <a:t>// </a:t>
                </a:r>
                <a:r>
                  <a:rPr lang="ru-RU" sz="2400" dirty="0">
                    <a:solidFill>
                      <a:srgbClr val="006600"/>
                    </a:solidFill>
                  </a:rPr>
                  <a:t>Равны ли эти значения?</a:t>
                </a:r>
              </a:p>
              <a:p>
                <a:r>
                  <a:rPr lang="ru-RU" sz="2400" dirty="0"/>
                  <a:t>Математически </a:t>
                </a:r>
                <a:r>
                  <a:rPr lang="en-US" sz="2400" dirty="0"/>
                  <a:t>b =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3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ru-RU" sz="2400" dirty="0"/>
                  <a:t> </a:t>
                </a:r>
              </a:p>
              <a:p>
                <a:r>
                  <a:rPr lang="ru-RU" sz="2400" dirty="0"/>
                  <a:t>но </a:t>
                </a:r>
                <a:r>
                  <a:rPr lang="en-US" sz="2400" dirty="0">
                    <a:solidFill>
                      <a:srgbClr val="660066"/>
                    </a:solidFill>
                  </a:rPr>
                  <a:t>float b = 3.333333 </a:t>
                </a:r>
                <a:endParaRPr lang="ru-RU" sz="2400" dirty="0">
                  <a:solidFill>
                    <a:srgbClr val="660066"/>
                  </a:solidFill>
                </a:endParaRPr>
              </a:p>
              <a:p>
                <a:r>
                  <a:rPr lang="ru-RU" sz="2400" dirty="0"/>
                  <a:t>значит </a:t>
                </a:r>
                <a:r>
                  <a:rPr lang="en-US" sz="2400" dirty="0">
                    <a:solidFill>
                      <a:srgbClr val="660066"/>
                    </a:solidFill>
                  </a:rPr>
                  <a:t>a == </a:t>
                </a:r>
                <a:r>
                  <a:rPr lang="ru-RU" sz="2400" dirty="0">
                    <a:solidFill>
                      <a:srgbClr val="660066"/>
                    </a:solidFill>
                  </a:rPr>
                  <a:t>(</a:t>
                </a:r>
                <a:r>
                  <a:rPr lang="en-US" sz="2400" dirty="0">
                    <a:solidFill>
                      <a:srgbClr val="660066"/>
                    </a:solidFill>
                  </a:rPr>
                  <a:t>b * 3.0) </a:t>
                </a:r>
                <a:r>
                  <a:rPr lang="en-US" sz="2400" dirty="0"/>
                  <a:t>– </a:t>
                </a:r>
                <a:r>
                  <a:rPr lang="en-US" sz="2400" dirty="0">
                    <a:solidFill>
                      <a:srgbClr val="FF0000"/>
                    </a:solidFill>
                  </a:rPr>
                  <a:t>false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43" y="909097"/>
                <a:ext cx="7720872" cy="2462405"/>
              </a:xfrm>
              <a:prstGeom prst="rect">
                <a:avLst/>
              </a:prstGeom>
              <a:blipFill rotWithShape="0">
                <a:blip r:embed="rId2"/>
                <a:stretch>
                  <a:fillRect l="-1184" t="-1980" b="-47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017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19742" y="909097"/>
            <a:ext cx="822730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float a = 10.0;</a:t>
            </a:r>
          </a:p>
          <a:p>
            <a:r>
              <a:rPr lang="en-US" sz="2400" dirty="0">
                <a:solidFill>
                  <a:srgbClr val="0000FF"/>
                </a:solidFill>
              </a:rPr>
              <a:t>float b = 100 % 30;</a:t>
            </a:r>
          </a:p>
          <a:p>
            <a:r>
              <a:rPr lang="en-US" sz="2400" dirty="0">
                <a:solidFill>
                  <a:srgbClr val="0000FF"/>
                </a:solidFill>
              </a:rPr>
              <a:t>a == b; </a:t>
            </a:r>
            <a:r>
              <a:rPr lang="en-US" sz="2400" dirty="0">
                <a:solidFill>
                  <a:srgbClr val="006600"/>
                </a:solidFill>
              </a:rPr>
              <a:t>// </a:t>
            </a:r>
            <a:r>
              <a:rPr lang="ru-RU" sz="2400" dirty="0">
                <a:solidFill>
                  <a:srgbClr val="006600"/>
                </a:solidFill>
              </a:rPr>
              <a:t>Истинно ли это выражение?</a:t>
            </a:r>
          </a:p>
          <a:p>
            <a:r>
              <a:rPr lang="ru-RU" sz="2400" dirty="0"/>
              <a:t>Математически </a:t>
            </a:r>
            <a:r>
              <a:rPr lang="en-US" sz="2400" dirty="0"/>
              <a:t>b =</a:t>
            </a:r>
            <a:r>
              <a:rPr lang="ru-RU" sz="2400" dirty="0"/>
              <a:t> 10</a:t>
            </a:r>
          </a:p>
          <a:p>
            <a:r>
              <a:rPr lang="ru-RU" sz="2400" dirty="0"/>
              <a:t>но </a:t>
            </a:r>
            <a:r>
              <a:rPr lang="ru-RU" sz="2400" dirty="0">
                <a:solidFill>
                  <a:srgbClr val="660066"/>
                </a:solidFill>
              </a:rPr>
              <a:t>100.0 : 30.0 = 3,333333</a:t>
            </a:r>
            <a:r>
              <a:rPr lang="en-US" sz="2400" dirty="0">
                <a:solidFill>
                  <a:srgbClr val="660066"/>
                </a:solidFill>
              </a:rPr>
              <a:t> </a:t>
            </a:r>
            <a:r>
              <a:rPr lang="ru-RU" sz="2400" dirty="0"/>
              <a:t>(или</a:t>
            </a:r>
            <a:r>
              <a:rPr lang="ru-RU" sz="2400" dirty="0">
                <a:solidFill>
                  <a:srgbClr val="660066"/>
                </a:solidFill>
              </a:rPr>
              <a:t> 3.33347</a:t>
            </a:r>
            <a:r>
              <a:rPr lang="ru-RU" sz="2400" dirty="0"/>
              <a:t>)</a:t>
            </a:r>
          </a:p>
          <a:p>
            <a:r>
              <a:rPr lang="en-US" sz="2400" dirty="0">
                <a:solidFill>
                  <a:srgbClr val="660066"/>
                </a:solidFill>
              </a:rPr>
              <a:t>float b = </a:t>
            </a:r>
            <a:r>
              <a:rPr lang="ru-RU" sz="2400" dirty="0">
                <a:solidFill>
                  <a:srgbClr val="660066"/>
                </a:solidFill>
              </a:rPr>
              <a:t>100.0 % 30.0 = ?</a:t>
            </a:r>
          </a:p>
          <a:p>
            <a:endParaRPr lang="ru-RU" sz="2400" dirty="0">
              <a:solidFill>
                <a:srgbClr val="0000FF"/>
              </a:solidFill>
            </a:endParaRPr>
          </a:p>
          <a:p>
            <a:r>
              <a:rPr lang="ru-RU" sz="2400" dirty="0"/>
              <a:t>Более безопасное сравнение:</a:t>
            </a:r>
          </a:p>
          <a:p>
            <a:r>
              <a:rPr lang="en-US" sz="2400" dirty="0">
                <a:solidFill>
                  <a:srgbClr val="0000FF"/>
                </a:solidFill>
              </a:rPr>
              <a:t>float a = 10;</a:t>
            </a:r>
          </a:p>
          <a:p>
            <a:r>
              <a:rPr lang="en-US" sz="2400" dirty="0">
                <a:solidFill>
                  <a:srgbClr val="0000FF"/>
                </a:solidFill>
              </a:rPr>
              <a:t>float b = a / 3;</a:t>
            </a:r>
          </a:p>
          <a:p>
            <a:r>
              <a:rPr lang="en-US" sz="2400" dirty="0">
                <a:solidFill>
                  <a:srgbClr val="0000FF"/>
                </a:solidFill>
              </a:rPr>
              <a:t>float c = b * 3.0;</a:t>
            </a:r>
          </a:p>
          <a:p>
            <a:r>
              <a:rPr lang="en-US" sz="2400" dirty="0">
                <a:solidFill>
                  <a:srgbClr val="0000FF"/>
                </a:solidFill>
              </a:rPr>
              <a:t>(a – c) &lt; 0.0001 &amp;&amp; (c – a) &lt; 0.0001;</a:t>
            </a:r>
            <a:endParaRPr lang="ru-RU" sz="2400" dirty="0">
              <a:solidFill>
                <a:srgbClr val="0000FF"/>
              </a:solidFill>
            </a:endParaRPr>
          </a:p>
          <a:p>
            <a:r>
              <a:rPr lang="ru-RU" sz="2400" dirty="0"/>
              <a:t>Истинно в случае, если разница между </a:t>
            </a:r>
            <a:r>
              <a:rPr lang="en-US" sz="2400" dirty="0"/>
              <a:t>a </a:t>
            </a:r>
            <a:r>
              <a:rPr lang="ru-RU" sz="2400" dirty="0"/>
              <a:t>и </a:t>
            </a:r>
            <a:r>
              <a:rPr lang="en-US" sz="2400" dirty="0"/>
              <a:t>c </a:t>
            </a:r>
            <a:r>
              <a:rPr lang="ru-RU" sz="2400" dirty="0"/>
              <a:t>меньше </a:t>
            </a:r>
            <a:r>
              <a:rPr lang="en-US" sz="2400" dirty="0"/>
              <a:t>0,00001.</a:t>
            </a:r>
          </a:p>
        </p:txBody>
      </p:sp>
    </p:spTree>
    <p:extLst>
      <p:ext uri="{BB962C8B-B14F-4D97-AF65-F5344CB8AC3E}">
        <p14:creationId xmlns:p14="http://schemas.microsoft.com/office/powerpoint/2010/main" val="1619861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1505" y="458930"/>
            <a:ext cx="4055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</a:rPr>
              <a:t>Выражения смешанного типа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88211" y="1134180"/>
            <a:ext cx="84025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C++</a:t>
            </a:r>
            <a:r>
              <a:rPr lang="ru-RU" sz="2400" dirty="0"/>
              <a:t> позволяет использовать в одном выражении переменные разных типов. Например, можно складывать целые и вещественные переменные:</a:t>
            </a:r>
          </a:p>
          <a:p>
            <a:pPr algn="just"/>
            <a:r>
              <a:rPr lang="en-US" sz="2400" dirty="0">
                <a:solidFill>
                  <a:srgbClr val="0000CC"/>
                </a:solidFill>
              </a:rPr>
              <a:t>int x = 5;</a:t>
            </a:r>
          </a:p>
          <a:p>
            <a:pPr algn="just"/>
            <a:r>
              <a:rPr lang="en-US" sz="2400" dirty="0">
                <a:solidFill>
                  <a:srgbClr val="0000CC"/>
                </a:solidFill>
              </a:rPr>
              <a:t>double y = x + 1.0;</a:t>
            </a:r>
          </a:p>
          <a:p>
            <a:pPr algn="just"/>
            <a:r>
              <a:rPr lang="en-US" sz="2400" dirty="0">
                <a:solidFill>
                  <a:srgbClr val="006600"/>
                </a:solidFill>
              </a:rPr>
              <a:t>//</a:t>
            </a:r>
            <a:r>
              <a:rPr lang="ru-RU" sz="2400" dirty="0">
                <a:solidFill>
                  <a:srgbClr val="006600"/>
                </a:solidFill>
              </a:rPr>
              <a:t> в этом выражении перед выполнением операции сложения</a:t>
            </a:r>
          </a:p>
          <a:p>
            <a:pPr algn="just"/>
            <a:r>
              <a:rPr lang="en-US" sz="2400" dirty="0">
                <a:solidFill>
                  <a:srgbClr val="006600"/>
                </a:solidFill>
              </a:rPr>
              <a:t>//</a:t>
            </a:r>
            <a:r>
              <a:rPr lang="ru-RU" sz="2400" dirty="0">
                <a:solidFill>
                  <a:srgbClr val="006600"/>
                </a:solidFill>
              </a:rPr>
              <a:t> значение </a:t>
            </a:r>
            <a:r>
              <a:rPr lang="en-US" sz="2400" dirty="0">
                <a:solidFill>
                  <a:srgbClr val="006600"/>
                </a:solidFill>
              </a:rPr>
              <a:t>x </a:t>
            </a:r>
            <a:r>
              <a:rPr lang="ru-RU" sz="2400" dirty="0">
                <a:solidFill>
                  <a:srgbClr val="006600"/>
                </a:solidFill>
              </a:rPr>
              <a:t>преобразуется к типу </a:t>
            </a:r>
            <a:r>
              <a:rPr lang="en-US" sz="2400" dirty="0">
                <a:solidFill>
                  <a:srgbClr val="006600"/>
                </a:solidFill>
              </a:rPr>
              <a:t>double</a:t>
            </a:r>
          </a:p>
          <a:p>
            <a:pPr algn="just"/>
            <a:r>
              <a:rPr lang="ru-RU" sz="2400" dirty="0"/>
              <a:t>Тип генерируемого в результате значения будет соответствовать более мощному типу операнда.</a:t>
            </a:r>
          </a:p>
        </p:txBody>
      </p:sp>
    </p:spTree>
    <p:extLst>
      <p:ext uri="{BB962C8B-B14F-4D97-AF65-F5344CB8AC3E}">
        <p14:creationId xmlns:p14="http://schemas.microsoft.com/office/powerpoint/2010/main" val="433497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6522" y="361632"/>
            <a:ext cx="8546123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По тому же принципу выражение одного типа может быть присвоено переменной другого типа, например:</a:t>
            </a:r>
          </a:p>
          <a:p>
            <a:pPr algn="just"/>
            <a:r>
              <a:rPr lang="en-US" sz="2400" dirty="0">
                <a:solidFill>
                  <a:srgbClr val="0000CC"/>
                </a:solidFill>
              </a:rPr>
              <a:t>double y = 1.0;</a:t>
            </a:r>
          </a:p>
          <a:p>
            <a:pPr algn="just"/>
            <a:r>
              <a:rPr lang="en-US" sz="2400" dirty="0">
                <a:solidFill>
                  <a:srgbClr val="0000CC"/>
                </a:solidFill>
              </a:rPr>
              <a:t>int x;</a:t>
            </a:r>
          </a:p>
          <a:p>
            <a:pPr algn="just"/>
            <a:r>
              <a:rPr lang="en-US" sz="2400" dirty="0">
                <a:solidFill>
                  <a:srgbClr val="0000CC"/>
                </a:solidFill>
              </a:rPr>
              <a:t>x = y;</a:t>
            </a:r>
          </a:p>
          <a:p>
            <a:pPr algn="just"/>
            <a:r>
              <a:rPr lang="en-US" sz="2400" dirty="0">
                <a:solidFill>
                  <a:srgbClr val="006600"/>
                </a:solidFill>
              </a:rPr>
              <a:t>//</a:t>
            </a:r>
            <a:r>
              <a:rPr lang="ru-RU" sz="2400" dirty="0">
                <a:solidFill>
                  <a:srgbClr val="006600"/>
                </a:solidFill>
              </a:rPr>
              <a:t> в этом выражении целая часть </a:t>
            </a:r>
            <a:r>
              <a:rPr lang="en-US" sz="2400" dirty="0">
                <a:solidFill>
                  <a:srgbClr val="006600"/>
                </a:solidFill>
              </a:rPr>
              <a:t>y </a:t>
            </a:r>
            <a:r>
              <a:rPr lang="ru-RU" sz="2400" dirty="0">
                <a:solidFill>
                  <a:srgbClr val="006600"/>
                </a:solidFill>
              </a:rPr>
              <a:t>сохраняется в </a:t>
            </a:r>
            <a:r>
              <a:rPr lang="en-US" sz="2400" dirty="0">
                <a:solidFill>
                  <a:srgbClr val="006600"/>
                </a:solidFill>
              </a:rPr>
              <a:t>x</a:t>
            </a:r>
            <a:endParaRPr lang="ru-RU" sz="2400" dirty="0">
              <a:solidFill>
                <a:srgbClr val="006600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sz="2400" dirty="0"/>
              <a:t>Если переменная в левой стороне равенства относится к типу менее мощному, чем переменная справа, то при таком присвоении можно потерять точность значений.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sz="2400" dirty="0"/>
              <a:t>Преобразование типа большего размера в меньший называется </a:t>
            </a:r>
            <a:r>
              <a:rPr lang="ru-RU" sz="2400" dirty="0">
                <a:solidFill>
                  <a:srgbClr val="C00000"/>
                </a:solidFill>
              </a:rPr>
              <a:t>понижающим приведением </a:t>
            </a:r>
            <a:r>
              <a:rPr lang="ru-RU" sz="2400" dirty="0"/>
              <a:t>(</a:t>
            </a:r>
            <a:r>
              <a:rPr lang="en-US" sz="2400" dirty="0"/>
              <a:t>demotion</a:t>
            </a:r>
            <a:r>
              <a:rPr lang="ru-RU" sz="2400" dirty="0"/>
              <a:t>), а обратное преобразование – </a:t>
            </a:r>
            <a:r>
              <a:rPr lang="ru-RU" sz="2400" dirty="0">
                <a:solidFill>
                  <a:srgbClr val="C00000"/>
                </a:solidFill>
              </a:rPr>
              <a:t>повышающим приведением </a:t>
            </a:r>
            <a:r>
              <a:rPr lang="ru-RU" sz="2400" dirty="0"/>
              <a:t>(</a:t>
            </a:r>
            <a:r>
              <a:rPr lang="en-US" sz="2400" dirty="0"/>
              <a:t>promotion).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94729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30347" y="180921"/>
            <a:ext cx="87546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ru-RU" sz="2000" dirty="0"/>
              <a:t>Язык С</a:t>
            </a:r>
            <a:r>
              <a:rPr lang="en-US" sz="2000" dirty="0"/>
              <a:t>++</a:t>
            </a:r>
            <a:r>
              <a:rPr lang="ru-RU" sz="2000" dirty="0"/>
              <a:t> позволяет определять имена новых типов данных с помощью ключевого слова </a:t>
            </a:r>
            <a:r>
              <a:rPr lang="ru-RU" sz="2000" dirty="0">
                <a:solidFill>
                  <a:srgbClr val="0000CC"/>
                </a:solidFill>
              </a:rPr>
              <a:t>typedef</a:t>
            </a:r>
            <a:r>
              <a:rPr lang="ru-RU" sz="2000" dirty="0"/>
              <a:t>. На самом деле здесь не создается новый тип данных, а определяется новое имя существующему типу. Он позволяет облегчить создание машинно-независимых программ. Единственное, что потребуется при переходе на другую платформу, - это изменить оператор </a:t>
            </a:r>
            <a:r>
              <a:rPr lang="ru-RU" sz="2000" dirty="0">
                <a:solidFill>
                  <a:srgbClr val="0000CC"/>
                </a:solidFill>
              </a:rPr>
              <a:t>typedef</a:t>
            </a:r>
            <a:r>
              <a:rPr lang="ru-RU" sz="2000" dirty="0"/>
              <a:t>. Он также может помочь документировать код, позволяя назначать содержательные имена стандартным типам данных. Стандартный вид оператора </a:t>
            </a:r>
            <a:r>
              <a:rPr lang="ru-RU" sz="2000" dirty="0">
                <a:solidFill>
                  <a:srgbClr val="0000CC"/>
                </a:solidFill>
              </a:rPr>
              <a:t>typedef</a:t>
            </a:r>
            <a:r>
              <a:rPr lang="ru-RU" sz="2000" dirty="0"/>
              <a:t> следующий:</a:t>
            </a:r>
          </a:p>
          <a:p>
            <a:pPr algn="just" fontAlgn="base"/>
            <a:r>
              <a:rPr lang="ru-RU" sz="2000" dirty="0">
                <a:solidFill>
                  <a:srgbClr val="002060"/>
                </a:solidFill>
              </a:rPr>
              <a:t>typedef тип имя;</a:t>
            </a:r>
            <a:endParaRPr lang="en-US" sz="2000" dirty="0">
              <a:solidFill>
                <a:srgbClr val="002060"/>
              </a:solidFill>
            </a:endParaRPr>
          </a:p>
          <a:p>
            <a:pPr algn="just" fontAlgn="base"/>
            <a:r>
              <a:rPr lang="ru-RU" sz="2000" dirty="0">
                <a:solidFill>
                  <a:srgbClr val="000000"/>
                </a:solidFill>
              </a:rPr>
              <a:t>где тип — это любой существующий тип данных, а имя - это новое имя для данного типа. Новое имя определяется в дополнение к существующему имени типа, а не замещает его. Пример:</a:t>
            </a:r>
            <a:endParaRPr lang="en-US" sz="2000" i="0" dirty="0">
              <a:effectLst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6573"/>
            <a:ext cx="3246798" cy="289142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471252" y="4367882"/>
            <a:ext cx="32873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sum</a:t>
            </a:r>
            <a:r>
              <a:rPr lang="en-US" sz="2000" dirty="0">
                <a:solidFill>
                  <a:srgbClr val="000000"/>
                </a:solidFill>
              </a:rPr>
              <a:t> – </a:t>
            </a:r>
            <a:r>
              <a:rPr lang="ru-RU" sz="2000" dirty="0">
                <a:solidFill>
                  <a:srgbClr val="000000"/>
                </a:solidFill>
              </a:rPr>
              <a:t>это другое имя для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int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в этой программе.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03087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1949" y="331809"/>
            <a:ext cx="80134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Задача </a:t>
            </a:r>
            <a:r>
              <a:rPr lang="en-US" sz="2400" dirty="0"/>
              <a:t>2. </a:t>
            </a:r>
            <a:r>
              <a:rPr lang="ru-RU" sz="2400" dirty="0"/>
              <a:t>Написать программу, которая выводит на экран таблицу истинности логических операций.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9" y="1370485"/>
            <a:ext cx="7544094" cy="467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49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07090" y="1419011"/>
            <a:ext cx="81569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006600"/>
                </a:solidFill>
              </a:rPr>
              <a:t>1. Прочитать код. Протестировать работу программы:</a:t>
            </a:r>
            <a:endParaRPr lang="en-US" sz="2400" dirty="0">
              <a:solidFill>
                <a:srgbClr val="0066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34" y="2078521"/>
            <a:ext cx="6559066" cy="458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2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06938" y="225083"/>
            <a:ext cx="53893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rgbClr val="002060"/>
                </a:solidFill>
              </a:rPr>
              <a:t>Логические операторы сравнения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510264" y="1085928"/>
          <a:ext cx="8379655" cy="34442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719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0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Оператор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Значение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400" baseline="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ru-RU" sz="2400" dirty="0">
                          <a:solidFill>
                            <a:srgbClr val="0000FF"/>
                          </a:solidFill>
                        </a:rPr>
                        <a:t>==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 b</a:t>
                      </a:r>
                      <a:endParaRPr lang="ru-RU" sz="2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Равенство;</a:t>
                      </a:r>
                      <a:r>
                        <a:rPr lang="ru-RU" sz="2400" baseline="0" dirty="0"/>
                        <a:t> истинно, когда значение </a:t>
                      </a:r>
                      <a:r>
                        <a:rPr lang="en-US" sz="2400" baseline="0" dirty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ru-RU" sz="2400" baseline="0" dirty="0"/>
                        <a:t> совпадает со значением </a:t>
                      </a:r>
                      <a:r>
                        <a:rPr lang="en-US" sz="2400" baseline="0" dirty="0">
                          <a:solidFill>
                            <a:srgbClr val="0000FF"/>
                          </a:solidFill>
                        </a:rPr>
                        <a:t>b</a:t>
                      </a:r>
                      <a:endParaRPr lang="ru-RU" sz="2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a 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r>
                        <a:rPr lang="ru-RU" sz="2400" dirty="0">
                          <a:solidFill>
                            <a:srgbClr val="0000FF"/>
                          </a:solidFill>
                        </a:rPr>
                        <a:t>=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 b</a:t>
                      </a:r>
                      <a:endParaRPr lang="ru-RU" sz="2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Неравенство; противоположное равенству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a &gt; b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a &lt; b</a:t>
                      </a:r>
                      <a:endParaRPr lang="ru-RU" sz="2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Больше, меньше; истинно, когда значение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ru-RU" sz="2400" baseline="0" dirty="0"/>
                        <a:t> больше (меньше) значения </a:t>
                      </a:r>
                      <a:r>
                        <a:rPr lang="en-US" sz="2400" baseline="0" dirty="0">
                          <a:solidFill>
                            <a:srgbClr val="0000FF"/>
                          </a:solidFill>
                        </a:rPr>
                        <a:t>b</a:t>
                      </a:r>
                      <a:endParaRPr lang="ru-R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a &gt;= b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a &lt;= b</a:t>
                      </a:r>
                      <a:endParaRPr lang="ru-RU" sz="2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Больше или равно, меньше или равно; истинно, если истиной является </a:t>
                      </a:r>
                      <a:r>
                        <a:rPr lang="en-US" sz="2400" dirty="0"/>
                        <a:t>&gt; </a:t>
                      </a:r>
                      <a:r>
                        <a:rPr lang="ru-RU" sz="2400" dirty="0"/>
                        <a:t>или</a:t>
                      </a:r>
                      <a:r>
                        <a:rPr lang="ru-RU" sz="2400" baseline="0" dirty="0"/>
                        <a:t> == (</a:t>
                      </a:r>
                      <a:r>
                        <a:rPr lang="en-US" sz="2400" baseline="0" dirty="0"/>
                        <a:t>&lt;</a:t>
                      </a:r>
                      <a:r>
                        <a:rPr lang="ru-RU" sz="2400" baseline="0" dirty="0"/>
                        <a:t> или ==)</a:t>
                      </a:r>
                      <a:endParaRPr lang="ru-R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455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7783" y="1290458"/>
            <a:ext cx="85838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7030A0"/>
                </a:solidFill>
              </a:rPr>
              <a:t>2. Создать программу для автоматизации процесса перевода старой русской меры веса в современную. Программа должна позволить пользователю ввести два числа (пуды и фунты) и сообщить, каково значение в килограммах (1 пуд = 40 фунтам = 16,38 кг).</a:t>
            </a:r>
          </a:p>
          <a:p>
            <a:pPr algn="just"/>
            <a:r>
              <a:rPr lang="ru-RU" sz="2400" dirty="0">
                <a:solidFill>
                  <a:srgbClr val="008000"/>
                </a:solidFill>
              </a:rPr>
              <a:t>3. Создать программу для перевода количества лет, введенного пользователем, в секунды.</a:t>
            </a:r>
          </a:p>
          <a:p>
            <a:pPr algn="just"/>
            <a:r>
              <a:rPr lang="ru-RU" sz="2400" dirty="0">
                <a:solidFill>
                  <a:srgbClr val="7030A0"/>
                </a:solidFill>
              </a:rPr>
              <a:t>4. Даны две целые переменные a и b. Составить программу, в результате работы которой значения переменных поменяются местами.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83" y="166831"/>
            <a:ext cx="2074892" cy="10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63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1474" y="1605877"/>
            <a:ext cx="835471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006600"/>
                </a:solidFill>
              </a:rPr>
              <a:t>5</a:t>
            </a:r>
            <a:r>
              <a:rPr lang="en-US" sz="2400" dirty="0">
                <a:solidFill>
                  <a:srgbClr val="006600"/>
                </a:solidFill>
              </a:rPr>
              <a:t>. </a:t>
            </a:r>
            <a:r>
              <a:rPr lang="ru-RU" sz="2400" dirty="0">
                <a:solidFill>
                  <a:srgbClr val="006600"/>
                </a:solidFill>
              </a:rPr>
              <a:t>Написать программу, которая решает следующую задачу по физике. Тело падает с высоты </a:t>
            </a:r>
            <a:r>
              <a:rPr lang="ru-RU" sz="2400" dirty="0">
                <a:solidFill>
                  <a:srgbClr val="C00000"/>
                </a:solidFill>
              </a:rPr>
              <a:t>h</a:t>
            </a:r>
            <a:r>
              <a:rPr lang="ru-RU" sz="2400" dirty="0">
                <a:solidFill>
                  <a:srgbClr val="006600"/>
                </a:solidFill>
              </a:rPr>
              <a:t>. Какова его скорость в момент соприкосновения с землей и когда это произойдет.</a:t>
            </a:r>
            <a:endParaRPr lang="en-US" sz="2400" dirty="0">
              <a:solidFill>
                <a:srgbClr val="006600"/>
              </a:solidFill>
            </a:endParaRPr>
          </a:p>
          <a:p>
            <a:pPr algn="just"/>
            <a:r>
              <a:rPr lang="ru-RU" sz="2400" dirty="0">
                <a:solidFill>
                  <a:srgbClr val="7030A0"/>
                </a:solidFill>
              </a:rPr>
              <a:t>6. Написать программу для решения следующей задачи. В равнобедренном треугольнике известно основание </a:t>
            </a:r>
            <a:r>
              <a:rPr lang="ru-RU" sz="2400" dirty="0">
                <a:solidFill>
                  <a:srgbClr val="C00000"/>
                </a:solidFill>
              </a:rPr>
              <a:t>c</a:t>
            </a:r>
            <a:r>
              <a:rPr lang="ru-RU" sz="2400" dirty="0">
                <a:solidFill>
                  <a:srgbClr val="7030A0"/>
                </a:solidFill>
              </a:rPr>
              <a:t> и высота </a:t>
            </a:r>
            <a:r>
              <a:rPr lang="ru-RU" sz="2400" dirty="0">
                <a:solidFill>
                  <a:srgbClr val="C00000"/>
                </a:solidFill>
              </a:rPr>
              <a:t>h</a:t>
            </a:r>
            <a:r>
              <a:rPr lang="ru-RU" sz="2400" dirty="0">
                <a:solidFill>
                  <a:srgbClr val="7030A0"/>
                </a:solidFill>
              </a:rPr>
              <a:t>. Найти площадь треугольника </a:t>
            </a:r>
            <a:r>
              <a:rPr lang="ru-RU" sz="2400" dirty="0">
                <a:solidFill>
                  <a:srgbClr val="C00000"/>
                </a:solidFill>
              </a:rPr>
              <a:t>S </a:t>
            </a:r>
            <a:r>
              <a:rPr lang="ru-RU" sz="2400" dirty="0">
                <a:solidFill>
                  <a:srgbClr val="7030A0"/>
                </a:solidFill>
              </a:rPr>
              <a:t>и периметр </a:t>
            </a:r>
            <a:r>
              <a:rPr lang="ru-RU" sz="2400" dirty="0">
                <a:solidFill>
                  <a:srgbClr val="C00000"/>
                </a:solidFill>
              </a:rPr>
              <a:t>Р</a:t>
            </a:r>
            <a:r>
              <a:rPr lang="ru-RU" sz="2400" dirty="0">
                <a:solidFill>
                  <a:srgbClr val="7030A0"/>
                </a:solidFill>
              </a:rPr>
              <a:t>.</a:t>
            </a:r>
            <a:endParaRPr lang="en-US" sz="2400" dirty="0">
              <a:solidFill>
                <a:srgbClr val="7030A0"/>
              </a:solidFill>
            </a:endParaRPr>
          </a:p>
          <a:p>
            <a:pPr algn="just"/>
            <a:r>
              <a:rPr lang="ru-RU" sz="2400" dirty="0">
                <a:solidFill>
                  <a:srgbClr val="006600"/>
                </a:solidFill>
              </a:rPr>
              <a:t>7</a:t>
            </a:r>
            <a:r>
              <a:rPr lang="en-US" sz="2400" dirty="0">
                <a:solidFill>
                  <a:srgbClr val="006600"/>
                </a:solidFill>
              </a:rPr>
              <a:t>. </a:t>
            </a:r>
            <a:r>
              <a:rPr lang="ru-RU" sz="2400" dirty="0">
                <a:solidFill>
                  <a:srgbClr val="006600"/>
                </a:solidFill>
              </a:rPr>
              <a:t>Дано натуральное число. Вывести его последнюю цифру.</a:t>
            </a:r>
          </a:p>
          <a:p>
            <a:pPr algn="just"/>
            <a:r>
              <a:rPr lang="ru-RU" sz="2400" dirty="0">
                <a:solidFill>
                  <a:srgbClr val="7030A0"/>
                </a:solidFill>
              </a:rPr>
              <a:t>8. Дано натуральное число. Найти число десятков в его</a:t>
            </a:r>
          </a:p>
          <a:p>
            <a:pPr algn="just"/>
            <a:r>
              <a:rPr lang="ru-RU" sz="2400" dirty="0">
                <a:solidFill>
                  <a:srgbClr val="7030A0"/>
                </a:solidFill>
              </a:rPr>
              <a:t>десятичной записи.</a:t>
            </a:r>
          </a:p>
          <a:p>
            <a:pPr algn="just"/>
            <a:r>
              <a:rPr lang="ru-RU" sz="2400" dirty="0">
                <a:solidFill>
                  <a:srgbClr val="006600"/>
                </a:solidFill>
              </a:rPr>
              <a:t>9</a:t>
            </a:r>
            <a:r>
              <a:rPr lang="en-US" sz="2400" dirty="0">
                <a:solidFill>
                  <a:srgbClr val="006600"/>
                </a:solidFill>
              </a:rPr>
              <a:t>.</a:t>
            </a:r>
            <a:r>
              <a:rPr lang="ru-RU" sz="2400" dirty="0">
                <a:solidFill>
                  <a:srgbClr val="006600"/>
                </a:solidFill>
              </a:rPr>
              <a:t> Дано трехзначное число. Найти сумму его цифр.</a:t>
            </a:r>
          </a:p>
          <a:p>
            <a:pPr algn="just"/>
            <a:r>
              <a:rPr lang="ru-RU" sz="2400" dirty="0">
                <a:solidFill>
                  <a:srgbClr val="7030A0"/>
                </a:solidFill>
              </a:rPr>
              <a:t>10*. Даны две целочисленные переменные. Составить программу, которая меняет местами значения этих переменных. Использовать только 2 переменные.</a:t>
            </a:r>
            <a:endParaRPr lang="ru-RU" sz="2400" dirty="0">
              <a:solidFill>
                <a:srgbClr val="0066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74" y="312605"/>
            <a:ext cx="2074892" cy="10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9829" y="360457"/>
            <a:ext cx="802485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Операторы </a:t>
            </a:r>
            <a:r>
              <a:rPr lang="ru-RU" sz="2400" dirty="0">
                <a:solidFill>
                  <a:srgbClr val="0000FF"/>
                </a:solidFill>
              </a:rPr>
              <a:t>==</a:t>
            </a:r>
            <a:r>
              <a:rPr lang="ru-RU" sz="2400" dirty="0"/>
              <a:t>, </a:t>
            </a:r>
            <a:r>
              <a:rPr lang="ru-RU" sz="2400" dirty="0">
                <a:solidFill>
                  <a:srgbClr val="0000FF"/>
                </a:solidFill>
              </a:rPr>
              <a:t>!=</a:t>
            </a:r>
            <a:r>
              <a:rPr lang="ru-RU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&gt;</a:t>
            </a:r>
            <a:r>
              <a:rPr lang="ru-RU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&lt;</a:t>
            </a:r>
            <a:r>
              <a:rPr lang="ru-RU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&gt;=</a:t>
            </a:r>
            <a:r>
              <a:rPr lang="ru-RU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&lt;=</a:t>
            </a:r>
            <a:r>
              <a:rPr lang="ru-RU" sz="2400" dirty="0"/>
              <a:t> являются операторами сравнения. Оператор равенства используется для проверки двух значений. Например, следующее выражение истинно, если значением </a:t>
            </a:r>
            <a:r>
              <a:rPr lang="en-US" sz="2400" dirty="0">
                <a:solidFill>
                  <a:srgbClr val="0000FF"/>
                </a:solidFill>
              </a:rPr>
              <a:t>x</a:t>
            </a:r>
            <a:r>
              <a:rPr lang="en-US" sz="2400" dirty="0"/>
              <a:t> </a:t>
            </a:r>
            <a:r>
              <a:rPr lang="ru-RU" sz="2400" dirty="0"/>
              <a:t>является </a:t>
            </a:r>
            <a:r>
              <a:rPr lang="ru-RU" sz="2400" dirty="0">
                <a:solidFill>
                  <a:srgbClr val="0000FF"/>
                </a:solidFill>
              </a:rPr>
              <a:t>5</a:t>
            </a:r>
            <a:r>
              <a:rPr lang="ru-RU" sz="2400" dirty="0"/>
              <a:t>, и ложно во всех других случаях: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x == 5</a:t>
            </a:r>
            <a:r>
              <a:rPr lang="en-US" sz="2400" dirty="0"/>
              <a:t>;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06927" y="3075519"/>
            <a:ext cx="11560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solidFill>
                  <a:srgbClr val="0000FF"/>
                </a:solidFill>
              </a:rPr>
              <a:t>x == 10;</a:t>
            </a:r>
            <a:endParaRPr lang="ru-RU" sz="2400" dirty="0">
              <a:solidFill>
                <a:srgbClr val="0000FF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31503" y="3075519"/>
            <a:ext cx="1002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solidFill>
                  <a:srgbClr val="0000FF"/>
                </a:solidFill>
              </a:rPr>
              <a:t>x = 10;</a:t>
            </a:r>
            <a:endParaRPr lang="ru-RU" sz="2400" dirty="0">
              <a:solidFill>
                <a:srgbClr val="0000FF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65927" y="3537183"/>
            <a:ext cx="2838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2400" dirty="0">
                <a:solidFill>
                  <a:srgbClr val="FF0000"/>
                </a:solidFill>
              </a:rPr>
              <a:t>Оператор равенства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946658" y="3537184"/>
            <a:ext cx="3371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2400" dirty="0">
                <a:solidFill>
                  <a:srgbClr val="FF0000"/>
                </a:solidFill>
              </a:rPr>
              <a:t>Оператор присваивания</a:t>
            </a:r>
          </a:p>
        </p:txBody>
      </p:sp>
      <p:sp>
        <p:nvSpPr>
          <p:cNvPr id="8" name="Овал 7"/>
          <p:cNvSpPr/>
          <p:nvPr/>
        </p:nvSpPr>
        <p:spPr>
          <a:xfrm>
            <a:off x="4641706" y="2902431"/>
            <a:ext cx="3676837" cy="1731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429829" y="2902431"/>
            <a:ext cx="3676837" cy="1731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29830" y="5268351"/>
            <a:ext cx="80248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i="1" dirty="0"/>
              <a:t>Распространенная ошибка, которую компилятор не посчитает за ошибку и не укажет на нее.</a:t>
            </a:r>
          </a:p>
        </p:txBody>
      </p:sp>
    </p:spTree>
    <p:extLst>
      <p:ext uri="{BB962C8B-B14F-4D97-AF65-F5344CB8AC3E}">
        <p14:creationId xmlns:p14="http://schemas.microsoft.com/office/powerpoint/2010/main" val="1624578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13375" y="0"/>
            <a:ext cx="53653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rgbClr val="002060"/>
                </a:solidFill>
              </a:rPr>
              <a:t>Составные логические операторы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115945"/>
              </p:ext>
            </p:extLst>
          </p:nvPr>
        </p:nvGraphicFramePr>
        <p:xfrm>
          <a:off x="225083" y="523220"/>
          <a:ext cx="8750105" cy="582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54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4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6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Оператор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Значение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Возвращает </a:t>
                      </a:r>
                      <a:r>
                        <a:rPr lang="en-US" sz="2400" dirty="0"/>
                        <a:t>true</a:t>
                      </a:r>
                      <a:r>
                        <a:rPr lang="ru-RU" sz="2400" dirty="0"/>
                        <a:t>, если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a &amp;&amp; b</a:t>
                      </a:r>
                      <a:endParaRPr lang="ru-RU" sz="2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b="0" dirty="0"/>
                        <a:t>аргументы и слева, и справа являются истиной</a:t>
                      </a:r>
                      <a:r>
                        <a:rPr lang="en-US" sz="2400" b="0" dirty="0"/>
                        <a:t> (</a:t>
                      </a:r>
                      <a:r>
                        <a:rPr lang="ru-RU" sz="2400" b="0" dirty="0"/>
                        <a:t>сокращенное</a:t>
                      </a:r>
                      <a:r>
                        <a:rPr lang="ru-RU" sz="2400" b="0" baseline="0" dirty="0"/>
                        <a:t> вычисление)</a:t>
                      </a:r>
                      <a:endParaRPr lang="ru-RU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a &amp; b</a:t>
                      </a:r>
                      <a:endParaRPr lang="ru-RU" sz="2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b="0" dirty="0"/>
                        <a:t>аргументы и слева, и справа являются истиной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a || b</a:t>
                      </a:r>
                      <a:endParaRPr lang="ru-RU" sz="2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ИЛИ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или левый, или правый, или оба аргумента являются истиной </a:t>
                      </a:r>
                      <a:r>
                        <a:rPr lang="en-US" sz="2400" b="0" dirty="0"/>
                        <a:t>(</a:t>
                      </a:r>
                      <a:r>
                        <a:rPr lang="ru-RU" sz="2400" b="0" dirty="0"/>
                        <a:t>сокращенное</a:t>
                      </a:r>
                      <a:r>
                        <a:rPr lang="ru-RU" sz="2400" b="0" baseline="0" dirty="0"/>
                        <a:t> вычисление)</a:t>
                      </a:r>
                      <a:endParaRPr lang="ru-R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a | b</a:t>
                      </a:r>
                      <a:endParaRPr lang="ru-RU" sz="2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ИЛИ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или левый, или правый, или оба аргумента являются истиной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US" sz="24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</a:t>
                      </a:r>
                      <a:endParaRPr lang="ru-RU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ЛИБО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либо </a:t>
                      </a:r>
                      <a:r>
                        <a:rPr lang="en-US" sz="2400" baseline="0" dirty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ru-RU" sz="2400" baseline="0" dirty="0"/>
                        <a:t>, либо </a:t>
                      </a:r>
                      <a:r>
                        <a:rPr lang="en-US" sz="2400" baseline="0">
                          <a:solidFill>
                            <a:srgbClr val="0000FF"/>
                          </a:solidFill>
                        </a:rPr>
                        <a:t>b</a:t>
                      </a:r>
                      <a:r>
                        <a:rPr lang="ru-RU" sz="2400" baseline="0"/>
                        <a:t>, </a:t>
                      </a:r>
                      <a:r>
                        <a:rPr lang="ru-RU" sz="2400" baseline="0" dirty="0"/>
                        <a:t>но не обе одновременно равны </a:t>
                      </a:r>
                      <a:r>
                        <a:rPr lang="en-US" sz="2400" baseline="0" dirty="0"/>
                        <a:t>true</a:t>
                      </a:r>
                    </a:p>
                    <a:p>
                      <a:r>
                        <a:rPr lang="ru-RU" sz="2400" baseline="0" dirty="0"/>
                        <a:t>(сокращенное вычисление невозможно)</a:t>
                      </a:r>
                      <a:endParaRPr lang="ru-R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НЕ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aseline="0" dirty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ru-RU" sz="2400" dirty="0"/>
                        <a:t> принимает ложное значение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488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96851" y="233847"/>
            <a:ext cx="44432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</a:rPr>
              <a:t>Сокращенные вычисления в </a:t>
            </a:r>
            <a:r>
              <a:rPr lang="en-US" sz="2400" dirty="0">
                <a:solidFill>
                  <a:srgbClr val="002060"/>
                </a:solidFill>
              </a:rPr>
              <a:t>C++</a:t>
            </a:r>
            <a:endParaRPr lang="ru-RU" sz="2400" dirty="0">
              <a:solidFill>
                <a:srgbClr val="00206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19742" y="909097"/>
            <a:ext cx="80162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FF"/>
                </a:solidFill>
              </a:rPr>
              <a:t>условие1 </a:t>
            </a:r>
            <a:r>
              <a:rPr lang="en-US" sz="2400" dirty="0">
                <a:solidFill>
                  <a:srgbClr val="0000FF"/>
                </a:solidFill>
              </a:rPr>
              <a:t>&amp;&amp;</a:t>
            </a:r>
            <a:r>
              <a:rPr lang="ru-RU" sz="2400" dirty="0">
                <a:solidFill>
                  <a:srgbClr val="0000FF"/>
                </a:solidFill>
              </a:rPr>
              <a:t> условие2</a:t>
            </a:r>
          </a:p>
          <a:p>
            <a:pPr algn="just"/>
            <a:r>
              <a:rPr lang="ru-RU" sz="2400" dirty="0"/>
              <a:t>Если </a:t>
            </a:r>
            <a:r>
              <a:rPr lang="ru-RU" sz="2400" dirty="0">
                <a:solidFill>
                  <a:srgbClr val="0000FF"/>
                </a:solidFill>
              </a:rPr>
              <a:t>условие1 </a:t>
            </a:r>
            <a:r>
              <a:rPr lang="ru-RU" sz="2400" dirty="0"/>
              <a:t>ложно, то результат будет ложным независимо от истинности выражения </a:t>
            </a:r>
            <a:r>
              <a:rPr lang="ru-RU" sz="2400" dirty="0">
                <a:solidFill>
                  <a:srgbClr val="0000FF"/>
                </a:solidFill>
              </a:rPr>
              <a:t>условие</a:t>
            </a:r>
            <a:r>
              <a:rPr lang="en-US" sz="2400" dirty="0">
                <a:solidFill>
                  <a:srgbClr val="0000FF"/>
                </a:solidFill>
              </a:rPr>
              <a:t>2</a:t>
            </a:r>
            <a:r>
              <a:rPr lang="en-US" sz="2400" dirty="0"/>
              <a:t>.</a:t>
            </a:r>
            <a:endParaRPr lang="ru-RU" sz="2400" dirty="0"/>
          </a:p>
          <a:p>
            <a:endParaRPr lang="ru-RU" sz="2400" dirty="0">
              <a:solidFill>
                <a:srgbClr val="0000FF"/>
              </a:solidFill>
            </a:endParaRPr>
          </a:p>
          <a:p>
            <a:r>
              <a:rPr lang="ru-RU" sz="2400" dirty="0">
                <a:solidFill>
                  <a:srgbClr val="0000FF"/>
                </a:solidFill>
              </a:rPr>
              <a:t>условие1 </a:t>
            </a:r>
            <a:r>
              <a:rPr lang="en-US" sz="2400" dirty="0">
                <a:solidFill>
                  <a:srgbClr val="0000FF"/>
                </a:solidFill>
              </a:rPr>
              <a:t>||</a:t>
            </a:r>
            <a:r>
              <a:rPr lang="ru-RU" sz="2400" dirty="0">
                <a:solidFill>
                  <a:srgbClr val="0000FF"/>
                </a:solidFill>
              </a:rPr>
              <a:t> условие2</a:t>
            </a:r>
          </a:p>
          <a:p>
            <a:pPr algn="just"/>
            <a:r>
              <a:rPr lang="ru-RU" sz="2400" dirty="0"/>
              <a:t>Если </a:t>
            </a:r>
            <a:r>
              <a:rPr lang="ru-RU" sz="2400" dirty="0">
                <a:solidFill>
                  <a:srgbClr val="0000FF"/>
                </a:solidFill>
              </a:rPr>
              <a:t>условие1 </a:t>
            </a:r>
            <a:r>
              <a:rPr lang="ru-RU" sz="2400" dirty="0"/>
              <a:t>истинно, то результат будет истинными независимо от истинности выражения </a:t>
            </a:r>
            <a:r>
              <a:rPr lang="ru-RU" sz="2400" dirty="0">
                <a:solidFill>
                  <a:srgbClr val="0000FF"/>
                </a:solidFill>
              </a:rPr>
              <a:t>условие2</a:t>
            </a:r>
            <a:r>
              <a:rPr lang="ru-RU" sz="2400" dirty="0"/>
              <a:t>.</a:t>
            </a:r>
          </a:p>
          <a:p>
            <a:endParaRPr lang="ru-RU" sz="2400" dirty="0"/>
          </a:p>
          <a:p>
            <a:pPr algn="just"/>
            <a:r>
              <a:rPr lang="ru-RU" sz="2400" dirty="0"/>
              <a:t>Для экономии времени </a:t>
            </a:r>
            <a:r>
              <a:rPr lang="en-US" sz="2400" dirty="0"/>
              <a:t>C++</a:t>
            </a:r>
            <a:r>
              <a:rPr lang="ru-RU" sz="2400" dirty="0"/>
              <a:t> вычисляет первым </a:t>
            </a:r>
            <a:r>
              <a:rPr lang="ru-RU" sz="2400" dirty="0">
                <a:solidFill>
                  <a:srgbClr val="0000FF"/>
                </a:solidFill>
              </a:rPr>
              <a:t>условие1</a:t>
            </a:r>
            <a:r>
              <a:rPr lang="ru-RU" sz="2400" dirty="0"/>
              <a:t>, и, в случае, если оно ложно (для оператора </a:t>
            </a:r>
            <a:r>
              <a:rPr lang="en-US" sz="2400" dirty="0">
                <a:solidFill>
                  <a:srgbClr val="0000FF"/>
                </a:solidFill>
              </a:rPr>
              <a:t>&amp;&amp;</a:t>
            </a:r>
            <a:r>
              <a:rPr lang="en-US" sz="2400" dirty="0"/>
              <a:t>)</a:t>
            </a:r>
            <a:r>
              <a:rPr lang="ru-RU" sz="2400" dirty="0"/>
              <a:t> или истинно (для оператора </a:t>
            </a:r>
            <a:r>
              <a:rPr lang="en-US" sz="2400" dirty="0">
                <a:solidFill>
                  <a:srgbClr val="0000FF"/>
                </a:solidFill>
              </a:rPr>
              <a:t>||</a:t>
            </a:r>
            <a:r>
              <a:rPr lang="en-US" sz="2400" dirty="0"/>
              <a:t>)</a:t>
            </a:r>
            <a:r>
              <a:rPr lang="ru-RU" sz="2400" dirty="0"/>
              <a:t>, выражение </a:t>
            </a:r>
            <a:r>
              <a:rPr lang="ru-RU" sz="2400" dirty="0">
                <a:solidFill>
                  <a:srgbClr val="0000FF"/>
                </a:solidFill>
              </a:rPr>
              <a:t>условие2 </a:t>
            </a:r>
            <a:r>
              <a:rPr lang="ru-RU" sz="2400" dirty="0"/>
              <a:t>не вычисляется и не анализируется.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815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18278" y="388593"/>
            <a:ext cx="80630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Операторы </a:t>
            </a:r>
            <a:r>
              <a:rPr lang="en-US" sz="2400" dirty="0">
                <a:solidFill>
                  <a:srgbClr val="0000FF"/>
                </a:solidFill>
              </a:rPr>
              <a:t>&amp;&amp;</a:t>
            </a:r>
            <a:r>
              <a:rPr lang="en-US" sz="2400" dirty="0"/>
              <a:t> (</a:t>
            </a:r>
            <a:r>
              <a:rPr lang="ru-RU" sz="2400" dirty="0">
                <a:solidFill>
                  <a:srgbClr val="660066"/>
                </a:solidFill>
              </a:rPr>
              <a:t>И</a:t>
            </a:r>
            <a:r>
              <a:rPr lang="ru-RU" sz="2400" dirty="0"/>
              <a:t>) и </a:t>
            </a:r>
            <a:r>
              <a:rPr lang="en-US" sz="2400" dirty="0">
                <a:solidFill>
                  <a:srgbClr val="0000FF"/>
                </a:solidFill>
              </a:rPr>
              <a:t>||</a:t>
            </a:r>
            <a:r>
              <a:rPr lang="ru-RU" sz="2400" dirty="0"/>
              <a:t> (</a:t>
            </a:r>
            <a:r>
              <a:rPr lang="ru-RU" sz="2400" dirty="0">
                <a:solidFill>
                  <a:srgbClr val="660066"/>
                </a:solidFill>
              </a:rPr>
              <a:t>ИЛИ</a:t>
            </a:r>
            <a:r>
              <a:rPr lang="ru-RU" sz="2400" dirty="0"/>
              <a:t>)</a:t>
            </a:r>
            <a:r>
              <a:rPr lang="en-US" sz="2400" dirty="0"/>
              <a:t> </a:t>
            </a:r>
            <a:r>
              <a:rPr lang="ru-RU" sz="2400" dirty="0"/>
              <a:t>обычно сочетаются с другими логическими операторами.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18278" y="1345196"/>
            <a:ext cx="53422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00FF"/>
                </a:solidFill>
              </a:rPr>
              <a:t>(</a:t>
            </a:r>
            <a:r>
              <a:rPr lang="en-US" sz="2400" dirty="0">
                <a:solidFill>
                  <a:srgbClr val="0000FF"/>
                </a:solidFill>
              </a:rPr>
              <a:t>x &lt; y) &amp;&amp; (y &lt; z)</a:t>
            </a:r>
          </a:p>
          <a:p>
            <a:r>
              <a:rPr lang="en-US" sz="2400" dirty="0">
                <a:solidFill>
                  <a:srgbClr val="006600"/>
                </a:solidFill>
              </a:rPr>
              <a:t>//</a:t>
            </a:r>
            <a:r>
              <a:rPr lang="ru-RU" sz="2400" dirty="0">
                <a:solidFill>
                  <a:srgbClr val="006600"/>
                </a:solidFill>
              </a:rPr>
              <a:t> истинно, если </a:t>
            </a:r>
            <a:r>
              <a:rPr lang="en-US" sz="2400" dirty="0">
                <a:solidFill>
                  <a:srgbClr val="006600"/>
                </a:solidFill>
              </a:rPr>
              <a:t>y </a:t>
            </a:r>
            <a:r>
              <a:rPr lang="ru-RU" sz="2400" dirty="0">
                <a:solidFill>
                  <a:srgbClr val="006600"/>
                </a:solidFill>
              </a:rPr>
              <a:t>больше </a:t>
            </a:r>
            <a:r>
              <a:rPr lang="en-US" sz="2400" dirty="0">
                <a:solidFill>
                  <a:srgbClr val="006600"/>
                </a:solidFill>
              </a:rPr>
              <a:t>x </a:t>
            </a:r>
            <a:r>
              <a:rPr lang="ru-RU" sz="2400" dirty="0">
                <a:solidFill>
                  <a:srgbClr val="006600"/>
                </a:solidFill>
              </a:rPr>
              <a:t>и меньше </a:t>
            </a:r>
            <a:r>
              <a:rPr lang="en-US" sz="2400" dirty="0">
                <a:solidFill>
                  <a:srgbClr val="006600"/>
                </a:solidFill>
              </a:rPr>
              <a:t>z</a:t>
            </a:r>
            <a:endParaRPr lang="ru-RU" sz="2400" dirty="0">
              <a:solidFill>
                <a:srgbClr val="0066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18277" y="2301799"/>
            <a:ext cx="56660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00FF"/>
                </a:solidFill>
              </a:rPr>
              <a:t>(</a:t>
            </a:r>
            <a:r>
              <a:rPr lang="en-US" sz="2400" dirty="0">
                <a:solidFill>
                  <a:srgbClr val="0000FF"/>
                </a:solidFill>
              </a:rPr>
              <a:t>x &lt; y) || (y &lt; z)</a:t>
            </a:r>
          </a:p>
          <a:p>
            <a:r>
              <a:rPr lang="en-US" sz="2400" dirty="0">
                <a:solidFill>
                  <a:srgbClr val="006600"/>
                </a:solidFill>
              </a:rPr>
              <a:t>//</a:t>
            </a:r>
            <a:r>
              <a:rPr lang="ru-RU" sz="2400" dirty="0">
                <a:solidFill>
                  <a:srgbClr val="006600"/>
                </a:solidFill>
              </a:rPr>
              <a:t> истинно, если </a:t>
            </a:r>
            <a:r>
              <a:rPr lang="en-US" sz="2400" dirty="0">
                <a:solidFill>
                  <a:srgbClr val="006600"/>
                </a:solidFill>
              </a:rPr>
              <a:t>y </a:t>
            </a:r>
            <a:r>
              <a:rPr lang="ru-RU" sz="2400" dirty="0">
                <a:solidFill>
                  <a:srgbClr val="006600"/>
                </a:solidFill>
              </a:rPr>
              <a:t>больше </a:t>
            </a:r>
            <a:r>
              <a:rPr lang="en-US" sz="2400" dirty="0">
                <a:solidFill>
                  <a:srgbClr val="006600"/>
                </a:solidFill>
              </a:rPr>
              <a:t>x </a:t>
            </a:r>
            <a:r>
              <a:rPr lang="ru-RU" sz="2400" dirty="0">
                <a:solidFill>
                  <a:srgbClr val="006600"/>
                </a:solidFill>
              </a:rPr>
              <a:t>или меньше </a:t>
            </a:r>
            <a:r>
              <a:rPr lang="en-US" sz="2400" dirty="0">
                <a:solidFill>
                  <a:srgbClr val="006600"/>
                </a:solidFill>
              </a:rPr>
              <a:t>z</a:t>
            </a:r>
            <a:endParaRPr lang="ru-RU" sz="24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208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2344" y="497561"/>
            <a:ext cx="80630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Операторы сравнения достаточно взаимозаменяемы. Например: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2344" y="1328558"/>
            <a:ext cx="27594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000FF"/>
                </a:solidFill>
              </a:rPr>
              <a:t>x &lt;= y </a:t>
            </a:r>
          </a:p>
          <a:p>
            <a:pPr algn="just"/>
            <a:r>
              <a:rPr lang="ru-RU" sz="2400" dirty="0"/>
              <a:t>эквивалентно </a:t>
            </a:r>
            <a:endParaRPr lang="en-US" sz="2400" dirty="0"/>
          </a:p>
          <a:p>
            <a:pPr algn="just"/>
            <a:r>
              <a:rPr lang="ru-RU" sz="2400" dirty="0">
                <a:solidFill>
                  <a:srgbClr val="0000FF"/>
                </a:solidFill>
              </a:rPr>
              <a:t>(</a:t>
            </a:r>
            <a:r>
              <a:rPr lang="en-US" sz="2400" dirty="0">
                <a:solidFill>
                  <a:srgbClr val="0000FF"/>
                </a:solidFill>
              </a:rPr>
              <a:t>x &lt; y) || (x == y)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563850" y="1328558"/>
            <a:ext cx="3197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000FF"/>
                </a:solidFill>
              </a:rPr>
              <a:t>x == y </a:t>
            </a:r>
          </a:p>
          <a:p>
            <a:pPr algn="just"/>
            <a:r>
              <a:rPr lang="ru-RU" sz="2400" dirty="0"/>
              <a:t>эквивалентно </a:t>
            </a:r>
            <a:endParaRPr lang="en-US" sz="2400" dirty="0"/>
          </a:p>
          <a:p>
            <a:pPr algn="just"/>
            <a:r>
              <a:rPr lang="en-US" sz="2400" dirty="0">
                <a:solidFill>
                  <a:srgbClr val="0000FF"/>
                </a:solidFill>
              </a:rPr>
              <a:t>!</a:t>
            </a:r>
            <a:r>
              <a:rPr lang="ru-RU" sz="2400" dirty="0">
                <a:solidFill>
                  <a:srgbClr val="0000FF"/>
                </a:solidFill>
              </a:rPr>
              <a:t>(</a:t>
            </a:r>
            <a:r>
              <a:rPr lang="en-US" sz="2400" dirty="0">
                <a:solidFill>
                  <a:srgbClr val="0000FF"/>
                </a:solidFill>
              </a:rPr>
              <a:t>x &gt; y) &amp;&amp; !(x &lt; y)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32343" y="3004620"/>
            <a:ext cx="80630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В выражении </a:t>
            </a:r>
            <a:r>
              <a:rPr lang="ru-RU" sz="2400" dirty="0">
                <a:solidFill>
                  <a:srgbClr val="0000FF"/>
                </a:solidFill>
              </a:rPr>
              <a:t>(</a:t>
            </a:r>
            <a:r>
              <a:rPr lang="en-US" sz="2400" dirty="0">
                <a:solidFill>
                  <a:srgbClr val="0000FF"/>
                </a:solidFill>
              </a:rPr>
              <a:t>x &gt; y) &amp;&amp; (a &lt; b)</a:t>
            </a:r>
            <a:r>
              <a:rPr lang="ru-RU" sz="2400" dirty="0">
                <a:solidFill>
                  <a:srgbClr val="0000FF"/>
                </a:solidFill>
              </a:rPr>
              <a:t> </a:t>
            </a:r>
            <a:r>
              <a:rPr lang="ru-RU" sz="2400" dirty="0"/>
              <a:t>С++ вычисляет первым условие</a:t>
            </a:r>
            <a:r>
              <a:rPr lang="ru-RU" sz="2400" dirty="0">
                <a:solidFill>
                  <a:srgbClr val="0000FF"/>
                </a:solidFill>
              </a:rPr>
              <a:t> (</a:t>
            </a:r>
            <a:r>
              <a:rPr lang="en-US" sz="2400" dirty="0">
                <a:solidFill>
                  <a:srgbClr val="0000FF"/>
                </a:solidFill>
              </a:rPr>
              <a:t>x &gt; y)</a:t>
            </a:r>
            <a:r>
              <a:rPr lang="ru-RU" sz="2400" dirty="0"/>
              <a:t>. В случае если оно </a:t>
            </a:r>
            <a:r>
              <a:rPr lang="ru-RU" sz="2400" dirty="0">
                <a:solidFill>
                  <a:srgbClr val="660066"/>
                </a:solidFill>
              </a:rPr>
              <a:t>ложно (для оператора </a:t>
            </a:r>
            <a:r>
              <a:rPr lang="en-US" sz="2400" dirty="0">
                <a:solidFill>
                  <a:srgbClr val="660066"/>
                </a:solidFill>
              </a:rPr>
              <a:t>&amp;&amp;</a:t>
            </a:r>
            <a:r>
              <a:rPr lang="ru-RU" sz="2400" dirty="0">
                <a:solidFill>
                  <a:srgbClr val="660066"/>
                </a:solidFill>
              </a:rPr>
              <a:t>) </a:t>
            </a:r>
            <a:r>
              <a:rPr lang="ru-RU" sz="2400" dirty="0"/>
              <a:t>или </a:t>
            </a:r>
            <a:r>
              <a:rPr lang="ru-RU" sz="2400" dirty="0">
                <a:solidFill>
                  <a:srgbClr val="006600"/>
                </a:solidFill>
              </a:rPr>
              <a:t>истинно (для оператора </a:t>
            </a:r>
            <a:r>
              <a:rPr lang="en-US" sz="2400" dirty="0">
                <a:solidFill>
                  <a:srgbClr val="006600"/>
                </a:solidFill>
              </a:rPr>
              <a:t>||)</a:t>
            </a:r>
            <a:r>
              <a:rPr lang="ru-RU" sz="2400" dirty="0"/>
              <a:t>, выражение </a:t>
            </a:r>
            <a:r>
              <a:rPr lang="en-US" sz="2400" dirty="0">
                <a:solidFill>
                  <a:srgbClr val="0000FF"/>
                </a:solidFill>
              </a:rPr>
              <a:t>(a &lt; b)</a:t>
            </a:r>
            <a:r>
              <a:rPr lang="ru-RU" sz="2400" dirty="0">
                <a:solidFill>
                  <a:srgbClr val="0000FF"/>
                </a:solidFill>
              </a:rPr>
              <a:t> </a:t>
            </a:r>
            <a:r>
              <a:rPr lang="ru-RU" sz="2400" dirty="0"/>
              <a:t>не вычисляется и не анализируется.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397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50069" y="290118"/>
            <a:ext cx="4297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</a:rPr>
              <a:t>Хранение логических значений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19743" y="909097"/>
            <a:ext cx="772087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Результат логической операции может быть присвоен переменной типа </a:t>
            </a:r>
            <a:r>
              <a:rPr lang="en-US" sz="2400" dirty="0"/>
              <a:t>bool</a:t>
            </a:r>
            <a:r>
              <a:rPr lang="ru-RU" sz="2400" dirty="0"/>
              <a:t>:</a:t>
            </a:r>
          </a:p>
          <a:p>
            <a:r>
              <a:rPr lang="en-US" sz="2400" dirty="0">
                <a:solidFill>
                  <a:srgbClr val="0000FF"/>
                </a:solidFill>
              </a:rPr>
              <a:t>int n1 = 1;</a:t>
            </a:r>
          </a:p>
          <a:p>
            <a:r>
              <a:rPr lang="en-US" sz="2400" dirty="0">
                <a:solidFill>
                  <a:srgbClr val="0000FF"/>
                </a:solidFill>
              </a:rPr>
              <a:t>int n2 = 2;</a:t>
            </a:r>
          </a:p>
          <a:p>
            <a:r>
              <a:rPr lang="en-US" sz="2400" dirty="0">
                <a:solidFill>
                  <a:srgbClr val="0000FF"/>
                </a:solidFill>
              </a:rPr>
              <a:t>bool b;</a:t>
            </a:r>
          </a:p>
          <a:p>
            <a:r>
              <a:rPr lang="en-US" sz="2400" dirty="0">
                <a:solidFill>
                  <a:srgbClr val="0000FF"/>
                </a:solidFill>
              </a:rPr>
              <a:t>b = (n1 == n2);</a:t>
            </a:r>
          </a:p>
          <a:p>
            <a:r>
              <a:rPr lang="en-US" sz="2400" dirty="0"/>
              <a:t>“</a:t>
            </a:r>
            <a:r>
              <a:rPr lang="ru-RU" sz="2400" dirty="0"/>
              <a:t>Сравни содержимое переменных </a:t>
            </a:r>
            <a:r>
              <a:rPr lang="en-US" sz="2400" dirty="0"/>
              <a:t>n1 </a:t>
            </a:r>
            <a:r>
              <a:rPr lang="ru-RU" sz="2400" dirty="0"/>
              <a:t>и </a:t>
            </a:r>
            <a:r>
              <a:rPr lang="en-US" sz="2400" dirty="0"/>
              <a:t>n2 </a:t>
            </a:r>
            <a:r>
              <a:rPr lang="ru-RU" sz="2400" dirty="0"/>
              <a:t>и сохрани результат сравнения в переменной </a:t>
            </a:r>
            <a:r>
              <a:rPr lang="en-US" sz="2400" dirty="0"/>
              <a:t>b”</a:t>
            </a:r>
            <a:r>
              <a:rPr lang="ru-RU" sz="2400" dirty="0"/>
              <a:t>.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По правилу приоритетов операций выражение </a:t>
            </a:r>
          </a:p>
          <a:p>
            <a:r>
              <a:rPr lang="en-US" sz="2400" dirty="0"/>
              <a:t>b = (n1 == n2);</a:t>
            </a:r>
            <a:r>
              <a:rPr lang="ru-RU" sz="2400" dirty="0"/>
              <a:t> эквивалентно выражению </a:t>
            </a:r>
            <a:r>
              <a:rPr lang="en-US" sz="2400" dirty="0"/>
              <a:t>b = n1 == n2;</a:t>
            </a:r>
          </a:p>
        </p:txBody>
      </p:sp>
    </p:spTree>
    <p:extLst>
      <p:ext uri="{BB962C8B-B14F-4D97-AF65-F5344CB8AC3E}">
        <p14:creationId xmlns:p14="http://schemas.microsoft.com/office/powerpoint/2010/main" val="1402396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70497" y="2553197"/>
            <a:ext cx="81569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Инструкция </a:t>
            </a:r>
            <a:r>
              <a:rPr lang="ru-RU" sz="2400" dirty="0">
                <a:solidFill>
                  <a:srgbClr val="0000FF"/>
                </a:solidFill>
              </a:rPr>
              <a:t>cout.setf(</a:t>
            </a:r>
            <a:r>
              <a:rPr lang="ru-RU" sz="2400" dirty="0" err="1">
                <a:solidFill>
                  <a:srgbClr val="0000FF"/>
                </a:solidFill>
              </a:rPr>
              <a:t>cout.boolal</a:t>
            </a:r>
            <a:r>
              <a:rPr lang="en-US" sz="2400" dirty="0" err="1">
                <a:solidFill>
                  <a:srgbClr val="0000FF"/>
                </a:solidFill>
              </a:rPr>
              <a:t>ph</a:t>
            </a:r>
            <a:r>
              <a:rPr lang="ru-RU" sz="2400" dirty="0">
                <a:solidFill>
                  <a:srgbClr val="0000FF"/>
                </a:solidFill>
              </a:rPr>
              <a:t>a); </a:t>
            </a:r>
            <a:r>
              <a:rPr lang="ru-RU" sz="2400" dirty="0"/>
              <a:t>обеспечивает вывод логического значения в виде строки </a:t>
            </a:r>
            <a:r>
              <a:rPr lang="en-US" sz="2400" dirty="0"/>
              <a:t>“true”</a:t>
            </a:r>
            <a:r>
              <a:rPr lang="ru-RU" sz="2400" dirty="0"/>
              <a:t> или </a:t>
            </a:r>
            <a:r>
              <a:rPr lang="en-US" sz="2400" dirty="0"/>
              <a:t>“false”</a:t>
            </a:r>
            <a:r>
              <a:rPr lang="ru-RU" sz="2400" dirty="0"/>
              <a:t>, а не в виде 1 или 0, как принято по умолчанию.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892" y="5032112"/>
            <a:ext cx="965960" cy="71933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3" y="4198427"/>
            <a:ext cx="4693950" cy="155301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767" y="1316199"/>
            <a:ext cx="746251" cy="67162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25" y="525276"/>
            <a:ext cx="4143889" cy="146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687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875</TotalTime>
  <Words>1407</Words>
  <Application>Microsoft Office PowerPoint</Application>
  <PresentationFormat>Экран (4:3)</PresentationFormat>
  <Paragraphs>138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Виктория Викторовна Исакова</dc:creator>
  <cp:lastModifiedBy>Андрей Исаев</cp:lastModifiedBy>
  <cp:revision>129</cp:revision>
  <dcterms:created xsi:type="dcterms:W3CDTF">2015-09-18T10:39:29Z</dcterms:created>
  <dcterms:modified xsi:type="dcterms:W3CDTF">2020-09-04T04:17:16Z</dcterms:modified>
</cp:coreProperties>
</file>