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62" r:id="rId4"/>
    <p:sldId id="289" r:id="rId5"/>
    <p:sldId id="263" r:id="rId6"/>
    <p:sldId id="264" r:id="rId7"/>
    <p:sldId id="290" r:id="rId8"/>
    <p:sldId id="296" r:id="rId9"/>
    <p:sldId id="298" r:id="rId10"/>
    <p:sldId id="269" r:id="rId11"/>
    <p:sldId id="271" r:id="rId12"/>
    <p:sldId id="272" r:id="rId13"/>
    <p:sldId id="283" r:id="rId14"/>
    <p:sldId id="273" r:id="rId15"/>
    <p:sldId id="291" r:id="rId16"/>
    <p:sldId id="292" r:id="rId17"/>
    <p:sldId id="274" r:id="rId18"/>
    <p:sldId id="282" r:id="rId19"/>
    <p:sldId id="281" r:id="rId20"/>
    <p:sldId id="29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CAC2-305A-4726-8B9C-601FB14864B6}" type="datetimeFigureOut">
              <a:rPr lang="ru-RU" smtClean="0"/>
              <a:t>26.02.2020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0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4826" y="59910"/>
            <a:ext cx="8441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060"/>
                </a:solidFill>
              </a:rPr>
              <a:t>Управление ходом программы с помощью 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операторов цикла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4826" y="521575"/>
            <a:ext cx="512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Цикл с предусловием </a:t>
            </a:r>
            <a:r>
              <a:rPr lang="en-US" sz="2400" dirty="0" smtClean="0">
                <a:solidFill>
                  <a:srgbClr val="0000CC"/>
                </a:solidFill>
              </a:rPr>
              <a:t>while</a:t>
            </a:r>
            <a:r>
              <a:rPr lang="en-US" sz="2400" dirty="0" smtClean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4520"/>
            <a:ext cx="4465983" cy="5504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613"/>
            <a:ext cx="3366052" cy="2194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2" y="982722"/>
            <a:ext cx="596348" cy="29022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88" y="982722"/>
            <a:ext cx="3652767" cy="17080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497" y="4302193"/>
            <a:ext cx="406571" cy="22674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96" y="4558219"/>
            <a:ext cx="3651860" cy="15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Специальные операторы управления циклом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6438" y="824691"/>
            <a:ext cx="81733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cs typeface="Consolas" panose="020B0609020204030204" pitchFamily="49" charset="0"/>
              </a:rPr>
              <a:t>В </a:t>
            </a:r>
            <a:r>
              <a:rPr lang="en-US" sz="2400" dirty="0" smtClean="0">
                <a:cs typeface="Consolas" panose="020B0609020204030204" pitchFamily="49" charset="0"/>
              </a:rPr>
              <a:t>C++</a:t>
            </a:r>
            <a:r>
              <a:rPr lang="ru-RU" sz="2400" dirty="0" smtClean="0">
                <a:cs typeface="Consolas" panose="020B0609020204030204" pitchFamily="49" charset="0"/>
              </a:rPr>
              <a:t> определены 2 </a:t>
            </a:r>
            <a:r>
              <a:rPr lang="ru-RU" sz="2400" dirty="0" err="1" smtClean="0">
                <a:cs typeface="Consolas" panose="020B0609020204030204" pitchFamily="49" charset="0"/>
              </a:rPr>
              <a:t>спец.команды</a:t>
            </a:r>
            <a:r>
              <a:rPr lang="ru-RU" sz="2400" dirty="0" smtClean="0">
                <a:cs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break</a:t>
            </a:r>
            <a:r>
              <a:rPr lang="en-US" sz="2400" dirty="0" smtClean="0">
                <a:cs typeface="Consolas" panose="020B0609020204030204" pitchFamily="49" charset="0"/>
              </a:rPr>
              <a:t> </a:t>
            </a:r>
            <a:r>
              <a:rPr lang="ru-RU" sz="2400" dirty="0" smtClean="0">
                <a:cs typeface="Consolas" panose="020B0609020204030204" pitchFamily="49" charset="0"/>
              </a:rPr>
              <a:t>и 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continue</a:t>
            </a:r>
            <a:r>
              <a:rPr lang="ru-RU" sz="2400" dirty="0" smtClean="0">
                <a:cs typeface="Consolas" panose="020B0609020204030204" pitchFamily="49" charset="0"/>
              </a:rPr>
              <a:t>.</a:t>
            </a:r>
          </a:p>
          <a:p>
            <a:endParaRPr lang="ru-RU" sz="2400" dirty="0" smtClean="0">
              <a:cs typeface="Consolas" panose="020B0609020204030204" pitchFamily="49" charset="0"/>
            </a:endParaRPr>
          </a:p>
          <a:p>
            <a:pPr indent="457200" algn="just"/>
            <a:r>
              <a:rPr lang="ru-RU" sz="2400" dirty="0" smtClean="0">
                <a:cs typeface="Consolas" panose="020B0609020204030204" pitchFamily="49" charset="0"/>
              </a:rPr>
              <a:t>В случаях, если условие работы цикла нарушается не в начале или в конце, а в середине цикла, можно использовать команду 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break</a:t>
            </a:r>
            <a:r>
              <a:rPr lang="ru-RU" sz="2400" dirty="0" smtClean="0">
                <a:cs typeface="Consolas" panose="020B0609020204030204" pitchFamily="49" charset="0"/>
              </a:rPr>
              <a:t>, чтобы </a:t>
            </a:r>
            <a:r>
              <a:rPr lang="ru-RU" sz="2400" dirty="0" smtClean="0">
                <a:solidFill>
                  <a:srgbClr val="800000"/>
                </a:solidFill>
                <a:cs typeface="Consolas" panose="020B0609020204030204" pitchFamily="49" charset="0"/>
              </a:rPr>
              <a:t>выйти из цикла</a:t>
            </a:r>
            <a:r>
              <a:rPr lang="ru-RU" sz="2400" dirty="0" smtClean="0">
                <a:cs typeface="Consolas" panose="020B0609020204030204" pitchFamily="49" charset="0"/>
              </a:rPr>
              <a:t>. </a:t>
            </a:r>
            <a:endParaRPr lang="en-US" sz="2400" dirty="0" smtClean="0">
              <a:cs typeface="Consolas" panose="020B0609020204030204" pitchFamily="49" charset="0"/>
            </a:endParaRPr>
          </a:p>
          <a:p>
            <a:pPr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условие</a:t>
            </a:r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2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65125"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другое условие</a:t>
            </a:r>
            <a:r>
              <a:rPr lang="ru-RU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65125"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717550"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 </a:t>
            </a:r>
            <a:r>
              <a:rPr lang="en-US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выход из цикла</a:t>
            </a:r>
          </a:p>
          <a:p>
            <a:pPr marL="365125"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just"/>
            <a:r>
              <a:rPr lang="en-US" sz="22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когда программа встретит </a:t>
            </a:r>
            <a:r>
              <a:rPr lang="en-US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ru-RU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266700" algn="just"/>
            <a:r>
              <a:rPr lang="en-US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управление будет передано этой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8951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9606"/>
            <a:ext cx="6838122" cy="25383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36974" cy="42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0706" y="318254"/>
            <a:ext cx="82512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cs typeface="Consolas" panose="020B0609020204030204" pitchFamily="49" charset="0"/>
              </a:rPr>
              <a:t>Задача 2. Написать программу с использованием оператора </a:t>
            </a:r>
            <a:r>
              <a:rPr lang="en-US" sz="2400" dirty="0">
                <a:solidFill>
                  <a:srgbClr val="0000CC"/>
                </a:solidFill>
                <a:cs typeface="Consolas" panose="020B0609020204030204" pitchFamily="49" charset="0"/>
              </a:rPr>
              <a:t>break</a:t>
            </a:r>
            <a:r>
              <a:rPr lang="ru-RU" sz="2400" dirty="0" smtClean="0">
                <a:cs typeface="Consolas" panose="020B0609020204030204" pitchFamily="49" charset="0"/>
              </a:rPr>
              <a:t>, которая каждый раз (бесконечный цикл) запрашивает у пользователя делимое и делитель и получает частное. Выход из цикла, если пользователь вводит нулевое значение делителя.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6" y="2710896"/>
            <a:ext cx="6919735" cy="36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1926" y="276051"/>
            <a:ext cx="8370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cs typeface="Consolas" panose="020B0609020204030204" pitchFamily="49" charset="0"/>
              </a:rPr>
              <a:t>Встретив команду 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continue</a:t>
            </a:r>
            <a:r>
              <a:rPr lang="ru-RU" sz="2400" dirty="0" smtClean="0">
                <a:cs typeface="Consolas" panose="020B0609020204030204" pitchFamily="49" charset="0"/>
              </a:rPr>
              <a:t>, программа немедленно возвращается к </a:t>
            </a:r>
            <a:r>
              <a:rPr lang="ru-RU" sz="2400" dirty="0" smtClean="0">
                <a:solidFill>
                  <a:srgbClr val="800000"/>
                </a:solidFill>
                <a:cs typeface="Consolas" panose="020B0609020204030204" pitchFamily="49" charset="0"/>
              </a:rPr>
              <a:t>началу цикла</a:t>
            </a:r>
            <a:r>
              <a:rPr lang="ru-RU" sz="2400" dirty="0" smtClean="0">
                <a:cs typeface="Consolas" panose="020B0609020204030204" pitchFamily="49" charset="0"/>
              </a:rPr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1" y="1214436"/>
            <a:ext cx="7393141" cy="52375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681" y="4862305"/>
            <a:ext cx="4963319" cy="19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0706" y="318254"/>
            <a:ext cx="8251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cs typeface="Consolas" panose="020B0609020204030204" pitchFamily="49" charset="0"/>
              </a:rPr>
              <a:t>Задача </a:t>
            </a:r>
            <a:r>
              <a:rPr lang="en-US" sz="2400" dirty="0" smtClean="0">
                <a:cs typeface="Consolas" panose="020B0609020204030204" pitchFamily="49" charset="0"/>
              </a:rPr>
              <a:t>3</a:t>
            </a:r>
            <a:r>
              <a:rPr lang="ru-RU" sz="2400" dirty="0" smtClean="0">
                <a:cs typeface="Consolas" panose="020B0609020204030204" pitchFamily="49" charset="0"/>
              </a:rPr>
              <a:t>. Написать программу с использованием операторов 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break</a:t>
            </a:r>
            <a:r>
              <a:rPr lang="ru-RU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 </a:t>
            </a:r>
            <a:r>
              <a:rPr lang="ru-RU" sz="2400" dirty="0" smtClean="0">
                <a:cs typeface="Consolas" panose="020B0609020204030204" pitchFamily="49" charset="0"/>
              </a:rPr>
              <a:t>и</a:t>
            </a:r>
            <a:r>
              <a:rPr lang="en-US" sz="2400" dirty="0" smtClean="0">
                <a:solidFill>
                  <a:srgbClr val="0000CC"/>
                </a:solidFill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cs typeface="Consolas" panose="020B0609020204030204" pitchFamily="49" charset="0"/>
              </a:rPr>
              <a:t>continue</a:t>
            </a:r>
            <a:r>
              <a:rPr lang="ru-RU" sz="2400" dirty="0" smtClean="0">
                <a:cs typeface="Consolas" panose="020B0609020204030204" pitchFamily="49" charset="0"/>
              </a:rPr>
              <a:t>, которая дает пользователю 5 попыток ввода пароля</a:t>
            </a:r>
            <a:r>
              <a:rPr lang="ru-RU" sz="2400" dirty="0">
                <a:cs typeface="Consolas" panose="020B0609020204030204" pitchFamily="49" charset="0"/>
              </a:rPr>
              <a:t>.</a:t>
            </a:r>
            <a:r>
              <a:rPr lang="ru-RU" sz="2400" dirty="0" smtClean="0">
                <a:cs typeface="Consolas" panose="020B0609020204030204" pitchFamily="49" charset="0"/>
              </a:rPr>
              <a:t> В качестве правильного пароля использовать </a:t>
            </a:r>
            <a:r>
              <a:rPr lang="en-US" sz="2400" dirty="0" smtClean="0">
                <a:cs typeface="Consolas" panose="020B0609020204030204" pitchFamily="49" charset="0"/>
              </a:rPr>
              <a:t>12345</a:t>
            </a:r>
            <a:r>
              <a:rPr lang="ru-RU" sz="2400" dirty="0" smtClean="0">
                <a:cs typeface="Consolas" panose="020B0609020204030204" pitchFamily="49" charset="0"/>
              </a:rPr>
              <a:t>. Не использовать "магические числа".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6" y="2252133"/>
            <a:ext cx="6096000" cy="43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34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Вложенные команды управления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4996" y="694510"/>
            <a:ext cx="8250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800000"/>
                </a:solidFill>
              </a:rPr>
              <a:t>Вложенный </a:t>
            </a:r>
            <a:r>
              <a:rPr lang="ru-RU" sz="2400" dirty="0">
                <a:solidFill>
                  <a:srgbClr val="800000"/>
                </a:solidFill>
              </a:rPr>
              <a:t>цикл</a:t>
            </a:r>
            <a:r>
              <a:rPr lang="ru-RU" sz="2400" dirty="0">
                <a:solidFill>
                  <a:srgbClr val="000000"/>
                </a:solidFill>
              </a:rPr>
              <a:t> - это цикл, размещённый внутри другого цикла. На первом проходе внешний цикл вызывает внутренний, который исполняется до своего завершения, после чего управление передается в тело внешнего цикла. На втором проходе внешний цикл опять вызывает внутренний. </a:t>
            </a:r>
            <a:r>
              <a:rPr lang="ru-RU" sz="2400" dirty="0" smtClean="0">
                <a:solidFill>
                  <a:srgbClr val="000000"/>
                </a:solidFill>
              </a:rPr>
              <a:t>Как </a:t>
            </a:r>
            <a:r>
              <a:rPr lang="ru-RU" sz="2400" dirty="0">
                <a:solidFill>
                  <a:srgbClr val="000000"/>
                </a:solidFill>
              </a:rPr>
              <a:t>внешний, так и внутренний цикл может быть прерван командой </a:t>
            </a:r>
            <a:r>
              <a:rPr lang="ru-RU" sz="2400" dirty="0" err="1">
                <a:solidFill>
                  <a:srgbClr val="0000CC"/>
                </a:solidFill>
              </a:rPr>
              <a:t>break</a:t>
            </a:r>
            <a:r>
              <a:rPr lang="ru-RU" sz="2400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7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8218" y="334814"/>
            <a:ext cx="6133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Программа, демонстрирующая работу вложенных циклов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" y="922045"/>
            <a:ext cx="7853912" cy="54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16200000">
            <a:off x="-2642939" y="3120217"/>
            <a:ext cx="6133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Программа, демонстрирующая работу вложенных циклов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73" y="0"/>
            <a:ext cx="611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Бесконечный цикл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while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2" y="1241149"/>
            <a:ext cx="1808093" cy="43558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241149"/>
            <a:ext cx="4618451" cy="17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030" y="185075"/>
            <a:ext cx="84726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Задача </a:t>
            </a:r>
            <a:r>
              <a:rPr lang="ru-RU" sz="2000" dirty="0"/>
              <a:t>4</a:t>
            </a:r>
            <a:r>
              <a:rPr lang="ru-RU" sz="2000" dirty="0" smtClean="0"/>
              <a:t>. Написать программу с использованием вложенных циклов, которая выводит на экран расписание занятий по дням недели.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0" y="998468"/>
            <a:ext cx="2906761" cy="56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24826" y="521575"/>
            <a:ext cx="512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Цикл с постусловием </a:t>
            </a:r>
            <a:r>
              <a:rPr lang="en-US" sz="2400" dirty="0" smtClean="0">
                <a:solidFill>
                  <a:srgbClr val="0000CC"/>
                </a:solidFill>
              </a:rPr>
              <a:t>do </a:t>
            </a:r>
            <a:r>
              <a:rPr lang="en-US" sz="2400" dirty="0">
                <a:solidFill>
                  <a:srgbClr val="0000CC"/>
                </a:solidFill>
              </a:rPr>
              <a:t>w</a:t>
            </a:r>
            <a:r>
              <a:rPr lang="en-US" sz="2400" dirty="0" smtClean="0">
                <a:solidFill>
                  <a:srgbClr val="0000CC"/>
                </a:solidFill>
              </a:rPr>
              <a:t>hile</a:t>
            </a:r>
            <a:r>
              <a:rPr lang="en-US" sz="2400" dirty="0" smtClean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17" y="1160806"/>
            <a:ext cx="723444" cy="29144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6" y="1160806"/>
            <a:ext cx="4076928" cy="20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Бесконечный цикл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do while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72" y="1241149"/>
            <a:ext cx="1808093" cy="43558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3" y="1241149"/>
            <a:ext cx="4162259" cy="19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9352" y="221011"/>
            <a:ext cx="5811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Компактная запись операторов инкремента и декремента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8813" y="847525"/>
            <a:ext cx="8972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&gt; 0)</a:t>
            </a:r>
          </a:p>
          <a:p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563"/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i – 1;</a:t>
            </a:r>
          </a:p>
          <a:p>
            <a:pPr marL="182563"/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“</a:t>
            </a:r>
            <a:r>
              <a:rPr lang="ru-RU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Осталось выполнить 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ru-RU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i &lt;&lt; “ </a:t>
            </a:r>
            <a:r>
              <a:rPr lang="ru-RU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циклов</a:t>
            </a:r>
            <a:r>
              <a:rPr lang="en-US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\n”</a:t>
            </a:r>
            <a:r>
              <a:rPr lang="ru-RU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8814" y="2809350"/>
            <a:ext cx="8975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&gt; 0)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563"/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i ––;</a:t>
            </a:r>
          </a:p>
          <a:p>
            <a:pPr marL="182563"/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“</a:t>
            </a:r>
            <a:r>
              <a:rPr lang="ru-RU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Осталось выполнить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ru-RU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i &lt;&lt; “ </a:t>
            </a:r>
            <a:r>
              <a:rPr lang="ru-RU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циклов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\n”</a:t>
            </a:r>
            <a:r>
              <a:rPr lang="ru-RU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8814" y="4771175"/>
            <a:ext cx="8972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ru-RU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––</a:t>
            </a: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0)</a:t>
            </a:r>
          </a:p>
          <a:p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82563"/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 &lt;&lt; “</a:t>
            </a:r>
            <a:r>
              <a:rPr lang="ru-RU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Осталось выполнить 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ru-RU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i &lt;&lt; “ </a:t>
            </a:r>
            <a:r>
              <a:rPr lang="ru-RU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циклов</a:t>
            </a:r>
            <a:r>
              <a:rPr lang="en-US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\n”</a:t>
            </a:r>
            <a:r>
              <a:rPr lang="ru-RU" sz="24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solidFill>
                <a:srgbClr val="0066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60516" y="2753787"/>
            <a:ext cx="8472468" cy="2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460517" y="4759758"/>
            <a:ext cx="8472468" cy="2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Цикл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for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37" y="877962"/>
            <a:ext cx="611464" cy="1716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273"/>
            <a:ext cx="4471984" cy="11582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3954" y="3109851"/>
            <a:ext cx="7553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algn="just"/>
            <a:r>
              <a:rPr lang="en-US" sz="2000" dirty="0">
                <a:solidFill>
                  <a:srgbClr val="0000CC"/>
                </a:solidFill>
              </a:rPr>
              <a:t>for (int i = 1;</a:t>
            </a:r>
            <a:r>
              <a:rPr lang="ru-RU" sz="2000" dirty="0">
                <a:solidFill>
                  <a:srgbClr val="0000CC"/>
                </a:solidFill>
              </a:rPr>
              <a:t>		</a:t>
            </a:r>
            <a:r>
              <a:rPr lang="en-US" sz="2000" dirty="0">
                <a:solidFill>
                  <a:srgbClr val="0000CC"/>
                </a:solidFill>
              </a:rPr>
              <a:t> i &lt;= </a:t>
            </a:r>
            <a:r>
              <a:rPr lang="en-US" sz="2000" dirty="0" smtClean="0">
                <a:solidFill>
                  <a:srgbClr val="0000CC"/>
                </a:solidFill>
              </a:rPr>
              <a:t>5;</a:t>
            </a:r>
            <a:r>
              <a:rPr lang="ru-RU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 </a:t>
            </a:r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++)</a:t>
            </a:r>
          </a:p>
          <a:p>
            <a:pPr marL="182563" algn="just"/>
            <a:r>
              <a:rPr lang="en-US" sz="2000" dirty="0" smtClean="0">
                <a:solidFill>
                  <a:srgbClr val="FF0000"/>
                </a:solidFill>
              </a:rPr>
              <a:t>      </a:t>
            </a:r>
          </a:p>
          <a:p>
            <a:pPr marL="182563" algn="just"/>
            <a:endParaRPr lang="en-US" sz="2000" dirty="0">
              <a:solidFill>
                <a:srgbClr val="FF0000"/>
              </a:solidFill>
            </a:endParaRPr>
          </a:p>
          <a:p>
            <a:pPr marL="182563" algn="just"/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инициализация</a:t>
            </a:r>
            <a:r>
              <a:rPr lang="ru-RU" sz="2000" dirty="0">
                <a:solidFill>
                  <a:srgbClr val="FF0000"/>
                </a:solidFill>
              </a:rPr>
              <a:t>; 	условие; 	</a:t>
            </a:r>
            <a:r>
              <a:rPr lang="ru-RU" sz="2000" dirty="0" smtClean="0">
                <a:solidFill>
                  <a:srgbClr val="FF0000"/>
                </a:solidFill>
              </a:rPr>
              <a:t>изменение значения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209414" y="3530991"/>
            <a:ext cx="139296" cy="506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255447" y="3569727"/>
            <a:ext cx="112542" cy="47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4972421" y="3530991"/>
            <a:ext cx="36901" cy="551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84" y="826870"/>
            <a:ext cx="492816" cy="142916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37" y="826870"/>
            <a:ext cx="3236748" cy="120361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83954" y="5190159"/>
            <a:ext cx="87376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Сначала единожды инициализируется </a:t>
            </a:r>
            <a:r>
              <a:rPr lang="en-US" sz="2400" dirty="0" smtClean="0"/>
              <a:t>i.</a:t>
            </a:r>
            <a:r>
              <a:rPr lang="ru-RU" sz="2400" dirty="0" smtClean="0"/>
              <a:t> Затем проверяется условие. Если оно истинно, то выполняется тело цикла. Затем выполняется третий параметр. Затем снова проверяется условие. И т.д.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8460" y="2990813"/>
            <a:ext cx="7186739" cy="1561514"/>
          </a:xfrm>
          <a:prstGeom prst="round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6389" y="760771"/>
            <a:ext cx="8737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Каждый из трех параметров цикла </a:t>
            </a:r>
            <a:r>
              <a:rPr lang="en-US" sz="2400" dirty="0" smtClean="0">
                <a:solidFill>
                  <a:srgbClr val="0000CC"/>
                </a:solidFill>
              </a:rPr>
              <a:t>for</a:t>
            </a:r>
            <a:r>
              <a:rPr lang="en-US" sz="2400" dirty="0" smtClean="0"/>
              <a:t> </a:t>
            </a:r>
            <a:r>
              <a:rPr lang="ru-RU" sz="2400" dirty="0" smtClean="0"/>
              <a:t>является необязательным.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12467" y="299106"/>
            <a:ext cx="3700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Бесконечный цикл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for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11" y="1463136"/>
            <a:ext cx="904000" cy="21818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0" y="1476388"/>
            <a:ext cx="2792661" cy="11872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31" y="4854954"/>
            <a:ext cx="1228725" cy="1876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" y="5331088"/>
            <a:ext cx="2864042" cy="12077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90" y="5138528"/>
            <a:ext cx="1145130" cy="15928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02" y="3171303"/>
            <a:ext cx="2807598" cy="18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0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86609" y="401561"/>
            <a:ext cx="6400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Во всех циклах счетчик цикла (</a:t>
            </a:r>
            <a:r>
              <a:rPr lang="en-US" sz="2000" dirty="0" smtClean="0">
                <a:solidFill>
                  <a:srgbClr val="0000CC"/>
                </a:solidFill>
              </a:rPr>
              <a:t>i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можно увеличивать</a:t>
            </a:r>
            <a:r>
              <a:rPr lang="en-US" sz="2000" dirty="0" smtClean="0"/>
              <a:t>/</a:t>
            </a:r>
            <a:r>
              <a:rPr lang="ru-RU" sz="2000" dirty="0" smtClean="0"/>
              <a:t>уменьшать на</a:t>
            </a:r>
            <a:r>
              <a:rPr lang="ru-RU" sz="2000" dirty="0"/>
              <a:t> </a:t>
            </a:r>
            <a:r>
              <a:rPr lang="ru-RU" sz="2000" u="sng" dirty="0" smtClean="0"/>
              <a:t>любое</a:t>
            </a:r>
            <a:r>
              <a:rPr lang="ru-RU" sz="2000" dirty="0" smtClean="0"/>
              <a:t> число. Его</a:t>
            </a:r>
            <a:r>
              <a:rPr lang="en-US" sz="2000" dirty="0" smtClean="0"/>
              <a:t> </a:t>
            </a:r>
            <a:r>
              <a:rPr lang="ru-RU" sz="2000" dirty="0" smtClean="0"/>
              <a:t>можно даже умножать</a:t>
            </a:r>
            <a:r>
              <a:rPr lang="ru-RU" sz="2000" dirty="0"/>
              <a:t>,</a:t>
            </a:r>
            <a:r>
              <a:rPr lang="ru-RU" sz="2000" dirty="0" smtClean="0"/>
              <a:t> делить, выводить из-под корня, получать остаток от деления и т.д.: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56" y="1999289"/>
            <a:ext cx="802246" cy="14707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999289"/>
            <a:ext cx="3687059" cy="23321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1" y="5486399"/>
            <a:ext cx="830317" cy="10469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5088834"/>
            <a:ext cx="3647330" cy="14444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59202"/>
            <a:ext cx="1360287" cy="122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10589" y="378867"/>
            <a:ext cx="670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соответствии с областями видимости, во всех циклах переменная </a:t>
            </a:r>
            <a:r>
              <a:rPr lang="en-US" sz="2000" dirty="0" smtClean="0">
                <a:solidFill>
                  <a:srgbClr val="0000CC"/>
                </a:solidFill>
              </a:rPr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должна быть объявлена </a:t>
            </a:r>
            <a:r>
              <a:rPr lang="ru-RU" sz="2000" u="sng" dirty="0" smtClean="0"/>
              <a:t>до</a:t>
            </a:r>
            <a:r>
              <a:rPr lang="ru-RU" sz="2000" dirty="0" smtClean="0"/>
              <a:t> того, как она будет использована. 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2" y="2040978"/>
            <a:ext cx="3349591" cy="20312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05" y="4605131"/>
            <a:ext cx="2995769" cy="19480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07" y="4508312"/>
            <a:ext cx="2554565" cy="21417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265297"/>
            <a:ext cx="1242805" cy="12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2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413</Words>
  <Application>Microsoft Office PowerPoint</Application>
  <PresentationFormat>Экран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138</cp:revision>
  <dcterms:created xsi:type="dcterms:W3CDTF">2015-10-16T12:36:13Z</dcterms:created>
  <dcterms:modified xsi:type="dcterms:W3CDTF">2020-02-26T09:05:57Z</dcterms:modified>
</cp:coreProperties>
</file>