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8" r:id="rId3"/>
    <p:sldId id="279" r:id="rId4"/>
    <p:sldId id="280" r:id="rId5"/>
    <p:sldId id="29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0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0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2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44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48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1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6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39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CAC2-305A-4726-8B9C-601FB14864B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03A-57AA-4CBF-80CE-73A0D948FA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50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8710" y="232845"/>
            <a:ext cx="6388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chemeClr val="accent5">
                    <a:lumMod val="50000"/>
                  </a:schemeClr>
                </a:solidFill>
              </a:rPr>
              <a:t>Инструкция выбора</a:t>
            </a:r>
            <a:endParaRPr lang="ru-RU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5431" y="694510"/>
            <a:ext cx="83739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 smtClean="0"/>
              <a:t>Инструкция выбора эффективна, если есть необходимость выбора при ограниченном количестве возможных вариантов. Инструкция выбора похожа на усложненную инструкцию </a:t>
            </a:r>
            <a:r>
              <a:rPr lang="en-US" sz="2800" dirty="0" smtClean="0">
                <a:solidFill>
                  <a:srgbClr val="0000CC"/>
                </a:solidFill>
              </a:rPr>
              <a:t>if</a:t>
            </a:r>
            <a:r>
              <a:rPr lang="ru-RU" sz="2800" dirty="0" smtClean="0"/>
              <a:t>, которая вместо проверки одного условия анализирует множество разных возможностей.</a:t>
            </a:r>
          </a:p>
        </p:txBody>
      </p:sp>
    </p:spTree>
    <p:extLst>
      <p:ext uri="{BB962C8B-B14F-4D97-AF65-F5344CB8AC3E}">
        <p14:creationId xmlns:p14="http://schemas.microsoft.com/office/powerpoint/2010/main" val="6331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5010" y="197205"/>
            <a:ext cx="83739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00CC"/>
                </a:solidFill>
              </a:rPr>
              <a:t>switch (</a:t>
            </a:r>
            <a:r>
              <a:rPr lang="ru-RU" sz="2400" dirty="0" smtClean="0"/>
              <a:t>выражение</a:t>
            </a:r>
            <a:r>
              <a:rPr lang="ru-RU" sz="2400" dirty="0" smtClean="0">
                <a:solidFill>
                  <a:srgbClr val="0000CC"/>
                </a:solidFill>
              </a:rPr>
              <a:t>)</a:t>
            </a:r>
            <a:endParaRPr lang="en-US" sz="2400" dirty="0" smtClean="0">
              <a:solidFill>
                <a:srgbClr val="0000CC"/>
              </a:solidFill>
            </a:endParaRPr>
          </a:p>
          <a:p>
            <a:pPr algn="just"/>
            <a:r>
              <a:rPr lang="en-US" sz="2400" dirty="0" smtClean="0">
                <a:solidFill>
                  <a:srgbClr val="0000CC"/>
                </a:solidFill>
              </a:rPr>
              <a:t>{</a:t>
            </a:r>
          </a:p>
          <a:p>
            <a:pPr marL="449263" algn="just"/>
            <a:r>
              <a:rPr lang="en-US" sz="2400" dirty="0" smtClean="0">
                <a:solidFill>
                  <a:srgbClr val="0000CC"/>
                </a:solidFill>
              </a:rPr>
              <a:t>case a:</a:t>
            </a:r>
          </a:p>
          <a:p>
            <a:pPr marL="801688" algn="just"/>
            <a:r>
              <a:rPr lang="en-US" sz="2400" dirty="0" smtClean="0">
                <a:solidFill>
                  <a:srgbClr val="006600"/>
                </a:solidFill>
              </a:rPr>
              <a:t>// </a:t>
            </a:r>
            <a:r>
              <a:rPr lang="ru-RU" sz="2400" dirty="0" smtClean="0">
                <a:solidFill>
                  <a:srgbClr val="006600"/>
                </a:solidFill>
              </a:rPr>
              <a:t>Переход сюда, если выражение == </a:t>
            </a:r>
            <a:r>
              <a:rPr lang="en-US" sz="2400" dirty="0" smtClean="0">
                <a:solidFill>
                  <a:srgbClr val="006600"/>
                </a:solidFill>
              </a:rPr>
              <a:t>a;</a:t>
            </a:r>
          </a:p>
          <a:p>
            <a:pPr marL="801688" algn="just"/>
            <a:r>
              <a:rPr lang="en-US" sz="2400" dirty="0" smtClean="0">
                <a:solidFill>
                  <a:srgbClr val="0000CC"/>
                </a:solidFill>
              </a:rPr>
              <a:t>break;</a:t>
            </a:r>
          </a:p>
          <a:p>
            <a:pPr marL="449263" algn="just"/>
            <a:r>
              <a:rPr lang="en-US" sz="2400" dirty="0" smtClean="0">
                <a:solidFill>
                  <a:srgbClr val="0000CC"/>
                </a:solidFill>
              </a:rPr>
              <a:t>case b</a:t>
            </a:r>
          </a:p>
          <a:p>
            <a:pPr marL="801688" algn="just"/>
            <a:r>
              <a:rPr lang="en-US" sz="2400" dirty="0" smtClean="0">
                <a:solidFill>
                  <a:srgbClr val="006600"/>
                </a:solidFill>
              </a:rPr>
              <a:t>// </a:t>
            </a:r>
            <a:r>
              <a:rPr lang="ru-RU" sz="2400" dirty="0">
                <a:solidFill>
                  <a:srgbClr val="006600"/>
                </a:solidFill>
              </a:rPr>
              <a:t>Переход сюда, если выражение == </a:t>
            </a:r>
            <a:r>
              <a:rPr lang="en-US" sz="2400" dirty="0" smtClean="0">
                <a:solidFill>
                  <a:srgbClr val="006600"/>
                </a:solidFill>
              </a:rPr>
              <a:t>b;</a:t>
            </a:r>
            <a:endParaRPr lang="en-US" sz="2400" dirty="0">
              <a:solidFill>
                <a:srgbClr val="006600"/>
              </a:solidFill>
            </a:endParaRPr>
          </a:p>
          <a:p>
            <a:pPr marL="801688" algn="just"/>
            <a:r>
              <a:rPr lang="en-US" sz="2400" dirty="0">
                <a:solidFill>
                  <a:srgbClr val="0000CC"/>
                </a:solidFill>
              </a:rPr>
              <a:t>break</a:t>
            </a:r>
            <a:r>
              <a:rPr lang="en-US" sz="2400" dirty="0" smtClean="0">
                <a:solidFill>
                  <a:srgbClr val="0000CC"/>
                </a:solidFill>
              </a:rPr>
              <a:t>;</a:t>
            </a:r>
          </a:p>
          <a:p>
            <a:pPr marL="449263" algn="just"/>
            <a:r>
              <a:rPr lang="en-US" sz="2400" dirty="0" smtClean="0">
                <a:solidFill>
                  <a:srgbClr val="0000CC"/>
                </a:solidFill>
              </a:rPr>
              <a:t>default:</a:t>
            </a:r>
          </a:p>
          <a:p>
            <a:pPr marL="801688" algn="just"/>
            <a:r>
              <a:rPr lang="en-US" sz="2400" dirty="0" smtClean="0">
                <a:solidFill>
                  <a:srgbClr val="006600"/>
                </a:solidFill>
              </a:rPr>
              <a:t>// </a:t>
            </a:r>
            <a:r>
              <a:rPr lang="ru-RU" sz="2400" dirty="0" smtClean="0">
                <a:solidFill>
                  <a:srgbClr val="006600"/>
                </a:solidFill>
              </a:rPr>
              <a:t>Если ни одно условие не выполнено, то переход сюда</a:t>
            </a:r>
          </a:p>
          <a:p>
            <a:pPr algn="just"/>
            <a:r>
              <a:rPr lang="en-US" sz="2400" dirty="0">
                <a:solidFill>
                  <a:srgbClr val="0000CC"/>
                </a:solidFill>
              </a:rPr>
              <a:t>}</a:t>
            </a:r>
            <a:endParaRPr lang="ru-RU" sz="2400" dirty="0">
              <a:solidFill>
                <a:srgbClr val="0000CC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85010" y="4352189"/>
            <a:ext cx="83739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Значением выражения должно быть целое число (</a:t>
            </a:r>
            <a:r>
              <a:rPr lang="en-US" sz="2400" dirty="0" smtClean="0">
                <a:solidFill>
                  <a:srgbClr val="0000CC"/>
                </a:solidFill>
              </a:rPr>
              <a:t>int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CC"/>
                </a:solidFill>
              </a:rPr>
              <a:t>long</a:t>
            </a:r>
            <a:r>
              <a:rPr lang="en-US" sz="2400" dirty="0" smtClean="0"/>
              <a:t> </a:t>
            </a:r>
            <a:r>
              <a:rPr lang="ru-RU" sz="2400" dirty="0" smtClean="0"/>
              <a:t>или </a:t>
            </a:r>
            <a:r>
              <a:rPr lang="en-US" sz="2400" dirty="0" smtClean="0">
                <a:solidFill>
                  <a:srgbClr val="0000CC"/>
                </a:solidFill>
              </a:rPr>
              <a:t>char</a:t>
            </a:r>
            <a:r>
              <a:rPr lang="en-US" sz="2400" dirty="0" smtClean="0"/>
              <a:t>); </a:t>
            </a:r>
            <a:r>
              <a:rPr lang="en-US" sz="2400" dirty="0" smtClean="0">
                <a:solidFill>
                  <a:srgbClr val="0000CC"/>
                </a:solidFill>
              </a:rPr>
              <a:t>a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CC"/>
                </a:solidFill>
              </a:rPr>
              <a:t>b</a:t>
            </a:r>
            <a:r>
              <a:rPr lang="en-US" sz="2400" dirty="0" smtClean="0"/>
              <a:t> </a:t>
            </a:r>
            <a:r>
              <a:rPr lang="ru-RU" sz="2400" dirty="0" smtClean="0"/>
              <a:t>и т.д. должны быть константами, указанными после служебного слова </a:t>
            </a:r>
            <a:r>
              <a:rPr lang="en-US" sz="2400" dirty="0" smtClean="0">
                <a:solidFill>
                  <a:srgbClr val="0000CC"/>
                </a:solidFill>
              </a:rPr>
              <a:t>case</a:t>
            </a:r>
            <a:r>
              <a:rPr lang="ru-RU" sz="2400" dirty="0" smtClean="0"/>
              <a:t>. Если константа соответствует значению выражения, то программа передает управление этой ветви. Если ни один вариант не подходит, то выполняется условие </a:t>
            </a:r>
            <a:r>
              <a:rPr lang="en-US" sz="2400" dirty="0" smtClean="0">
                <a:solidFill>
                  <a:srgbClr val="0000CC"/>
                </a:solidFill>
              </a:rPr>
              <a:t>default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708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4637" y="372797"/>
            <a:ext cx="631096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Пример</a:t>
            </a:r>
            <a:r>
              <a:rPr lang="en-US" sz="2400" dirty="0" smtClean="0"/>
              <a:t> (</a:t>
            </a:r>
            <a:r>
              <a:rPr lang="ru-RU" sz="2400" dirty="0" smtClean="0"/>
              <a:t>фрагмент программы):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cout &lt;&lt; “</a:t>
            </a:r>
            <a:r>
              <a:rPr lang="ru-RU" sz="2400" dirty="0" smtClean="0">
                <a:solidFill>
                  <a:srgbClr val="0000CC"/>
                </a:solidFill>
              </a:rPr>
              <a:t>Введите </a:t>
            </a:r>
            <a:r>
              <a:rPr lang="en-US" sz="2400" dirty="0" smtClean="0">
                <a:solidFill>
                  <a:srgbClr val="0000CC"/>
                </a:solidFill>
              </a:rPr>
              <a:t>5</a:t>
            </a:r>
            <a:r>
              <a:rPr lang="ru-RU" sz="2400" dirty="0" smtClean="0">
                <a:solidFill>
                  <a:srgbClr val="0000CC"/>
                </a:solidFill>
              </a:rPr>
              <a:t>, </a:t>
            </a:r>
            <a:r>
              <a:rPr lang="en-US" sz="2400" dirty="0" smtClean="0">
                <a:solidFill>
                  <a:srgbClr val="0000CC"/>
                </a:solidFill>
              </a:rPr>
              <a:t>10</a:t>
            </a:r>
            <a:r>
              <a:rPr lang="ru-RU" sz="2400" dirty="0" smtClean="0">
                <a:solidFill>
                  <a:srgbClr val="0000CC"/>
                </a:solidFill>
              </a:rPr>
              <a:t> или </a:t>
            </a:r>
            <a:r>
              <a:rPr lang="en-US" sz="2400" dirty="0" smtClean="0">
                <a:solidFill>
                  <a:srgbClr val="0000CC"/>
                </a:solidFill>
              </a:rPr>
              <a:t>15</a:t>
            </a:r>
            <a:r>
              <a:rPr lang="ru-RU" sz="2400" dirty="0" smtClean="0">
                <a:solidFill>
                  <a:srgbClr val="0000CC"/>
                </a:solidFill>
              </a:rPr>
              <a:t>:</a:t>
            </a:r>
            <a:r>
              <a:rPr lang="en-US" sz="2400" dirty="0" smtClean="0">
                <a:solidFill>
                  <a:srgbClr val="0000CC"/>
                </a:solidFill>
              </a:rPr>
              <a:t> ”;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cin &gt;&gt; choice;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switch (choice)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{</a:t>
            </a:r>
          </a:p>
          <a:p>
            <a:pPr marL="352425"/>
            <a:r>
              <a:rPr lang="en-US" sz="2400" dirty="0" smtClean="0">
                <a:solidFill>
                  <a:srgbClr val="0000CC"/>
                </a:solidFill>
              </a:rPr>
              <a:t>case 5:</a:t>
            </a:r>
          </a:p>
          <a:p>
            <a:pPr marL="722313"/>
            <a:r>
              <a:rPr lang="en-US" sz="2400" dirty="0" smtClean="0">
                <a:solidFill>
                  <a:srgbClr val="006600"/>
                </a:solidFill>
              </a:rPr>
              <a:t>// </a:t>
            </a:r>
            <a:r>
              <a:rPr lang="ru-RU" sz="2400" dirty="0" smtClean="0">
                <a:solidFill>
                  <a:srgbClr val="006600"/>
                </a:solidFill>
              </a:rPr>
              <a:t>Обработка случая </a:t>
            </a:r>
            <a:r>
              <a:rPr lang="en-US" sz="2400" dirty="0" smtClean="0">
                <a:solidFill>
                  <a:srgbClr val="006600"/>
                </a:solidFill>
              </a:rPr>
              <a:t>“5”;</a:t>
            </a:r>
          </a:p>
          <a:p>
            <a:pPr marL="722313"/>
            <a:r>
              <a:rPr lang="en-US" sz="2400" dirty="0" smtClean="0">
                <a:solidFill>
                  <a:srgbClr val="0000CC"/>
                </a:solidFill>
              </a:rPr>
              <a:t>break;</a:t>
            </a:r>
          </a:p>
          <a:p>
            <a:pPr marL="352425"/>
            <a:r>
              <a:rPr lang="en-US" sz="2400" dirty="0">
                <a:solidFill>
                  <a:srgbClr val="0000CC"/>
                </a:solidFill>
              </a:rPr>
              <a:t>case </a:t>
            </a:r>
            <a:r>
              <a:rPr lang="en-US" sz="2400" dirty="0" smtClean="0">
                <a:solidFill>
                  <a:srgbClr val="0000CC"/>
                </a:solidFill>
              </a:rPr>
              <a:t>10:</a:t>
            </a:r>
            <a:endParaRPr lang="en-US" sz="2400" dirty="0">
              <a:solidFill>
                <a:srgbClr val="0000CC"/>
              </a:solidFill>
            </a:endParaRPr>
          </a:p>
          <a:p>
            <a:pPr marL="722313"/>
            <a:r>
              <a:rPr lang="en-US" sz="2400" dirty="0">
                <a:solidFill>
                  <a:srgbClr val="006600"/>
                </a:solidFill>
              </a:rPr>
              <a:t>// </a:t>
            </a:r>
            <a:r>
              <a:rPr lang="ru-RU" sz="2400" dirty="0">
                <a:solidFill>
                  <a:srgbClr val="006600"/>
                </a:solidFill>
              </a:rPr>
              <a:t>Обработка случая </a:t>
            </a:r>
            <a:r>
              <a:rPr lang="en-US" sz="2400" dirty="0" smtClean="0">
                <a:solidFill>
                  <a:srgbClr val="006600"/>
                </a:solidFill>
              </a:rPr>
              <a:t>“10”;</a:t>
            </a:r>
            <a:endParaRPr lang="en-US" sz="2400" dirty="0">
              <a:solidFill>
                <a:srgbClr val="006600"/>
              </a:solidFill>
            </a:endParaRPr>
          </a:p>
          <a:p>
            <a:pPr marL="722313"/>
            <a:r>
              <a:rPr lang="en-US" sz="2400" dirty="0">
                <a:solidFill>
                  <a:srgbClr val="0000CC"/>
                </a:solidFill>
              </a:rPr>
              <a:t>break</a:t>
            </a:r>
            <a:r>
              <a:rPr lang="en-US" sz="2400" dirty="0" smtClean="0">
                <a:solidFill>
                  <a:srgbClr val="0000CC"/>
                </a:solidFill>
              </a:rPr>
              <a:t>;</a:t>
            </a:r>
          </a:p>
          <a:p>
            <a:pPr marL="352425"/>
            <a:r>
              <a:rPr lang="en-US" sz="2400" dirty="0">
                <a:solidFill>
                  <a:srgbClr val="0000CC"/>
                </a:solidFill>
              </a:rPr>
              <a:t>case </a:t>
            </a:r>
            <a:r>
              <a:rPr lang="en-US" sz="2400" dirty="0" smtClean="0">
                <a:solidFill>
                  <a:srgbClr val="0000CC"/>
                </a:solidFill>
              </a:rPr>
              <a:t>15</a:t>
            </a:r>
            <a:r>
              <a:rPr lang="en-US" sz="2400" dirty="0">
                <a:solidFill>
                  <a:srgbClr val="0000CC"/>
                </a:solidFill>
              </a:rPr>
              <a:t>:</a:t>
            </a:r>
          </a:p>
          <a:p>
            <a:pPr marL="722313"/>
            <a:r>
              <a:rPr lang="en-US" sz="2400" dirty="0">
                <a:solidFill>
                  <a:srgbClr val="006600"/>
                </a:solidFill>
              </a:rPr>
              <a:t>// </a:t>
            </a:r>
            <a:r>
              <a:rPr lang="ru-RU" sz="2400" dirty="0">
                <a:solidFill>
                  <a:srgbClr val="006600"/>
                </a:solidFill>
              </a:rPr>
              <a:t>Обработка случая </a:t>
            </a:r>
            <a:r>
              <a:rPr lang="en-US" sz="2400" dirty="0" smtClean="0">
                <a:solidFill>
                  <a:srgbClr val="006600"/>
                </a:solidFill>
              </a:rPr>
              <a:t>“15”;</a:t>
            </a:r>
            <a:endParaRPr lang="en-US" sz="2400" dirty="0">
              <a:solidFill>
                <a:srgbClr val="006600"/>
              </a:solidFill>
            </a:endParaRPr>
          </a:p>
          <a:p>
            <a:pPr marL="722313"/>
            <a:r>
              <a:rPr lang="en-US" sz="2400" dirty="0">
                <a:solidFill>
                  <a:srgbClr val="0000CC"/>
                </a:solidFill>
              </a:rPr>
              <a:t>break</a:t>
            </a:r>
            <a:r>
              <a:rPr lang="en-US" sz="2400" dirty="0" smtClean="0">
                <a:solidFill>
                  <a:srgbClr val="0000CC"/>
                </a:solidFill>
              </a:rPr>
              <a:t>;</a:t>
            </a:r>
          </a:p>
          <a:p>
            <a:pPr marL="352425"/>
            <a:r>
              <a:rPr lang="en-US" sz="2400" dirty="0" smtClean="0">
                <a:solidFill>
                  <a:srgbClr val="0000CC"/>
                </a:solidFill>
              </a:rPr>
              <a:t>default:</a:t>
            </a:r>
          </a:p>
          <a:p>
            <a:pPr marL="722313"/>
            <a:r>
              <a:rPr lang="en-US" sz="2400" dirty="0" smtClean="0">
                <a:solidFill>
                  <a:srgbClr val="0000CC"/>
                </a:solidFill>
              </a:rPr>
              <a:t>cout &lt;&lt; “</a:t>
            </a:r>
            <a:r>
              <a:rPr lang="ru-RU" sz="2400" dirty="0" smtClean="0">
                <a:solidFill>
                  <a:srgbClr val="0000CC"/>
                </a:solidFill>
              </a:rPr>
              <a:t>Вы ввели не 5, не 10 и не 15</a:t>
            </a:r>
            <a:r>
              <a:rPr lang="en-US" sz="2400" smtClean="0">
                <a:solidFill>
                  <a:srgbClr val="0000CC"/>
                </a:solidFill>
              </a:rPr>
              <a:t>\n”;</a:t>
            </a:r>
            <a:endParaRPr lang="en-US" sz="2400" dirty="0" smtClean="0">
              <a:solidFill>
                <a:srgbClr val="0000CC"/>
              </a:solidFill>
            </a:endParaRPr>
          </a:p>
          <a:p>
            <a:r>
              <a:rPr lang="en-US" sz="2400" dirty="0" smtClean="0">
                <a:solidFill>
                  <a:srgbClr val="0000CC"/>
                </a:solidFill>
              </a:rPr>
              <a:t>}</a:t>
            </a:r>
            <a:endParaRPr lang="ru-RU" sz="24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93895" y="372797"/>
            <a:ext cx="35773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800000"/>
                </a:solidFill>
              </a:rPr>
              <a:t>Для выхода из инструкции </a:t>
            </a:r>
            <a:r>
              <a:rPr lang="en-US" sz="2400" dirty="0" smtClean="0">
                <a:solidFill>
                  <a:srgbClr val="800000"/>
                </a:solidFill>
              </a:rPr>
              <a:t>switch </a:t>
            </a:r>
            <a:r>
              <a:rPr lang="ru-RU" sz="2400" dirty="0" smtClean="0">
                <a:solidFill>
                  <a:srgbClr val="800000"/>
                </a:solidFill>
              </a:rPr>
              <a:t>необходимо использовать команды </a:t>
            </a:r>
            <a:r>
              <a:rPr lang="en-US" sz="2400" dirty="0" smtClean="0">
                <a:solidFill>
                  <a:srgbClr val="0000CC"/>
                </a:solidFill>
              </a:rPr>
              <a:t>break</a:t>
            </a:r>
            <a:r>
              <a:rPr lang="ru-RU" sz="2400" dirty="0" smtClean="0">
                <a:solidFill>
                  <a:srgbClr val="800000"/>
                </a:solidFill>
              </a:rPr>
              <a:t>, иначе управление будет переходить от одного случая к следующему, даже если совпадение значений уже было найдено.</a:t>
            </a:r>
            <a:endParaRPr lang="ru-RU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1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3030" y="185075"/>
            <a:ext cx="84726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Задача 5. Написать программу с использованием оператора выбора, которая в цикле (пока пользователь не введет </a:t>
            </a:r>
            <a:r>
              <a:rPr lang="ru-RU" sz="2000" dirty="0"/>
              <a:t>0</a:t>
            </a:r>
            <a:r>
              <a:rPr lang="ru-RU" sz="2000" dirty="0" smtClean="0"/>
              <a:t>):</a:t>
            </a:r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/>
              <a:t>увеличивает значение введенной пользователем переменной в 10 раз, если это число  200; </a:t>
            </a:r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/>
              <a:t>уменьшает значение на единицу, если это число 300; </a:t>
            </a:r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/>
              <a:t>превращает число -200 в положительное; </a:t>
            </a:r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/>
              <a:t>выводит сообщение о некорректном вводе числа.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0" y="2431844"/>
            <a:ext cx="5078036" cy="43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3507" y="1948574"/>
            <a:ext cx="8462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1. Написать программу поиска НОД чисел.</a:t>
            </a:r>
          </a:p>
          <a:p>
            <a:pPr algn="just"/>
            <a:r>
              <a:rPr lang="ru-RU" sz="2000" dirty="0" smtClean="0"/>
              <a:t>2. Написать программу поиска НОК чисел</a:t>
            </a:r>
            <a:r>
              <a:rPr lang="ru-RU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16858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312</Words>
  <Application>Microsoft Office PowerPoint</Application>
  <PresentationFormat>Экран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Исаев Андрей Николаевич</cp:lastModifiedBy>
  <cp:revision>139</cp:revision>
  <dcterms:created xsi:type="dcterms:W3CDTF">2015-10-16T12:36:13Z</dcterms:created>
  <dcterms:modified xsi:type="dcterms:W3CDTF">2020-09-14T09:07:52Z</dcterms:modified>
</cp:coreProperties>
</file>