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93" r:id="rId4"/>
    <p:sldId id="268" r:id="rId5"/>
    <p:sldId id="294" r:id="rId6"/>
    <p:sldId id="322" r:id="rId7"/>
    <p:sldId id="257" r:id="rId8"/>
    <p:sldId id="258" r:id="rId9"/>
    <p:sldId id="261" r:id="rId10"/>
    <p:sldId id="259" r:id="rId11"/>
    <p:sldId id="289" r:id="rId12"/>
    <p:sldId id="290" r:id="rId13"/>
    <p:sldId id="291" r:id="rId14"/>
    <p:sldId id="292" r:id="rId15"/>
    <p:sldId id="263" r:id="rId16"/>
    <p:sldId id="278" r:id="rId17"/>
    <p:sldId id="270" r:id="rId18"/>
    <p:sldId id="271" r:id="rId19"/>
    <p:sldId id="274" r:id="rId20"/>
    <p:sldId id="298" r:id="rId21"/>
    <p:sldId id="299" r:id="rId22"/>
    <p:sldId id="272" r:id="rId23"/>
    <p:sldId id="300" r:id="rId24"/>
    <p:sldId id="301" r:id="rId25"/>
    <p:sldId id="309" r:id="rId26"/>
    <p:sldId id="307" r:id="rId27"/>
    <p:sldId id="310" r:id="rId28"/>
    <p:sldId id="308" r:id="rId29"/>
    <p:sldId id="275" r:id="rId30"/>
    <p:sldId id="276" r:id="rId31"/>
    <p:sldId id="283" r:id="rId32"/>
    <p:sldId id="303" r:id="rId33"/>
    <p:sldId id="321" r:id="rId3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00CC"/>
    <a:srgbClr val="008000"/>
    <a:srgbClr val="80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82" autoAdjust="0"/>
    <p:restoredTop sz="94660"/>
  </p:normalViewPr>
  <p:slideViewPr>
    <p:cSldViewPr snapToGrid="0">
      <p:cViewPr varScale="1">
        <p:scale>
          <a:sx n="65" d="100"/>
          <a:sy n="65" d="100"/>
        </p:scale>
        <p:origin x="16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1DAB0DB6-E15B-45B7-ACAD-B4CC9BD01099}" type="datetimeFigureOut">
              <a:rPr lang="ru-RU" smtClean="0"/>
              <a:t>27.11.2019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C066E94-43CD-4C44-933C-0B1010493779}" type="slidenum">
              <a:rPr lang="ru-RU" smtClean="0"/>
              <a:t>‹#›</a:t>
            </a:fld>
            <a:endParaRPr lang="ru-RU"/>
          </a:p>
        </p:txBody>
      </p:sp>
    </p:spTree>
    <p:extLst>
      <p:ext uri="{BB962C8B-B14F-4D97-AF65-F5344CB8AC3E}">
        <p14:creationId xmlns:p14="http://schemas.microsoft.com/office/powerpoint/2010/main" val="2559524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DAB0DB6-E15B-45B7-ACAD-B4CC9BD01099}" type="datetimeFigureOut">
              <a:rPr lang="ru-RU" smtClean="0"/>
              <a:t>27.11.2019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C066E94-43CD-4C44-933C-0B1010493779}" type="slidenum">
              <a:rPr lang="ru-RU" smtClean="0"/>
              <a:t>‹#›</a:t>
            </a:fld>
            <a:endParaRPr lang="ru-RU"/>
          </a:p>
        </p:txBody>
      </p:sp>
    </p:spTree>
    <p:extLst>
      <p:ext uri="{BB962C8B-B14F-4D97-AF65-F5344CB8AC3E}">
        <p14:creationId xmlns:p14="http://schemas.microsoft.com/office/powerpoint/2010/main" val="24941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DAB0DB6-E15B-45B7-ACAD-B4CC9BD01099}" type="datetimeFigureOut">
              <a:rPr lang="ru-RU" smtClean="0"/>
              <a:t>27.11.2019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C066E94-43CD-4C44-933C-0B1010493779}" type="slidenum">
              <a:rPr lang="ru-RU" smtClean="0"/>
              <a:t>‹#›</a:t>
            </a:fld>
            <a:endParaRPr lang="ru-RU"/>
          </a:p>
        </p:txBody>
      </p:sp>
    </p:spTree>
    <p:extLst>
      <p:ext uri="{BB962C8B-B14F-4D97-AF65-F5344CB8AC3E}">
        <p14:creationId xmlns:p14="http://schemas.microsoft.com/office/powerpoint/2010/main" val="250415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DAB0DB6-E15B-45B7-ACAD-B4CC9BD01099}" type="datetimeFigureOut">
              <a:rPr lang="ru-RU" smtClean="0"/>
              <a:t>27.11.2019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C066E94-43CD-4C44-933C-0B1010493779}" type="slidenum">
              <a:rPr lang="ru-RU" smtClean="0"/>
              <a:t>‹#›</a:t>
            </a:fld>
            <a:endParaRPr lang="ru-RU"/>
          </a:p>
        </p:txBody>
      </p:sp>
    </p:spTree>
    <p:extLst>
      <p:ext uri="{BB962C8B-B14F-4D97-AF65-F5344CB8AC3E}">
        <p14:creationId xmlns:p14="http://schemas.microsoft.com/office/powerpoint/2010/main" val="371617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DAB0DB6-E15B-45B7-ACAD-B4CC9BD01099}" type="datetimeFigureOut">
              <a:rPr lang="ru-RU" smtClean="0"/>
              <a:t>27.11.2019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C066E94-43CD-4C44-933C-0B1010493779}" type="slidenum">
              <a:rPr lang="ru-RU" smtClean="0"/>
              <a:t>‹#›</a:t>
            </a:fld>
            <a:endParaRPr lang="ru-RU"/>
          </a:p>
        </p:txBody>
      </p:sp>
    </p:spTree>
    <p:extLst>
      <p:ext uri="{BB962C8B-B14F-4D97-AF65-F5344CB8AC3E}">
        <p14:creationId xmlns:p14="http://schemas.microsoft.com/office/powerpoint/2010/main" val="2307795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1DAB0DB6-E15B-45B7-ACAD-B4CC9BD01099}" type="datetimeFigureOut">
              <a:rPr lang="ru-RU" smtClean="0"/>
              <a:t>27.11.2019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C066E94-43CD-4C44-933C-0B1010493779}" type="slidenum">
              <a:rPr lang="ru-RU" smtClean="0"/>
              <a:t>‹#›</a:t>
            </a:fld>
            <a:endParaRPr lang="ru-RU"/>
          </a:p>
        </p:txBody>
      </p:sp>
    </p:spTree>
    <p:extLst>
      <p:ext uri="{BB962C8B-B14F-4D97-AF65-F5344CB8AC3E}">
        <p14:creationId xmlns:p14="http://schemas.microsoft.com/office/powerpoint/2010/main" val="2076556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DAB0DB6-E15B-45B7-ACAD-B4CC9BD01099}" type="datetimeFigureOut">
              <a:rPr lang="ru-RU" smtClean="0"/>
              <a:t>27.11.2019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C066E94-43CD-4C44-933C-0B1010493779}" type="slidenum">
              <a:rPr lang="ru-RU" smtClean="0"/>
              <a:t>‹#›</a:t>
            </a:fld>
            <a:endParaRPr lang="ru-RU"/>
          </a:p>
        </p:txBody>
      </p:sp>
    </p:spTree>
    <p:extLst>
      <p:ext uri="{BB962C8B-B14F-4D97-AF65-F5344CB8AC3E}">
        <p14:creationId xmlns:p14="http://schemas.microsoft.com/office/powerpoint/2010/main" val="257702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1DAB0DB6-E15B-45B7-ACAD-B4CC9BD01099}" type="datetimeFigureOut">
              <a:rPr lang="ru-RU" smtClean="0"/>
              <a:t>27.11.2019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C066E94-43CD-4C44-933C-0B1010493779}" type="slidenum">
              <a:rPr lang="ru-RU" smtClean="0"/>
              <a:t>‹#›</a:t>
            </a:fld>
            <a:endParaRPr lang="ru-RU"/>
          </a:p>
        </p:txBody>
      </p:sp>
    </p:spTree>
    <p:extLst>
      <p:ext uri="{BB962C8B-B14F-4D97-AF65-F5344CB8AC3E}">
        <p14:creationId xmlns:p14="http://schemas.microsoft.com/office/powerpoint/2010/main" val="130091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B0DB6-E15B-45B7-ACAD-B4CC9BD01099}" type="datetimeFigureOut">
              <a:rPr lang="ru-RU" smtClean="0"/>
              <a:t>27.11.2019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C066E94-43CD-4C44-933C-0B1010493779}" type="slidenum">
              <a:rPr lang="ru-RU" smtClean="0"/>
              <a:t>‹#›</a:t>
            </a:fld>
            <a:endParaRPr lang="ru-RU"/>
          </a:p>
        </p:txBody>
      </p:sp>
    </p:spTree>
    <p:extLst>
      <p:ext uri="{BB962C8B-B14F-4D97-AF65-F5344CB8AC3E}">
        <p14:creationId xmlns:p14="http://schemas.microsoft.com/office/powerpoint/2010/main" val="3154308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1DAB0DB6-E15B-45B7-ACAD-B4CC9BD01099}" type="datetimeFigureOut">
              <a:rPr lang="ru-RU" smtClean="0"/>
              <a:t>27.11.2019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C066E94-43CD-4C44-933C-0B1010493779}" type="slidenum">
              <a:rPr lang="ru-RU" smtClean="0"/>
              <a:t>‹#›</a:t>
            </a:fld>
            <a:endParaRPr lang="ru-RU"/>
          </a:p>
        </p:txBody>
      </p:sp>
    </p:spTree>
    <p:extLst>
      <p:ext uri="{BB962C8B-B14F-4D97-AF65-F5344CB8AC3E}">
        <p14:creationId xmlns:p14="http://schemas.microsoft.com/office/powerpoint/2010/main" val="74683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1DAB0DB6-E15B-45B7-ACAD-B4CC9BD01099}" type="datetimeFigureOut">
              <a:rPr lang="ru-RU" smtClean="0"/>
              <a:t>27.11.2019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C066E94-43CD-4C44-933C-0B1010493779}" type="slidenum">
              <a:rPr lang="ru-RU" smtClean="0"/>
              <a:t>‹#›</a:t>
            </a:fld>
            <a:endParaRPr lang="ru-RU"/>
          </a:p>
        </p:txBody>
      </p:sp>
    </p:spTree>
    <p:extLst>
      <p:ext uri="{BB962C8B-B14F-4D97-AF65-F5344CB8AC3E}">
        <p14:creationId xmlns:p14="http://schemas.microsoft.com/office/powerpoint/2010/main" val="167337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B0DB6-E15B-45B7-ACAD-B4CC9BD01099}" type="datetimeFigureOut">
              <a:rPr lang="ru-RU" smtClean="0"/>
              <a:t>27.11.2019</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66E94-43CD-4C44-933C-0B1010493779}" type="slidenum">
              <a:rPr lang="ru-RU" smtClean="0"/>
              <a:t>‹#›</a:t>
            </a:fld>
            <a:endParaRPr lang="ru-RU"/>
          </a:p>
        </p:txBody>
      </p:sp>
    </p:spTree>
    <p:extLst>
      <p:ext uri="{BB962C8B-B14F-4D97-AF65-F5344CB8AC3E}">
        <p14:creationId xmlns:p14="http://schemas.microsoft.com/office/powerpoint/2010/main" val="39255185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594922" y="406332"/>
            <a:ext cx="7877908" cy="4401205"/>
          </a:xfrm>
          <a:prstGeom prst="rect">
            <a:avLst/>
          </a:prstGeom>
        </p:spPr>
        <p:txBody>
          <a:bodyPr wrap="square">
            <a:spAutoFit/>
          </a:bodyPr>
          <a:lstStyle/>
          <a:p>
            <a:pPr algn="just"/>
            <a:r>
              <a:rPr lang="en-US" sz="2800" dirty="0">
                <a:solidFill>
                  <a:srgbClr val="003300"/>
                </a:solidFill>
              </a:rPr>
              <a:t>C++</a:t>
            </a:r>
            <a:r>
              <a:rPr lang="ru-RU" sz="2800" dirty="0">
                <a:solidFill>
                  <a:srgbClr val="003300"/>
                </a:solidFill>
              </a:rPr>
              <a:t> позволяет разделить код программ на части, называемые </a:t>
            </a:r>
            <a:r>
              <a:rPr lang="ru-RU" sz="2800" dirty="0">
                <a:solidFill>
                  <a:srgbClr val="990000"/>
                </a:solidFill>
              </a:rPr>
              <a:t>функциями</a:t>
            </a:r>
            <a:r>
              <a:rPr lang="ru-RU" sz="2800" dirty="0">
                <a:solidFill>
                  <a:srgbClr val="003300"/>
                </a:solidFill>
              </a:rPr>
              <a:t>. Сами функции могут быть записаны и </a:t>
            </a:r>
            <a:r>
              <a:rPr lang="ru-RU" sz="2800" dirty="0">
                <a:solidFill>
                  <a:srgbClr val="990000"/>
                </a:solidFill>
              </a:rPr>
              <a:t>отлажены</a:t>
            </a:r>
            <a:r>
              <a:rPr lang="ru-RU" sz="2800" dirty="0">
                <a:solidFill>
                  <a:srgbClr val="003300"/>
                </a:solidFill>
              </a:rPr>
              <a:t> отдельно от остального кода программы.</a:t>
            </a:r>
          </a:p>
          <a:p>
            <a:pPr algn="just"/>
            <a:r>
              <a:rPr lang="ru-RU" sz="2800" dirty="0">
                <a:solidFill>
                  <a:srgbClr val="003300"/>
                </a:solidFill>
              </a:rPr>
              <a:t>Возможность разбивать программу на части с последующей отладкой каждой функции в отдельности существенно снижает сложность создания больших программ. Этот подход является, по сути, простейшей формой </a:t>
            </a:r>
            <a:r>
              <a:rPr lang="ru-RU" sz="2800" dirty="0">
                <a:solidFill>
                  <a:srgbClr val="990000"/>
                </a:solidFill>
              </a:rPr>
              <a:t>инкапсуляции</a:t>
            </a:r>
            <a:r>
              <a:rPr lang="ru-RU" sz="2800" dirty="0">
                <a:solidFill>
                  <a:srgbClr val="003300"/>
                </a:solidFill>
              </a:rPr>
              <a:t>.</a:t>
            </a:r>
          </a:p>
        </p:txBody>
      </p:sp>
    </p:spTree>
    <p:extLst>
      <p:ext uri="{BB962C8B-B14F-4D97-AF65-F5344CB8AC3E}">
        <p14:creationId xmlns:p14="http://schemas.microsoft.com/office/powerpoint/2010/main" val="2065617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11002" y="374525"/>
            <a:ext cx="8421984" cy="3108543"/>
          </a:xfrm>
          <a:prstGeom prst="rect">
            <a:avLst/>
          </a:prstGeom>
        </p:spPr>
        <p:txBody>
          <a:bodyPr wrap="square">
            <a:spAutoFit/>
          </a:bodyPr>
          <a:lstStyle/>
          <a:p>
            <a:pPr algn="just"/>
            <a:r>
              <a:rPr lang="ru-RU" sz="2800" dirty="0" smtClean="0">
                <a:solidFill>
                  <a:srgbClr val="003300"/>
                </a:solidFill>
              </a:rPr>
              <a:t>Разделение этих двух циклов (внешнего и вложенного) может сделать программу более простой и наглядной.</a:t>
            </a:r>
          </a:p>
          <a:p>
            <a:pPr algn="just"/>
            <a:r>
              <a:rPr lang="ru-RU" sz="2800" dirty="0" smtClean="0">
                <a:solidFill>
                  <a:srgbClr val="003300"/>
                </a:solidFill>
              </a:rPr>
              <a:t>Далее показано, как можно упростить программу с помощью создания функции</a:t>
            </a:r>
            <a:r>
              <a:rPr lang="en-US" sz="2800" dirty="0" smtClean="0">
                <a:solidFill>
                  <a:srgbClr val="003300"/>
                </a:solidFill>
              </a:rPr>
              <a:t> </a:t>
            </a:r>
            <a:r>
              <a:rPr lang="en-US" sz="2800" dirty="0" err="1" smtClean="0">
                <a:solidFill>
                  <a:srgbClr val="0000CC"/>
                </a:solidFill>
              </a:rPr>
              <a:t>sumSequence</a:t>
            </a:r>
            <a:r>
              <a:rPr lang="ru-RU" sz="2800" dirty="0" smtClean="0">
                <a:solidFill>
                  <a:srgbClr val="0000CC"/>
                </a:solidFill>
              </a:rPr>
              <a:t> </a:t>
            </a:r>
            <a:r>
              <a:rPr lang="en-US" sz="2800" dirty="0" smtClean="0">
                <a:solidFill>
                  <a:srgbClr val="0000CC"/>
                </a:solidFill>
              </a:rPr>
              <a:t>()</a:t>
            </a:r>
            <a:r>
              <a:rPr lang="en-US" sz="2800" dirty="0" smtClean="0">
                <a:solidFill>
                  <a:srgbClr val="003300"/>
                </a:solidFill>
              </a:rPr>
              <a:t>.</a:t>
            </a:r>
          </a:p>
          <a:p>
            <a:pPr algn="just"/>
            <a:r>
              <a:rPr lang="ru-RU" sz="2800" dirty="0" smtClean="0">
                <a:solidFill>
                  <a:srgbClr val="003300"/>
                </a:solidFill>
              </a:rPr>
              <a:t>Также удобно создать эту функцию сразу в отдельном – </a:t>
            </a:r>
            <a:r>
              <a:rPr lang="ru-RU" sz="2800" dirty="0" smtClean="0">
                <a:solidFill>
                  <a:srgbClr val="800000"/>
                </a:solidFill>
              </a:rPr>
              <a:t>заголовочном </a:t>
            </a:r>
            <a:r>
              <a:rPr lang="ru-RU" sz="2800" dirty="0">
                <a:solidFill>
                  <a:srgbClr val="003300"/>
                </a:solidFill>
              </a:rPr>
              <a:t>–</a:t>
            </a:r>
            <a:r>
              <a:rPr lang="ru-RU" sz="2800" dirty="0" smtClean="0">
                <a:solidFill>
                  <a:srgbClr val="800000"/>
                </a:solidFill>
              </a:rPr>
              <a:t> </a:t>
            </a:r>
            <a:r>
              <a:rPr lang="ru-RU" sz="2800" dirty="0" smtClean="0">
                <a:solidFill>
                  <a:srgbClr val="003300"/>
                </a:solidFill>
              </a:rPr>
              <a:t>файле.</a:t>
            </a:r>
            <a:endParaRPr lang="ru-RU" sz="2800" dirty="0"/>
          </a:p>
        </p:txBody>
      </p:sp>
      <p:sp>
        <p:nvSpPr>
          <p:cNvPr id="3" name="Прямоугольник 2"/>
          <p:cNvSpPr/>
          <p:nvPr/>
        </p:nvSpPr>
        <p:spPr>
          <a:xfrm>
            <a:off x="511002" y="3802964"/>
            <a:ext cx="5327805" cy="830997"/>
          </a:xfrm>
          <a:prstGeom prst="rect">
            <a:avLst/>
          </a:prstGeom>
        </p:spPr>
        <p:txBody>
          <a:bodyPr wrap="none">
            <a:spAutoFit/>
          </a:bodyPr>
          <a:lstStyle/>
          <a:p>
            <a:r>
              <a:rPr lang="en-US" sz="2400" dirty="0" smtClean="0">
                <a:solidFill>
                  <a:srgbClr val="003300"/>
                </a:solidFill>
              </a:rPr>
              <a:t>sum </a:t>
            </a:r>
            <a:r>
              <a:rPr lang="ru-RU" sz="2400" dirty="0" smtClean="0">
                <a:solidFill>
                  <a:srgbClr val="003300"/>
                </a:solidFill>
              </a:rPr>
              <a:t>(англ.) </a:t>
            </a:r>
            <a:r>
              <a:rPr lang="en-US" sz="2400" dirty="0" smtClean="0">
                <a:solidFill>
                  <a:srgbClr val="003300"/>
                </a:solidFill>
              </a:rPr>
              <a:t>– </a:t>
            </a:r>
            <a:r>
              <a:rPr lang="ru-RU" sz="2400" dirty="0" smtClean="0">
                <a:solidFill>
                  <a:srgbClr val="003300"/>
                </a:solidFill>
              </a:rPr>
              <a:t>сумма</a:t>
            </a:r>
            <a:endParaRPr lang="en-US" sz="2400" dirty="0" smtClean="0">
              <a:solidFill>
                <a:srgbClr val="003300"/>
              </a:solidFill>
            </a:endParaRPr>
          </a:p>
          <a:p>
            <a:r>
              <a:rPr lang="en-US" sz="2400" dirty="0" smtClean="0">
                <a:solidFill>
                  <a:srgbClr val="003300"/>
                </a:solidFill>
              </a:rPr>
              <a:t>Sequence </a:t>
            </a:r>
            <a:r>
              <a:rPr lang="ru-RU" sz="2400" dirty="0" smtClean="0">
                <a:solidFill>
                  <a:srgbClr val="003300"/>
                </a:solidFill>
              </a:rPr>
              <a:t>(англ.) – последовательность</a:t>
            </a:r>
            <a:endParaRPr lang="ru-RU" sz="2400" dirty="0"/>
          </a:p>
        </p:txBody>
      </p:sp>
    </p:spTree>
    <p:extLst>
      <p:ext uri="{BB962C8B-B14F-4D97-AF65-F5344CB8AC3E}">
        <p14:creationId xmlns:p14="http://schemas.microsoft.com/office/powerpoint/2010/main" val="3916827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31" y="212035"/>
            <a:ext cx="5937818" cy="5459896"/>
          </a:xfrm>
          <a:prstGeom prst="rect">
            <a:avLst/>
          </a:prstGeom>
        </p:spPr>
      </p:pic>
    </p:spTree>
    <p:extLst>
      <p:ext uri="{BB962C8B-B14F-4D97-AF65-F5344CB8AC3E}">
        <p14:creationId xmlns:p14="http://schemas.microsoft.com/office/powerpoint/2010/main" val="53579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630779"/>
          </a:xfrm>
          <a:prstGeom prst="rect">
            <a:avLst/>
          </a:prstGeom>
        </p:spPr>
      </p:pic>
      <p:sp>
        <p:nvSpPr>
          <p:cNvPr id="3" name="Прямоугольник 2"/>
          <p:cNvSpPr/>
          <p:nvPr/>
        </p:nvSpPr>
        <p:spPr>
          <a:xfrm>
            <a:off x="361008" y="5736796"/>
            <a:ext cx="8421984" cy="1015663"/>
          </a:xfrm>
          <a:prstGeom prst="rect">
            <a:avLst/>
          </a:prstGeom>
        </p:spPr>
        <p:txBody>
          <a:bodyPr wrap="square">
            <a:spAutoFit/>
          </a:bodyPr>
          <a:lstStyle/>
          <a:p>
            <a:pPr algn="just"/>
            <a:r>
              <a:rPr lang="ru-RU" sz="2000" dirty="0" smtClean="0">
                <a:solidFill>
                  <a:srgbClr val="003300"/>
                </a:solidFill>
              </a:rPr>
              <a:t>Здесь же нужно изменить имя заголовочного файла. Оставить указанное Расположение без изменений, нажать Добавить, и файл появится в папке с проектом.</a:t>
            </a:r>
            <a:endParaRPr lang="ru-RU" sz="2000" dirty="0"/>
          </a:p>
        </p:txBody>
      </p:sp>
      <p:sp>
        <p:nvSpPr>
          <p:cNvPr id="4" name="Овал 3"/>
          <p:cNvSpPr/>
          <p:nvPr/>
        </p:nvSpPr>
        <p:spPr>
          <a:xfrm>
            <a:off x="1351722" y="4638261"/>
            <a:ext cx="1484243" cy="3975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55041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032726" cy="6858000"/>
          </a:xfrm>
          <a:prstGeom prst="rect">
            <a:avLst/>
          </a:prstGeom>
        </p:spPr>
      </p:pic>
    </p:spTree>
    <p:extLst>
      <p:ext uri="{BB962C8B-B14F-4D97-AF65-F5344CB8AC3E}">
        <p14:creationId xmlns:p14="http://schemas.microsoft.com/office/powerpoint/2010/main" val="2453569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118530" cy="5433391"/>
          </a:xfrm>
          <a:prstGeom prst="rect">
            <a:avLst/>
          </a:prstGeom>
        </p:spPr>
      </p:pic>
      <p:sp>
        <p:nvSpPr>
          <p:cNvPr id="3" name="Прямоугольник 2"/>
          <p:cNvSpPr/>
          <p:nvPr/>
        </p:nvSpPr>
        <p:spPr>
          <a:xfrm>
            <a:off x="225287" y="5696032"/>
            <a:ext cx="8719930" cy="1015663"/>
          </a:xfrm>
          <a:prstGeom prst="rect">
            <a:avLst/>
          </a:prstGeom>
        </p:spPr>
        <p:txBody>
          <a:bodyPr wrap="square">
            <a:spAutoFit/>
          </a:bodyPr>
          <a:lstStyle/>
          <a:p>
            <a:r>
              <a:rPr lang="en-US" sz="2000" dirty="0" smtClean="0"/>
              <a:t>int </a:t>
            </a:r>
            <a:r>
              <a:rPr lang="en-US" sz="2000" dirty="0" err="1" smtClean="0"/>
              <a:t>sumSequence</a:t>
            </a:r>
            <a:r>
              <a:rPr lang="en-US" sz="2000" dirty="0" smtClean="0"/>
              <a:t> (void)</a:t>
            </a:r>
          </a:p>
          <a:p>
            <a:r>
              <a:rPr lang="en-US" sz="2000" dirty="0" smtClean="0"/>
              <a:t>int – </a:t>
            </a:r>
            <a:r>
              <a:rPr lang="ru-RU" sz="2000" dirty="0" smtClean="0"/>
              <a:t>тип возвращаемого значения.</a:t>
            </a:r>
          </a:p>
          <a:p>
            <a:r>
              <a:rPr lang="ru-RU" sz="2000" dirty="0" smtClean="0"/>
              <a:t>(</a:t>
            </a:r>
            <a:r>
              <a:rPr lang="en-US" sz="2000" dirty="0" smtClean="0"/>
              <a:t>void) </a:t>
            </a:r>
            <a:r>
              <a:rPr lang="ru-RU" sz="2000" dirty="0" smtClean="0"/>
              <a:t>= () – в функцию не передаются какие-либо аргументы.</a:t>
            </a:r>
            <a:endParaRPr lang="ru-RU" sz="2000" dirty="0"/>
          </a:p>
        </p:txBody>
      </p:sp>
    </p:spTree>
    <p:extLst>
      <p:ext uri="{BB962C8B-B14F-4D97-AF65-F5344CB8AC3E}">
        <p14:creationId xmlns:p14="http://schemas.microsoft.com/office/powerpoint/2010/main" val="1902382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09" y="1338669"/>
            <a:ext cx="5393462" cy="4114600"/>
          </a:xfrm>
          <a:prstGeom prst="rect">
            <a:avLst/>
          </a:prstGeom>
        </p:spPr>
      </p:pic>
      <p:sp>
        <p:nvSpPr>
          <p:cNvPr id="3" name="Прямоугольник 2"/>
          <p:cNvSpPr/>
          <p:nvPr/>
        </p:nvSpPr>
        <p:spPr>
          <a:xfrm>
            <a:off x="2644726" y="461424"/>
            <a:ext cx="3910819" cy="707886"/>
          </a:xfrm>
          <a:prstGeom prst="rect">
            <a:avLst/>
          </a:prstGeom>
        </p:spPr>
        <p:txBody>
          <a:bodyPr wrap="square">
            <a:spAutoFit/>
          </a:bodyPr>
          <a:lstStyle/>
          <a:p>
            <a:pPr algn="ctr"/>
            <a:r>
              <a:rPr lang="ru-RU" sz="2000" dirty="0" smtClean="0"/>
              <a:t>Результат работы программы совершенно такой же</a:t>
            </a:r>
            <a:endParaRPr lang="ru-RU" sz="2000" dirty="0"/>
          </a:p>
        </p:txBody>
      </p:sp>
    </p:spTree>
    <p:extLst>
      <p:ext uri="{BB962C8B-B14F-4D97-AF65-F5344CB8AC3E}">
        <p14:creationId xmlns:p14="http://schemas.microsoft.com/office/powerpoint/2010/main" val="2031489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8615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82469" y="205713"/>
            <a:ext cx="2901243" cy="523220"/>
          </a:xfrm>
          <a:prstGeom prst="rect">
            <a:avLst/>
          </a:prstGeom>
        </p:spPr>
        <p:txBody>
          <a:bodyPr wrap="none">
            <a:spAutoFit/>
          </a:bodyPr>
          <a:lstStyle/>
          <a:p>
            <a:r>
              <a:rPr lang="ru-RU" sz="2800" dirty="0" smtClean="0">
                <a:solidFill>
                  <a:srgbClr val="003300"/>
                </a:solidFill>
              </a:rPr>
              <a:t>Простые функции</a:t>
            </a:r>
            <a:endParaRPr lang="ru-RU" sz="2800" dirty="0"/>
          </a:p>
        </p:txBody>
      </p:sp>
      <p:sp>
        <p:nvSpPr>
          <p:cNvPr id="3" name="Прямоугольник 2"/>
          <p:cNvSpPr/>
          <p:nvPr/>
        </p:nvSpPr>
        <p:spPr>
          <a:xfrm>
            <a:off x="562008" y="728933"/>
            <a:ext cx="8244367" cy="2677656"/>
          </a:xfrm>
          <a:prstGeom prst="rect">
            <a:avLst/>
          </a:prstGeom>
        </p:spPr>
        <p:txBody>
          <a:bodyPr wrap="square">
            <a:spAutoFit/>
          </a:bodyPr>
          <a:lstStyle/>
          <a:p>
            <a:pPr algn="just"/>
            <a:r>
              <a:rPr lang="ru-RU" sz="2800" dirty="0" smtClean="0">
                <a:solidFill>
                  <a:srgbClr val="003300"/>
                </a:solidFill>
              </a:rPr>
              <a:t>Функции могут возвращать значение любого стандартного типа, например, </a:t>
            </a:r>
            <a:r>
              <a:rPr lang="en-US" sz="2800" dirty="0" smtClean="0">
                <a:solidFill>
                  <a:srgbClr val="0000CC"/>
                </a:solidFill>
              </a:rPr>
              <a:t>int</a:t>
            </a:r>
            <a:r>
              <a:rPr lang="en-US" sz="2800" dirty="0" smtClean="0">
                <a:solidFill>
                  <a:srgbClr val="003300"/>
                </a:solidFill>
              </a:rPr>
              <a:t>, </a:t>
            </a:r>
            <a:r>
              <a:rPr lang="en-US" sz="2800" dirty="0" smtClean="0">
                <a:solidFill>
                  <a:srgbClr val="0000CC"/>
                </a:solidFill>
              </a:rPr>
              <a:t>double</a:t>
            </a:r>
            <a:r>
              <a:rPr lang="en-US" sz="2800" dirty="0" smtClean="0">
                <a:solidFill>
                  <a:srgbClr val="003300"/>
                </a:solidFill>
              </a:rPr>
              <a:t> </a:t>
            </a:r>
            <a:r>
              <a:rPr lang="ru-RU" sz="2800" dirty="0" smtClean="0">
                <a:solidFill>
                  <a:srgbClr val="003300"/>
                </a:solidFill>
              </a:rPr>
              <a:t>или </a:t>
            </a:r>
            <a:r>
              <a:rPr lang="en-US" sz="2800" dirty="0" smtClean="0">
                <a:solidFill>
                  <a:srgbClr val="0000CC"/>
                </a:solidFill>
              </a:rPr>
              <a:t>char</a:t>
            </a:r>
            <a:r>
              <a:rPr lang="en-US" sz="2800" dirty="0" smtClean="0">
                <a:solidFill>
                  <a:srgbClr val="003300"/>
                </a:solidFill>
              </a:rPr>
              <a:t>.</a:t>
            </a:r>
            <a:r>
              <a:rPr lang="ru-RU" sz="2800" dirty="0" smtClean="0">
                <a:solidFill>
                  <a:srgbClr val="003300"/>
                </a:solidFill>
              </a:rPr>
              <a:t> Функция, которая ничего не возвращает, известна как </a:t>
            </a:r>
            <a:r>
              <a:rPr lang="en-US" sz="2800" dirty="0" smtClean="0">
                <a:solidFill>
                  <a:srgbClr val="C00000"/>
                </a:solidFill>
              </a:rPr>
              <a:t>void-</a:t>
            </a:r>
            <a:r>
              <a:rPr lang="ru-RU" sz="2800" dirty="0" smtClean="0">
                <a:solidFill>
                  <a:srgbClr val="C00000"/>
                </a:solidFill>
              </a:rPr>
              <a:t>функция</a:t>
            </a:r>
            <a:r>
              <a:rPr lang="ru-RU" sz="2800" dirty="0" smtClean="0">
                <a:solidFill>
                  <a:srgbClr val="003300"/>
                </a:solidFill>
              </a:rPr>
              <a:t>:</a:t>
            </a:r>
          </a:p>
          <a:p>
            <a:pPr algn="just"/>
            <a:r>
              <a:rPr lang="ru-RU" sz="2800" dirty="0" smtClean="0">
                <a:solidFill>
                  <a:srgbClr val="003300"/>
                </a:solidFill>
              </a:rPr>
              <a:t>Инструкция </a:t>
            </a:r>
            <a:r>
              <a:rPr lang="en-US" sz="2800" dirty="0" smtClean="0">
                <a:solidFill>
                  <a:srgbClr val="003300"/>
                </a:solidFill>
              </a:rPr>
              <a:t>return</a:t>
            </a:r>
            <a:r>
              <a:rPr lang="ru-RU" sz="2800" dirty="0" smtClean="0">
                <a:solidFill>
                  <a:srgbClr val="003300"/>
                </a:solidFill>
              </a:rPr>
              <a:t> в </a:t>
            </a:r>
            <a:r>
              <a:rPr lang="en-US" sz="2800" dirty="0" smtClean="0">
                <a:solidFill>
                  <a:srgbClr val="003300"/>
                </a:solidFill>
              </a:rPr>
              <a:t>void-</a:t>
            </a:r>
            <a:r>
              <a:rPr lang="ru-RU" sz="2800" dirty="0" smtClean="0">
                <a:solidFill>
                  <a:srgbClr val="003300"/>
                </a:solidFill>
              </a:rPr>
              <a:t>функциях является необязательной.</a:t>
            </a:r>
            <a:endParaRPr lang="ru-RU" sz="28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57" y="3406589"/>
            <a:ext cx="3627197" cy="2967707"/>
          </a:xfrm>
          <a:prstGeom prst="rect">
            <a:avLst/>
          </a:prstGeom>
        </p:spPr>
      </p:pic>
    </p:spTree>
    <p:extLst>
      <p:ext uri="{BB962C8B-B14F-4D97-AF65-F5344CB8AC3E}">
        <p14:creationId xmlns:p14="http://schemas.microsoft.com/office/powerpoint/2010/main" val="440712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18235" y="205713"/>
            <a:ext cx="3856440" cy="523220"/>
          </a:xfrm>
          <a:prstGeom prst="rect">
            <a:avLst/>
          </a:prstGeom>
        </p:spPr>
        <p:txBody>
          <a:bodyPr wrap="none">
            <a:spAutoFit/>
          </a:bodyPr>
          <a:lstStyle/>
          <a:p>
            <a:r>
              <a:rPr lang="ru-RU" sz="2800" dirty="0" smtClean="0">
                <a:solidFill>
                  <a:srgbClr val="003300"/>
                </a:solidFill>
              </a:rPr>
              <a:t>Функции с аргументами</a:t>
            </a:r>
            <a:endParaRPr lang="ru-RU" sz="2800" dirty="0"/>
          </a:p>
        </p:txBody>
      </p:sp>
      <p:sp>
        <p:nvSpPr>
          <p:cNvPr id="3" name="Прямоугольник 2"/>
          <p:cNvSpPr/>
          <p:nvPr/>
        </p:nvSpPr>
        <p:spPr>
          <a:xfrm>
            <a:off x="562008" y="728933"/>
            <a:ext cx="8244367" cy="3108543"/>
          </a:xfrm>
          <a:prstGeom prst="rect">
            <a:avLst/>
          </a:prstGeom>
        </p:spPr>
        <p:txBody>
          <a:bodyPr wrap="square">
            <a:spAutoFit/>
          </a:bodyPr>
          <a:lstStyle/>
          <a:p>
            <a:pPr algn="just"/>
            <a:r>
              <a:rPr lang="ru-RU" sz="2800" dirty="0" smtClean="0">
                <a:solidFill>
                  <a:srgbClr val="003300"/>
                </a:solidFill>
              </a:rPr>
              <a:t>Функции без аргументов используются редко, т.к. связь с такими функциями односторонняя, т.е. осуществляется только посредством возвращаемых значений. Аргументы функций позволяют установить двустороннюю связь – через передаваемые параметры и возвращаемые значения.</a:t>
            </a:r>
          </a:p>
        </p:txBody>
      </p:sp>
      <p:sp>
        <p:nvSpPr>
          <p:cNvPr id="4" name="Прямоугольник 3"/>
          <p:cNvSpPr/>
          <p:nvPr/>
        </p:nvSpPr>
        <p:spPr>
          <a:xfrm>
            <a:off x="2489417" y="3837476"/>
            <a:ext cx="4114075" cy="461665"/>
          </a:xfrm>
          <a:prstGeom prst="rect">
            <a:avLst/>
          </a:prstGeom>
        </p:spPr>
        <p:txBody>
          <a:bodyPr wrap="none">
            <a:spAutoFit/>
          </a:bodyPr>
          <a:lstStyle/>
          <a:p>
            <a:r>
              <a:rPr lang="ru-RU" sz="2400" dirty="0" smtClean="0">
                <a:solidFill>
                  <a:srgbClr val="003300"/>
                </a:solidFill>
              </a:rPr>
              <a:t>Функции с одним аргументом</a:t>
            </a:r>
            <a:endParaRPr lang="ru-RU" sz="2400" dirty="0"/>
          </a:p>
        </p:txBody>
      </p:sp>
      <p:sp>
        <p:nvSpPr>
          <p:cNvPr id="5" name="Прямоугольник 4"/>
          <p:cNvSpPr/>
          <p:nvPr/>
        </p:nvSpPr>
        <p:spPr>
          <a:xfrm>
            <a:off x="562007" y="4299141"/>
            <a:ext cx="8244367" cy="2246769"/>
          </a:xfrm>
          <a:prstGeom prst="rect">
            <a:avLst/>
          </a:prstGeom>
        </p:spPr>
        <p:txBody>
          <a:bodyPr wrap="square">
            <a:spAutoFit/>
          </a:bodyPr>
          <a:lstStyle/>
          <a:p>
            <a:pPr algn="just"/>
            <a:r>
              <a:rPr lang="ru-RU" sz="2800" dirty="0" smtClean="0">
                <a:solidFill>
                  <a:srgbClr val="003300"/>
                </a:solidFill>
              </a:rPr>
              <a:t>Аргументами функции называют значения, которые передаются функции во время вызова. В следующем примере определяется и используется функция </a:t>
            </a:r>
            <a:r>
              <a:rPr lang="en-US" sz="2800" dirty="0" smtClean="0">
                <a:solidFill>
                  <a:srgbClr val="0000CC"/>
                </a:solidFill>
              </a:rPr>
              <a:t>square()</a:t>
            </a:r>
            <a:r>
              <a:rPr lang="ru-RU" sz="2800" dirty="0" smtClean="0">
                <a:solidFill>
                  <a:srgbClr val="003300"/>
                </a:solidFill>
              </a:rPr>
              <a:t>, которая возвращает квадрат переданного в качестве аргумента числа типа </a:t>
            </a:r>
            <a:r>
              <a:rPr lang="en-US" sz="2800" dirty="0" smtClean="0">
                <a:solidFill>
                  <a:srgbClr val="0000CC"/>
                </a:solidFill>
              </a:rPr>
              <a:t>double</a:t>
            </a:r>
            <a:r>
              <a:rPr lang="ru-RU" sz="2800" dirty="0">
                <a:solidFill>
                  <a:srgbClr val="003300"/>
                </a:solidFill>
              </a:rPr>
              <a:t>:</a:t>
            </a:r>
            <a:endParaRPr lang="ru-RU" sz="2800" dirty="0" smtClean="0">
              <a:solidFill>
                <a:srgbClr val="003300"/>
              </a:solidFill>
            </a:endParaRPr>
          </a:p>
        </p:txBody>
      </p:sp>
    </p:spTree>
    <p:extLst>
      <p:ext uri="{BB962C8B-B14F-4D97-AF65-F5344CB8AC3E}">
        <p14:creationId xmlns:p14="http://schemas.microsoft.com/office/powerpoint/2010/main" val="2140321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37" y="397565"/>
            <a:ext cx="6204286" cy="2352261"/>
          </a:xfrm>
          <a:prstGeom prst="rect">
            <a:avLst/>
          </a:prstGeom>
        </p:spPr>
      </p:pic>
    </p:spTree>
    <p:extLst>
      <p:ext uri="{BB962C8B-B14F-4D97-AF65-F5344CB8AC3E}">
        <p14:creationId xmlns:p14="http://schemas.microsoft.com/office/powerpoint/2010/main" val="3412633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289635" y="397550"/>
            <a:ext cx="8390539" cy="5663089"/>
          </a:xfrm>
          <a:prstGeom prst="rect">
            <a:avLst/>
          </a:prstGeom>
        </p:spPr>
        <p:txBody>
          <a:bodyPr wrap="square">
            <a:spAutoFit/>
          </a:bodyPr>
          <a:lstStyle/>
          <a:p>
            <a:pPr algn="just"/>
            <a:r>
              <a:rPr lang="ru-RU" sz="2800" dirty="0" smtClean="0">
                <a:solidFill>
                  <a:srgbClr val="003300"/>
                </a:solidFill>
              </a:rPr>
              <a:t>Функцией называют логически обособленный блок кода </a:t>
            </a:r>
            <a:r>
              <a:rPr lang="en-US" sz="2800" dirty="0" smtClean="0">
                <a:solidFill>
                  <a:srgbClr val="003300"/>
                </a:solidFill>
              </a:rPr>
              <a:t>C++</a:t>
            </a:r>
            <a:r>
              <a:rPr lang="ru-RU" sz="2800" dirty="0" smtClean="0">
                <a:solidFill>
                  <a:srgbClr val="003300"/>
                </a:solidFill>
              </a:rPr>
              <a:t>, имеющий следующий вид:</a:t>
            </a:r>
          </a:p>
          <a:p>
            <a:r>
              <a:rPr lang="en-US" sz="2200" dirty="0" smtClean="0">
                <a:solidFill>
                  <a:srgbClr val="7030A0"/>
                </a:solidFill>
                <a:cs typeface="Consolas" panose="020B0609020204030204" pitchFamily="49" charset="0"/>
              </a:rPr>
              <a:t>&lt;</a:t>
            </a:r>
            <a:r>
              <a:rPr lang="ru-RU" sz="2200" dirty="0" smtClean="0">
                <a:solidFill>
                  <a:srgbClr val="7030A0"/>
                </a:solidFill>
                <a:cs typeface="Consolas" panose="020B0609020204030204" pitchFamily="49" charset="0"/>
              </a:rPr>
              <a:t>тип возвращаемого значения</a:t>
            </a:r>
            <a:r>
              <a:rPr lang="en-US" sz="2200" dirty="0" smtClean="0">
                <a:solidFill>
                  <a:srgbClr val="7030A0"/>
                </a:solidFill>
                <a:cs typeface="Consolas" panose="020B0609020204030204" pitchFamily="49" charset="0"/>
              </a:rPr>
              <a:t>&gt; </a:t>
            </a:r>
            <a:r>
              <a:rPr lang="en-US" sz="2200" dirty="0" smtClean="0">
                <a:solidFill>
                  <a:srgbClr val="008000"/>
                </a:solidFill>
                <a:cs typeface="Consolas" panose="020B0609020204030204" pitchFamily="49" charset="0"/>
              </a:rPr>
              <a:t>name</a:t>
            </a:r>
            <a:r>
              <a:rPr lang="ru-RU" sz="2200" dirty="0" smtClean="0">
                <a:solidFill>
                  <a:srgbClr val="003300"/>
                </a:solidFill>
                <a:cs typeface="Consolas" panose="020B0609020204030204" pitchFamily="49" charset="0"/>
              </a:rPr>
              <a:t> </a:t>
            </a:r>
            <a:r>
              <a:rPr lang="ru-RU" sz="2200" dirty="0" smtClean="0">
                <a:solidFill>
                  <a:schemeClr val="accent2">
                    <a:lumMod val="75000"/>
                  </a:schemeClr>
                </a:solidFill>
                <a:cs typeface="Consolas" panose="020B0609020204030204" pitchFamily="49" charset="0"/>
              </a:rPr>
              <a:t>(</a:t>
            </a:r>
            <a:r>
              <a:rPr lang="en-US" sz="2200" dirty="0" smtClean="0">
                <a:solidFill>
                  <a:schemeClr val="accent2">
                    <a:lumMod val="75000"/>
                  </a:schemeClr>
                </a:solidFill>
                <a:cs typeface="Consolas" panose="020B0609020204030204" pitchFamily="49" charset="0"/>
              </a:rPr>
              <a:t>&lt;</a:t>
            </a:r>
            <a:r>
              <a:rPr lang="ru-RU" sz="2200" dirty="0" smtClean="0">
                <a:solidFill>
                  <a:schemeClr val="accent2">
                    <a:lumMod val="75000"/>
                  </a:schemeClr>
                </a:solidFill>
                <a:cs typeface="Consolas" panose="020B0609020204030204" pitchFamily="49" charset="0"/>
              </a:rPr>
              <a:t>аргументы функции</a:t>
            </a:r>
            <a:r>
              <a:rPr lang="en-US" sz="2200" dirty="0" smtClean="0">
                <a:solidFill>
                  <a:schemeClr val="accent2">
                    <a:lumMod val="75000"/>
                  </a:schemeClr>
                </a:solidFill>
                <a:cs typeface="Consolas" panose="020B0609020204030204" pitchFamily="49" charset="0"/>
              </a:rPr>
              <a:t>&gt;)</a:t>
            </a:r>
            <a:endParaRPr lang="ru-RU" sz="2200" dirty="0" smtClean="0">
              <a:solidFill>
                <a:schemeClr val="accent2">
                  <a:lumMod val="75000"/>
                </a:schemeClr>
              </a:solidFill>
              <a:cs typeface="Consolas" panose="020B0609020204030204" pitchFamily="49" charset="0"/>
            </a:endParaRPr>
          </a:p>
          <a:p>
            <a:pPr algn="just"/>
            <a:r>
              <a:rPr lang="en-US" sz="2200" dirty="0" smtClean="0">
                <a:solidFill>
                  <a:srgbClr val="0000CC"/>
                </a:solidFill>
                <a:cs typeface="Consolas" panose="020B0609020204030204" pitchFamily="49" charset="0"/>
              </a:rPr>
              <a:t>{</a:t>
            </a:r>
          </a:p>
          <a:p>
            <a:pPr algn="just"/>
            <a:r>
              <a:rPr lang="en-US" sz="2200" dirty="0" smtClean="0">
                <a:solidFill>
                  <a:srgbClr val="0000CC"/>
                </a:solidFill>
                <a:cs typeface="Consolas" panose="020B0609020204030204" pitchFamily="49" charset="0"/>
              </a:rPr>
              <a:t>     //...</a:t>
            </a:r>
          </a:p>
          <a:p>
            <a:pPr algn="just"/>
            <a:r>
              <a:rPr lang="en-US" sz="2200" dirty="0" smtClean="0">
                <a:solidFill>
                  <a:srgbClr val="0000CC"/>
                </a:solidFill>
                <a:cs typeface="Consolas" panose="020B0609020204030204" pitchFamily="49" charset="0"/>
              </a:rPr>
              <a:t>     return &lt;</a:t>
            </a:r>
            <a:r>
              <a:rPr lang="ru-RU" sz="2200" dirty="0" smtClean="0">
                <a:solidFill>
                  <a:srgbClr val="0000CC"/>
                </a:solidFill>
                <a:cs typeface="Consolas" panose="020B0609020204030204" pitchFamily="49" charset="0"/>
              </a:rPr>
              <a:t>выражение</a:t>
            </a:r>
            <a:r>
              <a:rPr lang="en-US" sz="2200" dirty="0" smtClean="0">
                <a:solidFill>
                  <a:srgbClr val="0000CC"/>
                </a:solidFill>
                <a:cs typeface="Consolas" panose="020B0609020204030204" pitchFamily="49" charset="0"/>
              </a:rPr>
              <a:t>&gt;</a:t>
            </a:r>
          </a:p>
          <a:p>
            <a:pPr algn="just"/>
            <a:r>
              <a:rPr lang="en-US" sz="2200" dirty="0" smtClean="0">
                <a:solidFill>
                  <a:srgbClr val="0000CC"/>
                </a:solidFill>
                <a:cs typeface="Consolas" panose="020B0609020204030204" pitchFamily="49" charset="0"/>
              </a:rPr>
              <a:t>}</a:t>
            </a:r>
          </a:p>
          <a:p>
            <a:pPr algn="just"/>
            <a:r>
              <a:rPr lang="ru-RU" sz="2800" dirty="0" smtClean="0">
                <a:solidFill>
                  <a:schemeClr val="accent2">
                    <a:lumMod val="75000"/>
                  </a:schemeClr>
                </a:solidFill>
              </a:rPr>
              <a:t>Аргументами функции </a:t>
            </a:r>
            <a:r>
              <a:rPr lang="ru-RU" sz="2800" dirty="0" smtClean="0">
                <a:solidFill>
                  <a:srgbClr val="003300"/>
                </a:solidFill>
              </a:rPr>
              <a:t>называются значения, которые можно передать ей при вызове. В </a:t>
            </a:r>
            <a:r>
              <a:rPr lang="ru-RU" sz="2800" dirty="0" smtClean="0">
                <a:solidFill>
                  <a:srgbClr val="7030A0"/>
                </a:solidFill>
              </a:rPr>
              <a:t>возвращаемом значении</a:t>
            </a:r>
            <a:r>
              <a:rPr lang="ru-RU" sz="2800" dirty="0" smtClean="0">
                <a:solidFill>
                  <a:srgbClr val="003300"/>
                </a:solidFill>
              </a:rPr>
              <a:t> указывается результат, который функция возвращает по окончании работы. Например, в вызове функции возведения в квадрат </a:t>
            </a:r>
            <a:r>
              <a:rPr lang="en-US" sz="2800" dirty="0" smtClean="0">
                <a:solidFill>
                  <a:srgbClr val="0000CC"/>
                </a:solidFill>
              </a:rPr>
              <a:t>square (10) </a:t>
            </a:r>
            <a:r>
              <a:rPr lang="en-US" sz="2800" dirty="0" smtClean="0">
                <a:solidFill>
                  <a:srgbClr val="003300"/>
                </a:solidFill>
              </a:rPr>
              <a:t>10 – </a:t>
            </a:r>
            <a:r>
              <a:rPr lang="ru-RU" sz="2800" dirty="0" smtClean="0">
                <a:solidFill>
                  <a:srgbClr val="003300"/>
                </a:solidFill>
              </a:rPr>
              <a:t>это аргумент, а возвращаемое значение равно 100. </a:t>
            </a:r>
            <a:endParaRPr lang="ru-RU" sz="2800" dirty="0">
              <a:solidFill>
                <a:srgbClr val="003300"/>
              </a:solidFill>
            </a:endParaRPr>
          </a:p>
        </p:txBody>
      </p:sp>
    </p:spTree>
    <p:extLst>
      <p:ext uri="{BB962C8B-B14F-4D97-AF65-F5344CB8AC3E}">
        <p14:creationId xmlns:p14="http://schemas.microsoft.com/office/powerpoint/2010/main" val="23470191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749335" cy="6858000"/>
          </a:xfrm>
          <a:prstGeom prst="rect">
            <a:avLst/>
          </a:prstGeom>
        </p:spPr>
      </p:pic>
      <p:sp>
        <p:nvSpPr>
          <p:cNvPr id="3" name="Прямоугольник 2"/>
          <p:cNvSpPr/>
          <p:nvPr/>
        </p:nvSpPr>
        <p:spPr>
          <a:xfrm>
            <a:off x="6970642" y="277144"/>
            <a:ext cx="1888435" cy="3416320"/>
          </a:xfrm>
          <a:prstGeom prst="rect">
            <a:avLst/>
          </a:prstGeom>
        </p:spPr>
        <p:txBody>
          <a:bodyPr wrap="square">
            <a:spAutoFit/>
          </a:bodyPr>
          <a:lstStyle/>
          <a:p>
            <a:r>
              <a:rPr lang="ru-RU" dirty="0" smtClean="0">
                <a:cs typeface="Consolas" panose="020B0609020204030204" pitchFamily="49" charset="0"/>
              </a:rPr>
              <a:t>Можно из вызываемой функции вызвать очередную функцию. </a:t>
            </a:r>
          </a:p>
          <a:p>
            <a:r>
              <a:rPr lang="ru-RU" dirty="0" smtClean="0">
                <a:cs typeface="Consolas" panose="020B0609020204030204" pitchFamily="49" charset="0"/>
              </a:rPr>
              <a:t>В этом случае очередная вызываемая функция должна быть описана ДО момента ее вызова.</a:t>
            </a:r>
          </a:p>
        </p:txBody>
      </p:sp>
    </p:spTree>
    <p:extLst>
      <p:ext uri="{BB962C8B-B14F-4D97-AF65-F5344CB8AC3E}">
        <p14:creationId xmlns:p14="http://schemas.microsoft.com/office/powerpoint/2010/main" val="490559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400800" y="277144"/>
            <a:ext cx="2458277" cy="2862322"/>
          </a:xfrm>
          <a:prstGeom prst="rect">
            <a:avLst/>
          </a:prstGeom>
        </p:spPr>
        <p:txBody>
          <a:bodyPr wrap="square">
            <a:spAutoFit/>
          </a:bodyPr>
          <a:lstStyle/>
          <a:p>
            <a:r>
              <a:rPr lang="ru-RU" dirty="0" smtClean="0">
                <a:cs typeface="Consolas" panose="020B0609020204030204" pitchFamily="49" charset="0"/>
              </a:rPr>
              <a:t>(Та же программа</a:t>
            </a:r>
            <a:r>
              <a:rPr lang="ru-RU" dirty="0">
                <a:cs typeface="Consolas" panose="020B0609020204030204" pitchFamily="49" charset="0"/>
              </a:rPr>
              <a:t>)</a:t>
            </a:r>
            <a:endParaRPr lang="ru-RU" dirty="0" smtClean="0">
              <a:cs typeface="Consolas" panose="020B0609020204030204" pitchFamily="49" charset="0"/>
            </a:endParaRPr>
          </a:p>
          <a:p>
            <a:endParaRPr lang="ru-RU" dirty="0" smtClean="0">
              <a:cs typeface="Consolas" panose="020B0609020204030204" pitchFamily="49" charset="0"/>
            </a:endParaRPr>
          </a:p>
          <a:p>
            <a:r>
              <a:rPr lang="ru-RU" dirty="0" smtClean="0">
                <a:cs typeface="Consolas" panose="020B0609020204030204" pitchFamily="49" charset="0"/>
              </a:rPr>
              <a:t>Либо можно использовать прототипы функций.</a:t>
            </a:r>
            <a:r>
              <a:rPr lang="en-US" dirty="0" smtClean="0">
                <a:cs typeface="Consolas" panose="020B0609020204030204" pitchFamily="49" charset="0"/>
              </a:rPr>
              <a:t> </a:t>
            </a:r>
            <a:endParaRPr lang="ru-RU" dirty="0" smtClean="0">
              <a:cs typeface="Consolas" panose="020B0609020204030204" pitchFamily="49" charset="0"/>
            </a:endParaRPr>
          </a:p>
          <a:p>
            <a:endParaRPr lang="ru-RU" dirty="0">
              <a:cs typeface="Consolas" panose="020B0609020204030204" pitchFamily="49" charset="0"/>
            </a:endParaRPr>
          </a:p>
          <a:p>
            <a:r>
              <a:rPr lang="ru-RU" dirty="0" smtClean="0">
                <a:cs typeface="Consolas" panose="020B0609020204030204" pitchFamily="49" charset="0"/>
              </a:rPr>
              <a:t>В этом случае порядок расположения прототипов и самих функций неважен.</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104494" cy="6858000"/>
          </a:xfrm>
          <a:prstGeom prst="rect">
            <a:avLst/>
          </a:prstGeom>
        </p:spPr>
      </p:pic>
    </p:spTree>
    <p:extLst>
      <p:ext uri="{BB962C8B-B14F-4D97-AF65-F5344CB8AC3E}">
        <p14:creationId xmlns:p14="http://schemas.microsoft.com/office/powerpoint/2010/main" val="461890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13217" y="160826"/>
            <a:ext cx="5133970" cy="461665"/>
          </a:xfrm>
          <a:prstGeom prst="rect">
            <a:avLst/>
          </a:prstGeom>
        </p:spPr>
        <p:txBody>
          <a:bodyPr wrap="none">
            <a:spAutoFit/>
          </a:bodyPr>
          <a:lstStyle/>
          <a:p>
            <a:r>
              <a:rPr lang="ru-RU" sz="2400" dirty="0" smtClean="0">
                <a:solidFill>
                  <a:srgbClr val="003300"/>
                </a:solidFill>
              </a:rPr>
              <a:t>Функции с несколькими аргументами</a:t>
            </a:r>
            <a:endParaRPr lang="ru-RU" sz="2400"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52" y="76016"/>
            <a:ext cx="588812" cy="1493059"/>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148" y="622491"/>
            <a:ext cx="3864197" cy="4178871"/>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2601" y="622491"/>
            <a:ext cx="3694734" cy="4178871"/>
          </a:xfrm>
          <a:prstGeom prst="rect">
            <a:avLst/>
          </a:prstGeom>
        </p:spPr>
      </p:pic>
      <p:sp>
        <p:nvSpPr>
          <p:cNvPr id="9" name="Прямоугольник 8"/>
          <p:cNvSpPr/>
          <p:nvPr/>
        </p:nvSpPr>
        <p:spPr>
          <a:xfrm>
            <a:off x="4677074" y="2157928"/>
            <a:ext cx="606256" cy="1107996"/>
          </a:xfrm>
          <a:prstGeom prst="rect">
            <a:avLst/>
          </a:prstGeom>
        </p:spPr>
        <p:txBody>
          <a:bodyPr wrap="none">
            <a:spAutoFit/>
          </a:bodyPr>
          <a:lstStyle/>
          <a:p>
            <a:r>
              <a:rPr lang="en-US" sz="6600" dirty="0" smtClean="0"/>
              <a:t>=</a:t>
            </a:r>
            <a:endParaRPr lang="ru-RU" sz="6600" dirty="0"/>
          </a:p>
        </p:txBody>
      </p:sp>
      <p:sp>
        <p:nvSpPr>
          <p:cNvPr id="10" name="Прямоугольник 9"/>
          <p:cNvSpPr/>
          <p:nvPr/>
        </p:nvSpPr>
        <p:spPr>
          <a:xfrm>
            <a:off x="305965" y="4968916"/>
            <a:ext cx="8609683" cy="1200329"/>
          </a:xfrm>
          <a:prstGeom prst="rect">
            <a:avLst/>
          </a:prstGeom>
        </p:spPr>
        <p:txBody>
          <a:bodyPr wrap="square">
            <a:spAutoFit/>
          </a:bodyPr>
          <a:lstStyle/>
          <a:p>
            <a:pPr algn="just"/>
            <a:r>
              <a:rPr lang="ru-RU" dirty="0" smtClean="0"/>
              <a:t>Во втором листинге переменная </a:t>
            </a:r>
            <a:r>
              <a:rPr lang="en-US" dirty="0" smtClean="0">
                <a:solidFill>
                  <a:srgbClr val="0000CC"/>
                </a:solidFill>
              </a:rPr>
              <a:t>x</a:t>
            </a:r>
            <a:r>
              <a:rPr lang="ru-RU" dirty="0" smtClean="0"/>
              <a:t> описанная в функции </a:t>
            </a:r>
            <a:r>
              <a:rPr lang="en-US" dirty="0" smtClean="0">
                <a:solidFill>
                  <a:srgbClr val="0000CC"/>
                </a:solidFill>
              </a:rPr>
              <a:t>main() </a:t>
            </a:r>
            <a:r>
              <a:rPr lang="ru-RU" dirty="0" smtClean="0"/>
              <a:t>и переменная </a:t>
            </a:r>
            <a:r>
              <a:rPr lang="en-US" dirty="0" smtClean="0">
                <a:solidFill>
                  <a:srgbClr val="0000CC"/>
                </a:solidFill>
              </a:rPr>
              <a:t>x</a:t>
            </a:r>
            <a:r>
              <a:rPr lang="ru-RU" dirty="0" smtClean="0"/>
              <a:t>,  </a:t>
            </a:r>
            <a:r>
              <a:rPr lang="ru-RU" dirty="0"/>
              <a:t>описанные в функции </a:t>
            </a:r>
            <a:r>
              <a:rPr lang="en-US" dirty="0" smtClean="0">
                <a:solidFill>
                  <a:srgbClr val="0000CC"/>
                </a:solidFill>
              </a:rPr>
              <a:t>sum() </a:t>
            </a:r>
            <a:r>
              <a:rPr lang="en-US" dirty="0" smtClean="0"/>
              <a:t>– </a:t>
            </a:r>
            <a:r>
              <a:rPr lang="ru-RU" dirty="0" smtClean="0"/>
              <a:t>это НЕ одна и та же переменная. В функции </a:t>
            </a:r>
            <a:r>
              <a:rPr lang="en-US" dirty="0" smtClean="0">
                <a:solidFill>
                  <a:srgbClr val="0000CC"/>
                </a:solidFill>
              </a:rPr>
              <a:t>sum</a:t>
            </a:r>
            <a:r>
              <a:rPr lang="ru-RU" dirty="0" smtClean="0">
                <a:solidFill>
                  <a:srgbClr val="0000CC"/>
                </a:solidFill>
              </a:rPr>
              <a:t>()</a:t>
            </a:r>
            <a:r>
              <a:rPr lang="en-US" dirty="0" smtClean="0">
                <a:solidFill>
                  <a:srgbClr val="0000CC"/>
                </a:solidFill>
              </a:rPr>
              <a:t> </a:t>
            </a:r>
            <a:r>
              <a:rPr lang="ru-RU" dirty="0" smtClean="0"/>
              <a:t>для </a:t>
            </a:r>
            <a:r>
              <a:rPr lang="en-US" dirty="0" smtClean="0">
                <a:solidFill>
                  <a:srgbClr val="0000CC"/>
                </a:solidFill>
              </a:rPr>
              <a:t>x</a:t>
            </a:r>
            <a:r>
              <a:rPr lang="en-US" dirty="0" smtClean="0"/>
              <a:t> </a:t>
            </a:r>
            <a:r>
              <a:rPr lang="ru-RU" dirty="0" smtClean="0"/>
              <a:t>указывается тип данных. Указание типа данных обозначает объявление новой переменной. </a:t>
            </a:r>
            <a:endParaRPr lang="ru-RU" dirty="0"/>
          </a:p>
        </p:txBody>
      </p:sp>
    </p:spTree>
    <p:extLst>
      <p:ext uri="{BB962C8B-B14F-4D97-AF65-F5344CB8AC3E}">
        <p14:creationId xmlns:p14="http://schemas.microsoft.com/office/powerpoint/2010/main" val="3976757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036" y="251431"/>
            <a:ext cx="4255712" cy="4813356"/>
          </a:xfrm>
          <a:prstGeom prst="rect">
            <a:avLst/>
          </a:prstGeom>
        </p:spPr>
      </p:pic>
      <p:sp>
        <p:nvSpPr>
          <p:cNvPr id="3" name="Прямоугольник 2"/>
          <p:cNvSpPr/>
          <p:nvPr/>
        </p:nvSpPr>
        <p:spPr>
          <a:xfrm>
            <a:off x="5238133" y="355360"/>
            <a:ext cx="3548058" cy="3785652"/>
          </a:xfrm>
          <a:prstGeom prst="rect">
            <a:avLst/>
          </a:prstGeom>
        </p:spPr>
        <p:txBody>
          <a:bodyPr wrap="square">
            <a:spAutoFit/>
          </a:bodyPr>
          <a:lstStyle/>
          <a:p>
            <a:r>
              <a:rPr lang="ru-RU" dirty="0">
                <a:cs typeface="Consolas" panose="020B0609020204030204" pitchFamily="49" charset="0"/>
              </a:rPr>
              <a:t>(Та же программа</a:t>
            </a:r>
            <a:r>
              <a:rPr lang="ru-RU" dirty="0" smtClean="0">
                <a:cs typeface="Consolas" panose="020B0609020204030204" pitchFamily="49" charset="0"/>
              </a:rPr>
              <a:t>)</a:t>
            </a:r>
          </a:p>
          <a:p>
            <a:endParaRPr lang="ru-RU" dirty="0" smtClean="0">
              <a:cs typeface="Consolas" panose="020B0609020204030204" pitchFamily="49" charset="0"/>
            </a:endParaRPr>
          </a:p>
          <a:p>
            <a:r>
              <a:rPr lang="ru-RU" sz="2000" dirty="0" smtClean="0">
                <a:solidFill>
                  <a:srgbClr val="800000"/>
                </a:solidFill>
                <a:cs typeface="Consolas" panose="020B0609020204030204" pitchFamily="49" charset="0"/>
              </a:rPr>
              <a:t>формальные параметры</a:t>
            </a:r>
          </a:p>
          <a:p>
            <a:endParaRPr lang="ru-RU" sz="2000" dirty="0">
              <a:solidFill>
                <a:srgbClr val="800000"/>
              </a:solidFill>
              <a:cs typeface="Consolas" panose="020B0609020204030204" pitchFamily="49" charset="0"/>
            </a:endParaRPr>
          </a:p>
          <a:p>
            <a:r>
              <a:rPr lang="ru-RU" sz="2000" dirty="0" smtClean="0">
                <a:solidFill>
                  <a:srgbClr val="800000"/>
                </a:solidFill>
                <a:cs typeface="Consolas" panose="020B0609020204030204" pitchFamily="49" charset="0"/>
              </a:rPr>
              <a:t>фактические параметры</a:t>
            </a:r>
            <a:endParaRPr lang="ru-RU" sz="2000" dirty="0">
              <a:solidFill>
                <a:srgbClr val="800000"/>
              </a:solidFill>
              <a:cs typeface="Consolas" panose="020B0609020204030204" pitchFamily="49" charset="0"/>
            </a:endParaRPr>
          </a:p>
          <a:p>
            <a:endParaRPr lang="ru-RU" dirty="0" smtClean="0">
              <a:cs typeface="Consolas" panose="020B0609020204030204" pitchFamily="49" charset="0"/>
            </a:endParaRPr>
          </a:p>
          <a:p>
            <a:endParaRPr lang="ru-RU" dirty="0">
              <a:cs typeface="Consolas" panose="020B0609020204030204" pitchFamily="49" charset="0"/>
            </a:endParaRPr>
          </a:p>
          <a:p>
            <a:r>
              <a:rPr lang="ru-RU" dirty="0" smtClean="0">
                <a:cs typeface="Consolas" panose="020B0609020204030204" pitchFamily="49" charset="0"/>
              </a:rPr>
              <a:t>Параметры, передаваемые в функцию, называются фактическими параметрами. А аргументы, описанные в вызываемой функции называются формальными параметрами.</a:t>
            </a:r>
            <a:endParaRPr lang="ru-RU" dirty="0">
              <a:cs typeface="Consolas" panose="020B0609020204030204" pitchFamily="49" charset="0"/>
            </a:endParaRPr>
          </a:p>
        </p:txBody>
      </p:sp>
      <p:cxnSp>
        <p:nvCxnSpPr>
          <p:cNvPr id="5" name="Прямая со стрелкой 4"/>
          <p:cNvCxnSpPr/>
          <p:nvPr/>
        </p:nvCxnSpPr>
        <p:spPr>
          <a:xfrm flipH="1" flipV="1">
            <a:off x="3790122" y="622852"/>
            <a:ext cx="1484243" cy="4638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 name="Прямая со стрелкой 5"/>
          <p:cNvCxnSpPr/>
          <p:nvPr/>
        </p:nvCxnSpPr>
        <p:spPr>
          <a:xfrm flipH="1">
            <a:off x="3180522" y="1782417"/>
            <a:ext cx="2093843" cy="217998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Левая фигурная скобка 8"/>
          <p:cNvSpPr/>
          <p:nvPr/>
        </p:nvSpPr>
        <p:spPr>
          <a:xfrm rot="16200000">
            <a:off x="3003479" y="3931951"/>
            <a:ext cx="152400" cy="858484"/>
          </a:xfrm>
          <a:prstGeom prst="leftBrace">
            <a:avLst/>
          </a:prstGeom>
          <a:ln w="28575"/>
        </p:spPr>
        <p:style>
          <a:lnRef idx="3">
            <a:schemeClr val="accent1"/>
          </a:lnRef>
          <a:fillRef idx="0">
            <a:schemeClr val="accent1"/>
          </a:fillRef>
          <a:effectRef idx="2">
            <a:schemeClr val="accent1"/>
          </a:effectRef>
          <a:fontRef idx="minor">
            <a:schemeClr val="tx1"/>
          </a:fontRef>
        </p:style>
        <p:txBody>
          <a:bodyPr rtlCol="0" anchor="ctr"/>
          <a:lstStyle/>
          <a:p>
            <a:pPr algn="ctr"/>
            <a:endParaRPr lang="ru-RU"/>
          </a:p>
        </p:txBody>
      </p:sp>
      <p:sp>
        <p:nvSpPr>
          <p:cNvPr id="10" name="Левая фигурная скобка 9"/>
          <p:cNvSpPr/>
          <p:nvPr/>
        </p:nvSpPr>
        <p:spPr>
          <a:xfrm rot="16200000">
            <a:off x="2797973" y="-380999"/>
            <a:ext cx="185531" cy="2007702"/>
          </a:xfrm>
          <a:prstGeom prst="leftBrace">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1992619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43339" y="395116"/>
            <a:ext cx="7845287" cy="707886"/>
          </a:xfrm>
          <a:prstGeom prst="rect">
            <a:avLst/>
          </a:prstGeom>
        </p:spPr>
        <p:txBody>
          <a:bodyPr wrap="square">
            <a:spAutoFit/>
          </a:bodyPr>
          <a:lstStyle/>
          <a:p>
            <a:r>
              <a:rPr lang="ru-RU" sz="2000" dirty="0" smtClean="0">
                <a:cs typeface="Consolas" panose="020B0609020204030204" pitchFamily="49" charset="0"/>
              </a:rPr>
              <a:t>В качестве аргументов в функцию можно передавать значения. Но </a:t>
            </a:r>
            <a:r>
              <a:rPr lang="ru-RU" sz="2000" dirty="0">
                <a:cs typeface="Consolas" panose="020B0609020204030204" pitchFamily="49" charset="0"/>
              </a:rPr>
              <a:t>не желательно, т.к. это </a:t>
            </a:r>
            <a:r>
              <a:rPr lang="ru-RU" sz="2000" dirty="0" smtClean="0">
                <a:cs typeface="Consolas" panose="020B0609020204030204" pitchFamily="49" charset="0"/>
              </a:rPr>
              <a:t>будут "магические числа" и значения:</a:t>
            </a:r>
            <a:endParaRPr lang="ru-RU" sz="2000" dirty="0">
              <a:cs typeface="Consolas" panose="020B0609020204030204" pitchFamily="49"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474" y="3922436"/>
            <a:ext cx="1364203" cy="1471199"/>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339" y="1749494"/>
            <a:ext cx="6256036" cy="3644141"/>
          </a:xfrm>
          <a:prstGeom prst="rect">
            <a:avLst/>
          </a:prstGeom>
        </p:spPr>
      </p:pic>
    </p:spTree>
    <p:extLst>
      <p:ext uri="{BB962C8B-B14F-4D97-AF65-F5344CB8AC3E}">
        <p14:creationId xmlns:p14="http://schemas.microsoft.com/office/powerpoint/2010/main" val="2322928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805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47823" y="98474"/>
            <a:ext cx="3602205" cy="430887"/>
          </a:xfrm>
          <a:prstGeom prst="rect">
            <a:avLst/>
          </a:prstGeom>
        </p:spPr>
        <p:txBody>
          <a:bodyPr wrap="none">
            <a:spAutoFit/>
          </a:bodyPr>
          <a:lstStyle/>
          <a:p>
            <a:r>
              <a:rPr lang="ru-RU" sz="2200" dirty="0" smtClean="0">
                <a:solidFill>
                  <a:srgbClr val="002060"/>
                </a:solidFill>
              </a:rPr>
              <a:t>Встроенные функции (</a:t>
            </a:r>
            <a:r>
              <a:rPr lang="en-US" sz="2200" dirty="0" smtClean="0">
                <a:solidFill>
                  <a:srgbClr val="002060"/>
                </a:solidFill>
              </a:rPr>
              <a:t>inline)</a:t>
            </a:r>
            <a:endParaRPr lang="ru-RU" sz="2200" dirty="0">
              <a:solidFill>
                <a:srgbClr val="002060"/>
              </a:solidFill>
            </a:endParaRPr>
          </a:p>
        </p:txBody>
      </p:sp>
      <p:sp>
        <p:nvSpPr>
          <p:cNvPr id="3" name="Прямоугольник 2"/>
          <p:cNvSpPr/>
          <p:nvPr/>
        </p:nvSpPr>
        <p:spPr>
          <a:xfrm>
            <a:off x="337624" y="726176"/>
            <a:ext cx="4923693" cy="5324535"/>
          </a:xfrm>
          <a:prstGeom prst="rect">
            <a:avLst/>
          </a:prstGeom>
        </p:spPr>
        <p:txBody>
          <a:bodyPr wrap="square">
            <a:spAutoFit/>
          </a:bodyPr>
          <a:lstStyle/>
          <a:p>
            <a:pPr algn="just"/>
            <a:r>
              <a:rPr lang="ru-RU" sz="2000" dirty="0" smtClean="0">
                <a:solidFill>
                  <a:srgbClr val="006600"/>
                </a:solidFill>
              </a:rPr>
              <a:t>Основная идея встраиваемых функций в том, чтобы ускорить программу ценой занимаемого места. </a:t>
            </a:r>
            <a:r>
              <a:rPr lang="ru-RU" sz="2000" dirty="0" smtClean="0"/>
              <a:t>После того, как с помощью ключевого слова </a:t>
            </a:r>
            <a:r>
              <a:rPr lang="en-US" sz="2000" dirty="0" smtClean="0">
                <a:solidFill>
                  <a:srgbClr val="0000CC"/>
                </a:solidFill>
              </a:rPr>
              <a:t>inline</a:t>
            </a:r>
            <a:r>
              <a:rPr lang="en-US" sz="2000" dirty="0" smtClean="0"/>
              <a:t> </a:t>
            </a:r>
            <a:r>
              <a:rPr lang="ru-RU" sz="2000" dirty="0" smtClean="0"/>
              <a:t>определена встроенная функция, то всякий раз, когда будет вызываться эта функция, компилятор будет заменять вызов функции фактическим кодом из функции. Такая функция выполняется быстрее, поскольку от процессора не требуется осуществлять переход к телу функции.</a:t>
            </a:r>
          </a:p>
          <a:p>
            <a:pPr algn="just"/>
            <a:r>
              <a:rPr lang="ru-RU" sz="2000" dirty="0" smtClean="0"/>
              <a:t>Если стоит вызов функции, то процессор будет переходить к ней, будет пересылать данные через стек для оперирования этими данными внутри функции, а если идет сразу код функции, то не будет перехода и пересылки.</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3347" y="726176"/>
            <a:ext cx="3460653" cy="5429288"/>
          </a:xfrm>
          <a:prstGeom prst="rect">
            <a:avLst/>
          </a:prstGeom>
        </p:spPr>
      </p:pic>
    </p:spTree>
    <p:extLst>
      <p:ext uri="{BB962C8B-B14F-4D97-AF65-F5344CB8AC3E}">
        <p14:creationId xmlns:p14="http://schemas.microsoft.com/office/powerpoint/2010/main" val="23010773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51692" y="487025"/>
            <a:ext cx="8679766" cy="3785652"/>
          </a:xfrm>
          <a:prstGeom prst="rect">
            <a:avLst/>
          </a:prstGeom>
        </p:spPr>
        <p:txBody>
          <a:bodyPr wrap="square">
            <a:spAutoFit/>
          </a:bodyPr>
          <a:lstStyle/>
          <a:p>
            <a:pPr algn="just"/>
            <a:r>
              <a:rPr lang="ru-RU" sz="2400" dirty="0" smtClean="0"/>
              <a:t>Функции-члены (методы), определенные непосредственно внутри класса, по умолчанию считаются встроенными</a:t>
            </a:r>
            <a:r>
              <a:rPr lang="en-US" sz="2400" dirty="0" smtClean="0"/>
              <a:t> (</a:t>
            </a:r>
            <a:r>
              <a:rPr lang="ru-RU" sz="2400" dirty="0" smtClean="0"/>
              <a:t>подставляемыми,</a:t>
            </a:r>
            <a:r>
              <a:rPr lang="en-US" sz="2400" dirty="0" smtClean="0"/>
              <a:t> </a:t>
            </a:r>
            <a:r>
              <a:rPr lang="en-US" sz="2400" dirty="0" smtClean="0">
                <a:solidFill>
                  <a:srgbClr val="0000CC"/>
                </a:solidFill>
              </a:rPr>
              <a:t>inline</a:t>
            </a:r>
            <a:r>
              <a:rPr lang="ru-RU" sz="2400" dirty="0" smtClean="0"/>
              <a:t>) потому что большинство методов, определенных внутри класса, довольно малы, а такие маленькие функции являются главными кандидатами на подстановку.</a:t>
            </a:r>
            <a:r>
              <a:rPr lang="en-US" sz="2400" dirty="0" smtClean="0"/>
              <a:t> </a:t>
            </a:r>
          </a:p>
          <a:p>
            <a:pPr algn="just"/>
            <a:r>
              <a:rPr lang="ru-RU" sz="2400" dirty="0"/>
              <a:t>Однако при этом программы, использующие встроенные функции, занимают больше места, поскольку копии таких встраиваемых функций определяются один раз, а подставляются вместо каждого вызова</a:t>
            </a:r>
            <a:r>
              <a:rPr lang="ru-RU" sz="2400" dirty="0" smtClean="0"/>
              <a:t>.</a:t>
            </a:r>
            <a:endParaRPr lang="ru-RU" sz="2400" dirty="0"/>
          </a:p>
        </p:txBody>
      </p:sp>
    </p:spTree>
    <p:extLst>
      <p:ext uri="{BB962C8B-B14F-4D97-AF65-F5344CB8AC3E}">
        <p14:creationId xmlns:p14="http://schemas.microsoft.com/office/powerpoint/2010/main" val="2264781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23556" y="473090"/>
            <a:ext cx="8567225" cy="5632311"/>
          </a:xfrm>
          <a:prstGeom prst="rect">
            <a:avLst/>
          </a:prstGeom>
        </p:spPr>
        <p:txBody>
          <a:bodyPr wrap="square">
            <a:spAutoFit/>
          </a:bodyPr>
          <a:lstStyle/>
          <a:p>
            <a:pPr algn="just"/>
            <a:r>
              <a:rPr lang="ru-RU" sz="2000" dirty="0" smtClean="0"/>
              <a:t>Пример встроенной функции:</a:t>
            </a:r>
          </a:p>
          <a:p>
            <a:pPr algn="just"/>
            <a:r>
              <a:rPr lang="en-US" sz="2000" dirty="0" smtClean="0">
                <a:solidFill>
                  <a:srgbClr val="0000CC"/>
                </a:solidFill>
                <a:latin typeface="Consolas" panose="020B0609020204030204" pitchFamily="49" charset="0"/>
                <a:cs typeface="Consolas" panose="020B0609020204030204" pitchFamily="49" charset="0"/>
              </a:rPr>
              <a:t>#include &lt;iostream&gt;</a:t>
            </a:r>
          </a:p>
          <a:p>
            <a:pPr algn="just"/>
            <a:r>
              <a:rPr lang="en-US" sz="2000" dirty="0" smtClean="0">
                <a:solidFill>
                  <a:srgbClr val="0000CC"/>
                </a:solidFill>
                <a:latin typeface="Consolas" panose="020B0609020204030204" pitchFamily="49" charset="0"/>
                <a:cs typeface="Consolas" panose="020B0609020204030204" pitchFamily="49" charset="0"/>
              </a:rPr>
              <a:t>using namespace std;</a:t>
            </a:r>
          </a:p>
          <a:p>
            <a:pPr algn="just"/>
            <a:r>
              <a:rPr lang="en-US" sz="2000" dirty="0" smtClean="0">
                <a:solidFill>
                  <a:srgbClr val="CC0000"/>
                </a:solidFill>
                <a:latin typeface="Consolas" panose="020B0609020204030204" pitchFamily="49" charset="0"/>
                <a:cs typeface="Consolas" panose="020B0609020204030204" pitchFamily="49" charset="0"/>
              </a:rPr>
              <a:t>inline</a:t>
            </a:r>
            <a:r>
              <a:rPr lang="en-US" sz="2000" dirty="0" smtClean="0">
                <a:solidFill>
                  <a:srgbClr val="0000CC"/>
                </a:solidFill>
                <a:latin typeface="Consolas" panose="020B0609020204030204" pitchFamily="49" charset="0"/>
                <a:cs typeface="Consolas" panose="020B0609020204030204" pitchFamily="49" charset="0"/>
              </a:rPr>
              <a:t> void World()</a:t>
            </a:r>
          </a:p>
          <a:p>
            <a:pPr algn="just"/>
            <a:r>
              <a:rPr lang="en-US" sz="2000" dirty="0" smtClean="0">
                <a:solidFill>
                  <a:srgbClr val="0000CC"/>
                </a:solidFill>
                <a:latin typeface="Consolas" panose="020B0609020204030204" pitchFamily="49" charset="0"/>
                <a:cs typeface="Consolas" panose="020B0609020204030204" pitchFamily="49" charset="0"/>
              </a:rPr>
              <a:t>{</a:t>
            </a:r>
          </a:p>
          <a:p>
            <a:pPr marL="365125" algn="just"/>
            <a:r>
              <a:rPr lang="en-US" sz="2000" dirty="0" smtClean="0">
                <a:solidFill>
                  <a:srgbClr val="0000CC"/>
                </a:solidFill>
                <a:latin typeface="Consolas" panose="020B0609020204030204" pitchFamily="49" charset="0"/>
                <a:cs typeface="Consolas" panose="020B0609020204030204" pitchFamily="49" charset="0"/>
              </a:rPr>
              <a:t>cout &lt;&lt; “Hello, World” &lt;&lt; endl;</a:t>
            </a:r>
          </a:p>
          <a:p>
            <a:pPr algn="just"/>
            <a:r>
              <a:rPr lang="en-US" sz="2000" dirty="0" smtClean="0">
                <a:solidFill>
                  <a:srgbClr val="0000CC"/>
                </a:solidFill>
                <a:latin typeface="Consolas" panose="020B0609020204030204" pitchFamily="49" charset="0"/>
                <a:cs typeface="Consolas" panose="020B0609020204030204" pitchFamily="49" charset="0"/>
              </a:rPr>
              <a:t>}</a:t>
            </a:r>
          </a:p>
          <a:p>
            <a:pPr algn="just"/>
            <a:r>
              <a:rPr lang="en-US" sz="2000" dirty="0" smtClean="0">
                <a:solidFill>
                  <a:srgbClr val="0000CC"/>
                </a:solidFill>
                <a:latin typeface="Consolas" panose="020B0609020204030204" pitchFamily="49" charset="0"/>
                <a:cs typeface="Consolas" panose="020B0609020204030204" pitchFamily="49" charset="0"/>
              </a:rPr>
              <a:t>int main ()</a:t>
            </a:r>
          </a:p>
          <a:p>
            <a:pPr algn="just"/>
            <a:r>
              <a:rPr lang="en-US" sz="2000" dirty="0" smtClean="0">
                <a:solidFill>
                  <a:srgbClr val="0000CC"/>
                </a:solidFill>
                <a:latin typeface="Consolas" panose="020B0609020204030204" pitchFamily="49" charset="0"/>
                <a:cs typeface="Consolas" panose="020B0609020204030204" pitchFamily="49" charset="0"/>
              </a:rPr>
              <a:t>{</a:t>
            </a:r>
          </a:p>
          <a:p>
            <a:pPr marL="365125" algn="just"/>
            <a:r>
              <a:rPr lang="en-US" sz="2000" dirty="0" smtClean="0">
                <a:solidFill>
                  <a:srgbClr val="0000CC"/>
                </a:solidFill>
                <a:latin typeface="Consolas" panose="020B0609020204030204" pitchFamily="49" charset="0"/>
                <a:cs typeface="Consolas" panose="020B0609020204030204" pitchFamily="49" charset="0"/>
              </a:rPr>
              <a:t>World(); </a:t>
            </a:r>
            <a:r>
              <a:rPr lang="en-US" sz="2000" dirty="0" smtClean="0">
                <a:solidFill>
                  <a:srgbClr val="660066"/>
                </a:solidFill>
                <a:latin typeface="Consolas" panose="020B0609020204030204" pitchFamily="49" charset="0"/>
                <a:cs typeface="Consolas" panose="020B0609020204030204" pitchFamily="49" charset="0"/>
              </a:rPr>
              <a:t>// </a:t>
            </a:r>
            <a:r>
              <a:rPr lang="ru-RU" sz="2000" dirty="0" smtClean="0">
                <a:solidFill>
                  <a:srgbClr val="660066"/>
                </a:solidFill>
                <a:latin typeface="Consolas" panose="020B0609020204030204" pitchFamily="49" charset="0"/>
                <a:cs typeface="Consolas" panose="020B0609020204030204" pitchFamily="49" charset="0"/>
              </a:rPr>
              <a:t>вызов встроенной функции</a:t>
            </a:r>
          </a:p>
          <a:p>
            <a:pPr marL="365125" algn="just"/>
            <a:r>
              <a:rPr lang="en-US" sz="2000" dirty="0" smtClean="0">
                <a:solidFill>
                  <a:srgbClr val="0000CC"/>
                </a:solidFill>
                <a:latin typeface="Consolas" panose="020B0609020204030204" pitchFamily="49" charset="0"/>
                <a:cs typeface="Consolas" panose="020B0609020204030204" pitchFamily="49" charset="0"/>
              </a:rPr>
              <a:t>system (“pause”);</a:t>
            </a:r>
          </a:p>
          <a:p>
            <a:pPr algn="just"/>
            <a:r>
              <a:rPr lang="en-US" sz="2000" dirty="0" smtClean="0">
                <a:solidFill>
                  <a:srgbClr val="0000CC"/>
                </a:solidFill>
                <a:latin typeface="Consolas" panose="020B0609020204030204" pitchFamily="49" charset="0"/>
                <a:cs typeface="Consolas" panose="020B0609020204030204" pitchFamily="49" charset="0"/>
              </a:rPr>
              <a:t>}</a:t>
            </a:r>
          </a:p>
          <a:p>
            <a:pPr algn="just"/>
            <a:endParaRPr lang="ru-RU" sz="2000" dirty="0" smtClean="0">
              <a:solidFill>
                <a:srgbClr val="0000CC"/>
              </a:solidFill>
              <a:latin typeface="Consolas" panose="020B0609020204030204" pitchFamily="49" charset="0"/>
              <a:cs typeface="Consolas" panose="020B0609020204030204" pitchFamily="49" charset="0"/>
            </a:endParaRPr>
          </a:p>
          <a:p>
            <a:pPr algn="just"/>
            <a:r>
              <a:rPr lang="ru-RU" sz="2000" dirty="0" smtClean="0"/>
              <a:t>При этом компилятор может проигнорировать ключевое слово </a:t>
            </a:r>
            <a:r>
              <a:rPr lang="en-US" sz="2000" dirty="0" smtClean="0">
                <a:solidFill>
                  <a:srgbClr val="0000CC"/>
                </a:solidFill>
              </a:rPr>
              <a:t>inline</a:t>
            </a:r>
            <a:r>
              <a:rPr lang="ru-RU" sz="2000" dirty="0" smtClean="0"/>
              <a:t>, если функция слишком объемная (с циклами, операторами выбора или условными операторами). Также компилятор может сделать функцию встроенной без использования </a:t>
            </a:r>
            <a:r>
              <a:rPr lang="en-US" sz="2000" dirty="0" smtClean="0">
                <a:solidFill>
                  <a:srgbClr val="0000CC"/>
                </a:solidFill>
              </a:rPr>
              <a:t>inline</a:t>
            </a:r>
            <a:r>
              <a:rPr lang="ru-RU" sz="2000" dirty="0" smtClean="0"/>
              <a:t>, если посчитает, что функция достаточно мала для этого.</a:t>
            </a:r>
            <a:endParaRPr lang="ru-RU" sz="2000" dirty="0"/>
          </a:p>
        </p:txBody>
      </p:sp>
    </p:spTree>
    <p:extLst>
      <p:ext uri="{BB962C8B-B14F-4D97-AF65-F5344CB8AC3E}">
        <p14:creationId xmlns:p14="http://schemas.microsoft.com/office/powerpoint/2010/main" val="1388582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27592" y="160826"/>
            <a:ext cx="3316549" cy="523220"/>
          </a:xfrm>
          <a:prstGeom prst="rect">
            <a:avLst/>
          </a:prstGeom>
        </p:spPr>
        <p:txBody>
          <a:bodyPr wrap="none">
            <a:spAutoFit/>
          </a:bodyPr>
          <a:lstStyle/>
          <a:p>
            <a:r>
              <a:rPr lang="ru-RU" sz="2800" dirty="0" smtClean="0">
                <a:solidFill>
                  <a:srgbClr val="002060"/>
                </a:solidFill>
              </a:rPr>
              <a:t>Перегрузка функций</a:t>
            </a:r>
            <a:endParaRPr lang="ru-RU" sz="2800" dirty="0">
              <a:solidFill>
                <a:srgbClr val="002060"/>
              </a:solidFill>
            </a:endParaRPr>
          </a:p>
        </p:txBody>
      </p:sp>
      <p:sp>
        <p:nvSpPr>
          <p:cNvPr id="3" name="Прямоугольник 2"/>
          <p:cNvSpPr/>
          <p:nvPr/>
        </p:nvSpPr>
        <p:spPr>
          <a:xfrm>
            <a:off x="342900" y="622491"/>
            <a:ext cx="8486775" cy="5324535"/>
          </a:xfrm>
          <a:prstGeom prst="rect">
            <a:avLst/>
          </a:prstGeom>
        </p:spPr>
        <p:txBody>
          <a:bodyPr wrap="square">
            <a:spAutoFit/>
          </a:bodyPr>
          <a:lstStyle/>
          <a:p>
            <a:pPr algn="just"/>
            <a:r>
              <a:rPr lang="en-US" sz="2000" dirty="0" smtClean="0">
                <a:solidFill>
                  <a:srgbClr val="003300"/>
                </a:solidFill>
              </a:rPr>
              <a:t>C++</a:t>
            </a:r>
            <a:r>
              <a:rPr lang="ru-RU" sz="2000" dirty="0" smtClean="0">
                <a:solidFill>
                  <a:srgbClr val="003300"/>
                </a:solidFill>
              </a:rPr>
              <a:t> позволяет программистам называть несколько разных функций одним и тем же именем. Эта возможность называется перегрузкой функций (</a:t>
            </a:r>
            <a:r>
              <a:rPr lang="en-US" sz="2000" dirty="0" smtClean="0">
                <a:solidFill>
                  <a:srgbClr val="003300"/>
                </a:solidFill>
              </a:rPr>
              <a:t>function overloading)</a:t>
            </a:r>
            <a:r>
              <a:rPr lang="ru-RU" sz="2000" dirty="0" smtClean="0">
                <a:solidFill>
                  <a:srgbClr val="003300"/>
                </a:solidFill>
              </a:rPr>
              <a:t>.</a:t>
            </a:r>
          </a:p>
          <a:p>
            <a:pPr algn="just"/>
            <a:r>
              <a:rPr lang="ru-RU" sz="2000" dirty="0" smtClean="0">
                <a:solidFill>
                  <a:srgbClr val="003300"/>
                </a:solidFill>
              </a:rPr>
              <a:t>Две функции в одной программе не могут иметь одинаковых имен, т.к. компилятор </a:t>
            </a:r>
            <a:r>
              <a:rPr lang="en-US" sz="2000" dirty="0" smtClean="0">
                <a:solidFill>
                  <a:srgbClr val="003300"/>
                </a:solidFill>
              </a:rPr>
              <a:t>C++</a:t>
            </a:r>
            <a:r>
              <a:rPr lang="ru-RU" sz="2000" dirty="0" smtClean="0">
                <a:solidFill>
                  <a:srgbClr val="003300"/>
                </a:solidFill>
              </a:rPr>
              <a:t> не сможет их различить. Однако используемое компилятором внутреннее имя функции включает число и типы аргументов (но не возвращаемое значение), и поэтому, например, следующие функции являются разными:</a:t>
            </a:r>
            <a:endParaRPr lang="en-US" sz="2000" dirty="0" smtClean="0">
              <a:solidFill>
                <a:srgbClr val="003300"/>
              </a:solidFill>
            </a:endParaRPr>
          </a:p>
          <a:p>
            <a:pPr marL="180975"/>
            <a:r>
              <a:rPr lang="en-US" sz="2000" dirty="0">
                <a:solidFill>
                  <a:srgbClr val="0000CC"/>
                </a:solidFill>
                <a:latin typeface="Consolas" panose="020B0609020204030204" pitchFamily="49" charset="0"/>
                <a:cs typeface="Consolas" panose="020B0609020204030204" pitchFamily="49" charset="0"/>
              </a:rPr>
              <a:t>v</a:t>
            </a:r>
            <a:r>
              <a:rPr lang="en-US" sz="2000" dirty="0" smtClean="0">
                <a:solidFill>
                  <a:srgbClr val="0000CC"/>
                </a:solidFill>
                <a:latin typeface="Consolas" panose="020B0609020204030204" pitchFamily="49" charset="0"/>
                <a:cs typeface="Consolas" panose="020B0609020204030204" pitchFamily="49" charset="0"/>
              </a:rPr>
              <a:t>oid myFunction (void) {}</a:t>
            </a:r>
          </a:p>
          <a:p>
            <a:pPr marL="180975"/>
            <a:r>
              <a:rPr lang="en-US" sz="2000" dirty="0">
                <a:solidFill>
                  <a:srgbClr val="0000CC"/>
                </a:solidFill>
                <a:latin typeface="Consolas" panose="020B0609020204030204" pitchFamily="49" charset="0"/>
                <a:cs typeface="Consolas" panose="020B0609020204030204" pitchFamily="49" charset="0"/>
              </a:rPr>
              <a:t>void myFunction </a:t>
            </a:r>
            <a:r>
              <a:rPr lang="en-US" sz="2000" dirty="0" smtClean="0">
                <a:solidFill>
                  <a:srgbClr val="0000CC"/>
                </a:solidFill>
                <a:latin typeface="Consolas" panose="020B0609020204030204" pitchFamily="49" charset="0"/>
                <a:cs typeface="Consolas" panose="020B0609020204030204" pitchFamily="49" charset="0"/>
              </a:rPr>
              <a:t>(int n) {}</a:t>
            </a:r>
          </a:p>
          <a:p>
            <a:pPr marL="180975"/>
            <a:r>
              <a:rPr lang="en-US" sz="2000" dirty="0">
                <a:solidFill>
                  <a:srgbClr val="0000CC"/>
                </a:solidFill>
                <a:latin typeface="Consolas" panose="020B0609020204030204" pitchFamily="49" charset="0"/>
                <a:cs typeface="Consolas" panose="020B0609020204030204" pitchFamily="49" charset="0"/>
              </a:rPr>
              <a:t>void myFunction </a:t>
            </a:r>
            <a:r>
              <a:rPr lang="en-US" sz="2000" dirty="0" smtClean="0">
                <a:solidFill>
                  <a:srgbClr val="0000CC"/>
                </a:solidFill>
                <a:latin typeface="Consolas" panose="020B0609020204030204" pitchFamily="49" charset="0"/>
                <a:cs typeface="Consolas" panose="020B0609020204030204" pitchFamily="49" charset="0"/>
              </a:rPr>
              <a:t>(double d) {}</a:t>
            </a:r>
          </a:p>
          <a:p>
            <a:pPr marL="180975"/>
            <a:r>
              <a:rPr lang="en-US" sz="2000" dirty="0">
                <a:solidFill>
                  <a:srgbClr val="0000CC"/>
                </a:solidFill>
                <a:latin typeface="Consolas" panose="020B0609020204030204" pitchFamily="49" charset="0"/>
                <a:cs typeface="Consolas" panose="020B0609020204030204" pitchFamily="49" charset="0"/>
              </a:rPr>
              <a:t>void myFunction </a:t>
            </a:r>
            <a:r>
              <a:rPr lang="en-US" sz="2000" dirty="0" smtClean="0">
                <a:solidFill>
                  <a:srgbClr val="0000CC"/>
                </a:solidFill>
                <a:latin typeface="Consolas" panose="020B0609020204030204" pitchFamily="49" charset="0"/>
                <a:cs typeface="Consolas" panose="020B0609020204030204" pitchFamily="49" charset="0"/>
              </a:rPr>
              <a:t>(int n1, int n2) {}</a:t>
            </a:r>
          </a:p>
          <a:p>
            <a:r>
              <a:rPr lang="ru-RU" sz="2000" dirty="0">
                <a:solidFill>
                  <a:srgbClr val="003300"/>
                </a:solidFill>
                <a:latin typeface="Consolas" panose="020B0609020204030204" pitchFamily="49" charset="0"/>
                <a:cs typeface="Consolas" panose="020B0609020204030204" pitchFamily="49" charset="0"/>
              </a:rPr>
              <a:t>Т</a:t>
            </a:r>
            <a:r>
              <a:rPr lang="ru-RU" sz="2000" dirty="0" smtClean="0">
                <a:solidFill>
                  <a:srgbClr val="003300"/>
                </a:solidFill>
                <a:latin typeface="Consolas" panose="020B0609020204030204" pitchFamily="49" charset="0"/>
                <a:cs typeface="Consolas" panose="020B0609020204030204" pitchFamily="49" charset="0"/>
              </a:rPr>
              <a:t>ип аргумента </a:t>
            </a:r>
            <a:r>
              <a:rPr lang="en-US" sz="2000" dirty="0" smtClean="0">
                <a:solidFill>
                  <a:srgbClr val="003300"/>
                </a:solidFill>
                <a:latin typeface="Consolas" panose="020B0609020204030204" pitchFamily="49" charset="0"/>
                <a:cs typeface="Consolas" panose="020B0609020204030204" pitchFamily="49" charset="0"/>
              </a:rPr>
              <a:t>void</a:t>
            </a:r>
            <a:r>
              <a:rPr lang="ru-RU" sz="2000" dirty="0" smtClean="0">
                <a:solidFill>
                  <a:srgbClr val="003300"/>
                </a:solidFill>
                <a:latin typeface="Consolas" panose="020B0609020204030204" pitchFamily="49" charset="0"/>
                <a:cs typeface="Consolas" panose="020B0609020204030204" pitchFamily="49" charset="0"/>
              </a:rPr>
              <a:t> указывать не обязательно. Поэтому</a:t>
            </a:r>
          </a:p>
          <a:p>
            <a:pPr marL="180975"/>
            <a:r>
              <a:rPr lang="en-US" sz="2000" dirty="0">
                <a:solidFill>
                  <a:srgbClr val="0000CC"/>
                </a:solidFill>
                <a:latin typeface="Consolas" panose="020B0609020204030204" pitchFamily="49" charset="0"/>
                <a:cs typeface="Consolas" panose="020B0609020204030204" pitchFamily="49" charset="0"/>
              </a:rPr>
              <a:t>void myFunction (void) </a:t>
            </a:r>
            <a:r>
              <a:rPr lang="en-US" sz="2000" dirty="0" smtClean="0">
                <a:solidFill>
                  <a:srgbClr val="0000CC"/>
                </a:solidFill>
                <a:latin typeface="Consolas" panose="020B0609020204030204" pitchFamily="49" charset="0"/>
                <a:cs typeface="Consolas" panose="020B0609020204030204" pitchFamily="49" charset="0"/>
              </a:rPr>
              <a:t>{}</a:t>
            </a:r>
            <a:r>
              <a:rPr lang="ru-RU" sz="2000" dirty="0" smtClean="0">
                <a:solidFill>
                  <a:srgbClr val="0000CC"/>
                </a:solidFill>
                <a:latin typeface="Consolas" panose="020B0609020204030204" pitchFamily="49" charset="0"/>
                <a:cs typeface="Consolas" panose="020B0609020204030204" pitchFamily="49" charset="0"/>
              </a:rPr>
              <a:t> </a:t>
            </a:r>
          </a:p>
          <a:p>
            <a:r>
              <a:rPr lang="ru-RU" sz="2000" dirty="0" smtClean="0">
                <a:solidFill>
                  <a:srgbClr val="003300"/>
                </a:solidFill>
                <a:latin typeface="Consolas" panose="020B0609020204030204" pitchFamily="49" charset="0"/>
                <a:cs typeface="Consolas" panose="020B0609020204030204" pitchFamily="49" charset="0"/>
              </a:rPr>
              <a:t>и</a:t>
            </a:r>
            <a:endParaRPr lang="en-US" sz="2000" dirty="0">
              <a:solidFill>
                <a:srgbClr val="0000CC"/>
              </a:solidFill>
              <a:latin typeface="Consolas" panose="020B0609020204030204" pitchFamily="49" charset="0"/>
              <a:cs typeface="Consolas" panose="020B0609020204030204" pitchFamily="49" charset="0"/>
            </a:endParaRPr>
          </a:p>
          <a:p>
            <a:pPr marL="180975"/>
            <a:r>
              <a:rPr lang="en-US" sz="2000" dirty="0">
                <a:solidFill>
                  <a:srgbClr val="0000CC"/>
                </a:solidFill>
                <a:latin typeface="Consolas" panose="020B0609020204030204" pitchFamily="49" charset="0"/>
                <a:cs typeface="Consolas" panose="020B0609020204030204" pitchFamily="49" charset="0"/>
              </a:rPr>
              <a:t>void myFunction </a:t>
            </a:r>
            <a:r>
              <a:rPr lang="en-US" sz="2000" dirty="0" smtClean="0">
                <a:solidFill>
                  <a:srgbClr val="0000CC"/>
                </a:solidFill>
                <a:latin typeface="Consolas" panose="020B0609020204030204" pitchFamily="49" charset="0"/>
                <a:cs typeface="Consolas" panose="020B0609020204030204" pitchFamily="49" charset="0"/>
              </a:rPr>
              <a:t>() </a:t>
            </a:r>
            <a:r>
              <a:rPr lang="en-US" sz="2000" dirty="0">
                <a:solidFill>
                  <a:srgbClr val="0000CC"/>
                </a:solidFill>
                <a:latin typeface="Consolas" panose="020B0609020204030204" pitchFamily="49" charset="0"/>
                <a:cs typeface="Consolas" panose="020B0609020204030204" pitchFamily="49" charset="0"/>
              </a:rPr>
              <a:t>{}</a:t>
            </a:r>
          </a:p>
          <a:p>
            <a:r>
              <a:rPr lang="ru-RU" sz="2000" dirty="0" smtClean="0">
                <a:solidFill>
                  <a:srgbClr val="003300"/>
                </a:solidFill>
                <a:latin typeface="Consolas" panose="020B0609020204030204" pitchFamily="49" charset="0"/>
                <a:cs typeface="Consolas" panose="020B0609020204030204" pitchFamily="49" charset="0"/>
              </a:rPr>
              <a:t>вызывают одну и ту же функцию.</a:t>
            </a:r>
            <a:endParaRPr lang="en-US" sz="2000" dirty="0" smtClean="0">
              <a:solidFill>
                <a:srgbClr val="0033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81476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0817" y="99929"/>
            <a:ext cx="8428383" cy="2246769"/>
          </a:xfrm>
          <a:prstGeom prst="rect">
            <a:avLst/>
          </a:prstGeom>
        </p:spPr>
        <p:txBody>
          <a:bodyPr wrap="square">
            <a:spAutoFit/>
          </a:bodyPr>
          <a:lstStyle/>
          <a:p>
            <a:pPr algn="just"/>
            <a:r>
              <a:rPr lang="ru-RU" sz="2000" dirty="0" smtClean="0"/>
              <a:t>Фигурные скобки при написании функции должны быть расположены таким образом, чтобы очевидными были границы блока программного кода. Пример:</a:t>
            </a:r>
          </a:p>
          <a:p>
            <a:pPr algn="just"/>
            <a:r>
              <a:rPr lang="en-US" sz="2000" dirty="0" smtClean="0">
                <a:solidFill>
                  <a:srgbClr val="0000CC"/>
                </a:solidFill>
              </a:rPr>
              <a:t>void myFunction ()</a:t>
            </a:r>
          </a:p>
          <a:p>
            <a:pPr algn="just"/>
            <a:r>
              <a:rPr lang="en-US" sz="2000" dirty="0" smtClean="0">
                <a:solidFill>
                  <a:srgbClr val="0000CC"/>
                </a:solidFill>
              </a:rPr>
              <a:t>{</a:t>
            </a:r>
          </a:p>
          <a:p>
            <a:pPr marL="365125" algn="just"/>
            <a:r>
              <a:rPr lang="en-US" sz="2000" dirty="0">
                <a:solidFill>
                  <a:srgbClr val="0000CC"/>
                </a:solidFill>
              </a:rPr>
              <a:t> </a:t>
            </a:r>
            <a:r>
              <a:rPr lang="en-US" sz="2000" dirty="0" smtClean="0">
                <a:solidFill>
                  <a:srgbClr val="0000CC"/>
                </a:solidFill>
              </a:rPr>
              <a:t>// </a:t>
            </a:r>
            <a:r>
              <a:rPr lang="ru-RU" sz="2000" dirty="0" smtClean="0">
                <a:solidFill>
                  <a:srgbClr val="0000CC"/>
                </a:solidFill>
              </a:rPr>
              <a:t>тело функции</a:t>
            </a:r>
            <a:endParaRPr lang="en-US" sz="2000" dirty="0" smtClean="0">
              <a:solidFill>
                <a:srgbClr val="0000CC"/>
              </a:solidFill>
            </a:endParaRPr>
          </a:p>
          <a:p>
            <a:pPr algn="just"/>
            <a:r>
              <a:rPr lang="en-US" sz="2000" dirty="0" smtClean="0">
                <a:solidFill>
                  <a:srgbClr val="0000CC"/>
                </a:solidFill>
              </a:rPr>
              <a:t>}</a:t>
            </a:r>
            <a:endParaRPr lang="ru-RU" sz="2000" dirty="0">
              <a:solidFill>
                <a:srgbClr val="0000CC"/>
              </a:solidFill>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052" y="2105620"/>
            <a:ext cx="3949148" cy="4387942"/>
          </a:xfrm>
          <a:prstGeom prst="rect">
            <a:avLst/>
          </a:prstGeom>
        </p:spPr>
      </p:pic>
    </p:spTree>
    <p:extLst>
      <p:ext uri="{BB962C8B-B14F-4D97-AF65-F5344CB8AC3E}">
        <p14:creationId xmlns:p14="http://schemas.microsoft.com/office/powerpoint/2010/main" val="61987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851" y="575713"/>
            <a:ext cx="8515350" cy="4001095"/>
          </a:xfrm>
          <a:prstGeom prst="rect">
            <a:avLst/>
          </a:prstGeom>
        </p:spPr>
        <p:txBody>
          <a:bodyPr wrap="square">
            <a:spAutoFit/>
          </a:bodyPr>
          <a:lstStyle/>
          <a:p>
            <a:r>
              <a:rPr lang="ru-RU" sz="2400" dirty="0" smtClean="0">
                <a:solidFill>
                  <a:srgbClr val="003300"/>
                </a:solidFill>
              </a:rPr>
              <a:t>Сигнатура функции – это полное имя функции.</a:t>
            </a:r>
          </a:p>
          <a:p>
            <a:r>
              <a:rPr lang="ru-RU" sz="2400" dirty="0" smtClean="0">
                <a:solidFill>
                  <a:srgbClr val="003300"/>
                </a:solidFill>
              </a:rPr>
              <a:t>В сигнатуру функции не входит тип возвращаемого значения.</a:t>
            </a:r>
          </a:p>
          <a:p>
            <a:r>
              <a:rPr lang="ru-RU" sz="2400" dirty="0" smtClean="0">
                <a:solidFill>
                  <a:srgbClr val="003300"/>
                </a:solidFill>
              </a:rPr>
              <a:t>Следующие две функции имеют одинаковые имена (сигнатуры) и поэтому не могут использоваться в одной программе:</a:t>
            </a:r>
          </a:p>
          <a:p>
            <a:endParaRPr lang="ru-RU" sz="2400" dirty="0" smtClean="0">
              <a:solidFill>
                <a:srgbClr val="003300"/>
              </a:solidFill>
            </a:endParaRPr>
          </a:p>
          <a:p>
            <a:r>
              <a:rPr lang="en-US" sz="2200" dirty="0" smtClean="0">
                <a:solidFill>
                  <a:srgbClr val="0000CC"/>
                </a:solidFill>
                <a:latin typeface="Consolas" panose="020B0609020204030204" pitchFamily="49" charset="0"/>
                <a:cs typeface="Consolas" panose="020B0609020204030204" pitchFamily="49" charset="0"/>
              </a:rPr>
              <a:t>int someFunction (int n);</a:t>
            </a:r>
          </a:p>
          <a:p>
            <a:r>
              <a:rPr lang="en-US" sz="2200" dirty="0" smtClean="0">
                <a:solidFill>
                  <a:srgbClr val="008000"/>
                </a:solidFill>
                <a:latin typeface="Consolas" panose="020B0609020204030204" pitchFamily="49" charset="0"/>
                <a:cs typeface="Consolas" panose="020B0609020204030204" pitchFamily="49" charset="0"/>
              </a:rPr>
              <a:t>//</a:t>
            </a:r>
            <a:r>
              <a:rPr lang="ru-RU" sz="2200" dirty="0" smtClean="0">
                <a:solidFill>
                  <a:srgbClr val="008000"/>
                </a:solidFill>
                <a:latin typeface="Consolas" panose="020B0609020204030204" pitchFamily="49" charset="0"/>
                <a:cs typeface="Consolas" panose="020B0609020204030204" pitchFamily="49" charset="0"/>
              </a:rPr>
              <a:t> Полным именем этой функции является </a:t>
            </a:r>
          </a:p>
          <a:p>
            <a:r>
              <a:rPr lang="en-US" sz="2200" dirty="0" smtClean="0">
                <a:solidFill>
                  <a:srgbClr val="008000"/>
                </a:solidFill>
                <a:latin typeface="Consolas" panose="020B0609020204030204" pitchFamily="49" charset="0"/>
                <a:cs typeface="Consolas" panose="020B0609020204030204" pitchFamily="49" charset="0"/>
              </a:rPr>
              <a:t>//</a:t>
            </a:r>
            <a:r>
              <a:rPr lang="ru-RU" sz="2200" dirty="0">
                <a:solidFill>
                  <a:srgbClr val="008000"/>
                </a:solidFill>
                <a:latin typeface="Consolas" panose="020B0609020204030204" pitchFamily="49" charset="0"/>
                <a:cs typeface="Consolas" panose="020B0609020204030204" pitchFamily="49" charset="0"/>
              </a:rPr>
              <a:t>	</a:t>
            </a:r>
            <a:r>
              <a:rPr lang="ru-RU" sz="2200" dirty="0" smtClean="0">
                <a:solidFill>
                  <a:srgbClr val="008000"/>
                </a:solidFill>
                <a:latin typeface="Consolas" panose="020B0609020204030204" pitchFamily="49" charset="0"/>
                <a:cs typeface="Consolas" panose="020B0609020204030204" pitchFamily="49" charset="0"/>
              </a:rPr>
              <a:t>					</a:t>
            </a:r>
            <a:r>
              <a:rPr lang="en-US" sz="2200" dirty="0" smtClean="0">
                <a:solidFill>
                  <a:srgbClr val="008000"/>
                </a:solidFill>
                <a:latin typeface="Consolas" panose="020B0609020204030204" pitchFamily="49" charset="0"/>
                <a:cs typeface="Consolas" panose="020B0609020204030204" pitchFamily="49" charset="0"/>
              </a:rPr>
              <a:t>someFunction</a:t>
            </a:r>
            <a:r>
              <a:rPr lang="ru-RU" sz="2200" dirty="0" smtClean="0">
                <a:solidFill>
                  <a:srgbClr val="008000"/>
                </a:solidFill>
                <a:latin typeface="Consolas" panose="020B0609020204030204" pitchFamily="49" charset="0"/>
                <a:cs typeface="Consolas" panose="020B0609020204030204" pitchFamily="49" charset="0"/>
              </a:rPr>
              <a:t> </a:t>
            </a:r>
            <a:r>
              <a:rPr lang="en-US" sz="2200" dirty="0" smtClean="0">
                <a:solidFill>
                  <a:srgbClr val="008000"/>
                </a:solidFill>
                <a:latin typeface="Consolas" panose="020B0609020204030204" pitchFamily="49" charset="0"/>
                <a:cs typeface="Consolas" panose="020B0609020204030204" pitchFamily="49" charset="0"/>
              </a:rPr>
              <a:t>(int)</a:t>
            </a:r>
          </a:p>
          <a:p>
            <a:r>
              <a:rPr lang="en-US" sz="2200" dirty="0" smtClean="0">
                <a:solidFill>
                  <a:srgbClr val="0000CC"/>
                </a:solidFill>
                <a:latin typeface="Consolas" panose="020B0609020204030204" pitchFamily="49" charset="0"/>
                <a:cs typeface="Consolas" panose="020B0609020204030204" pitchFamily="49" charset="0"/>
              </a:rPr>
              <a:t>double someFunction (int n); </a:t>
            </a:r>
          </a:p>
          <a:p>
            <a:r>
              <a:rPr lang="en-US" sz="2200" dirty="0" smtClean="0">
                <a:solidFill>
                  <a:srgbClr val="008000"/>
                </a:solidFill>
                <a:latin typeface="Consolas" panose="020B0609020204030204" pitchFamily="49" charset="0"/>
                <a:cs typeface="Consolas" panose="020B0609020204030204" pitchFamily="49" charset="0"/>
              </a:rPr>
              <a:t>// </a:t>
            </a:r>
            <a:r>
              <a:rPr lang="ru-RU" sz="2200" dirty="0" smtClean="0">
                <a:solidFill>
                  <a:srgbClr val="008000"/>
                </a:solidFill>
                <a:latin typeface="Consolas" panose="020B0609020204030204" pitchFamily="49" charset="0"/>
                <a:cs typeface="Consolas" panose="020B0609020204030204" pitchFamily="49" charset="0"/>
              </a:rPr>
              <a:t>Имеет то же самое полное имя</a:t>
            </a:r>
            <a:endParaRPr lang="ru-RU" sz="2200" dirty="0">
              <a:solidFill>
                <a:srgbClr val="008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04026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323851" y="575713"/>
            <a:ext cx="8515350" cy="1200329"/>
          </a:xfrm>
          <a:prstGeom prst="rect">
            <a:avLst/>
          </a:prstGeom>
        </p:spPr>
        <p:txBody>
          <a:bodyPr wrap="square">
            <a:spAutoFit/>
          </a:bodyPr>
          <a:lstStyle/>
          <a:p>
            <a:pPr algn="just"/>
            <a:r>
              <a:rPr lang="ru-RU" sz="2400" dirty="0" smtClean="0">
                <a:solidFill>
                  <a:srgbClr val="003300"/>
                </a:solidFill>
              </a:rPr>
              <a:t>Задача 1. Написать программу с функцией проверки ввода пароля. Использовать тип возвращаемого значения и тип аргумента функции – </a:t>
            </a:r>
            <a:r>
              <a:rPr lang="en-US" sz="2400" dirty="0" smtClean="0">
                <a:solidFill>
                  <a:srgbClr val="0000CC"/>
                </a:solidFill>
              </a:rPr>
              <a:t>string</a:t>
            </a:r>
            <a:r>
              <a:rPr lang="ru-RU" sz="2400" dirty="0" smtClean="0">
                <a:solidFill>
                  <a:srgbClr val="003300"/>
                </a:solidFill>
              </a:rPr>
              <a:t>.</a:t>
            </a:r>
            <a:endParaRPr lang="ru-RU" sz="2200" dirty="0">
              <a:solidFill>
                <a:srgbClr val="008000"/>
              </a:solidFill>
              <a:latin typeface="Consolas" panose="020B0609020204030204" pitchFamily="49" charset="0"/>
              <a:cs typeface="Consolas" panose="020B0609020204030204" pitchFamily="49"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1" y="2166315"/>
            <a:ext cx="4369363" cy="1133475"/>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 y="3690062"/>
            <a:ext cx="4369363" cy="1213712"/>
          </a:xfrm>
          <a:prstGeom prst="rect">
            <a:avLst/>
          </a:prstGeom>
        </p:spPr>
      </p:pic>
    </p:spTree>
    <p:extLst>
      <p:ext uri="{BB962C8B-B14F-4D97-AF65-F5344CB8AC3E}">
        <p14:creationId xmlns:p14="http://schemas.microsoft.com/office/powerpoint/2010/main" val="2227200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60835" y="362634"/>
            <a:ext cx="8272348" cy="1938992"/>
          </a:xfrm>
          <a:prstGeom prst="rect">
            <a:avLst/>
          </a:prstGeom>
        </p:spPr>
        <p:txBody>
          <a:bodyPr wrap="square">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ru-RU" sz="2400" dirty="0" smtClean="0">
                <a:solidFill>
                  <a:srgbClr val="333333"/>
                </a:solidFill>
              </a:rPr>
              <a:t>Задача 2. Написать </a:t>
            </a:r>
            <a:r>
              <a:rPr lang="ru-RU" sz="2400" dirty="0">
                <a:solidFill>
                  <a:srgbClr val="333333"/>
                </a:solidFill>
              </a:rPr>
              <a:t>программу, </a:t>
            </a:r>
            <a:r>
              <a:rPr lang="ru-RU" sz="2400" dirty="0" smtClean="0">
                <a:solidFill>
                  <a:srgbClr val="333333"/>
                </a:solidFill>
              </a:rPr>
              <a:t>в которой функция принимает в качестве параметров 2 числа, которые ввел пользователь. Эта функция сравнивает полученные числа и возвращает в </a:t>
            </a:r>
            <a:r>
              <a:rPr lang="en-US" sz="2400" dirty="0" smtClean="0">
                <a:solidFill>
                  <a:srgbClr val="0000CC"/>
                </a:solidFill>
              </a:rPr>
              <a:t>main() </a:t>
            </a:r>
            <a:r>
              <a:rPr lang="ru-RU" sz="2400" dirty="0" smtClean="0">
                <a:solidFill>
                  <a:srgbClr val="333333"/>
                </a:solidFill>
              </a:rPr>
              <a:t>знак </a:t>
            </a:r>
            <a:r>
              <a:rPr lang="en-US" sz="2400" dirty="0" smtClean="0">
                <a:solidFill>
                  <a:srgbClr val="333333"/>
                </a:solidFill>
              </a:rPr>
              <a:t>&gt;</a:t>
            </a:r>
            <a:r>
              <a:rPr lang="ru-RU" sz="2400" dirty="0">
                <a:solidFill>
                  <a:srgbClr val="333333"/>
                </a:solidFill>
              </a:rPr>
              <a:t>,</a:t>
            </a:r>
            <a:r>
              <a:rPr lang="en-US" sz="2400" dirty="0" smtClean="0">
                <a:solidFill>
                  <a:srgbClr val="333333"/>
                </a:solidFill>
              </a:rPr>
              <a:t> &lt; </a:t>
            </a:r>
            <a:r>
              <a:rPr lang="ru-RU" sz="2400" dirty="0" smtClean="0">
                <a:solidFill>
                  <a:srgbClr val="333333"/>
                </a:solidFill>
              </a:rPr>
              <a:t>или =.</a:t>
            </a:r>
          </a:p>
          <a:p>
            <a:pPr algn="just"/>
            <a:r>
              <a:rPr lang="ru-RU" sz="2400" dirty="0" smtClean="0">
                <a:solidFill>
                  <a:srgbClr val="333333"/>
                </a:solidFill>
              </a:rPr>
              <a:t>Ввод</a:t>
            </a:r>
            <a:r>
              <a:rPr lang="en-US" sz="2400" dirty="0" smtClean="0">
                <a:solidFill>
                  <a:srgbClr val="333333"/>
                </a:solidFill>
              </a:rPr>
              <a:t>/</a:t>
            </a:r>
            <a:r>
              <a:rPr lang="ru-RU" sz="2400" dirty="0" smtClean="0">
                <a:solidFill>
                  <a:srgbClr val="333333"/>
                </a:solidFill>
              </a:rPr>
              <a:t>вывод данных производится в функции </a:t>
            </a:r>
            <a:r>
              <a:rPr lang="en-US" sz="2400" dirty="0" smtClean="0">
                <a:solidFill>
                  <a:srgbClr val="0000CC"/>
                </a:solidFill>
              </a:rPr>
              <a:t>main()</a:t>
            </a:r>
            <a:r>
              <a:rPr lang="ru-RU" sz="2400" dirty="0" smtClean="0">
                <a:solidFill>
                  <a:srgbClr val="333333"/>
                </a:solidFill>
              </a:rPr>
              <a:t>.</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835" y="2815051"/>
            <a:ext cx="4321781" cy="1107592"/>
          </a:xfrm>
          <a:prstGeom prst="rect">
            <a:avLst/>
          </a:prstGeom>
        </p:spPr>
      </p:pic>
    </p:spTree>
    <p:extLst>
      <p:ext uri="{BB962C8B-B14F-4D97-AF65-F5344CB8AC3E}">
        <p14:creationId xmlns:p14="http://schemas.microsoft.com/office/powerpoint/2010/main" val="3324359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1444" y="401116"/>
            <a:ext cx="8200103" cy="3354765"/>
          </a:xfrm>
          <a:prstGeom prst="rect">
            <a:avLst/>
          </a:prstGeom>
        </p:spPr>
        <p:txBody>
          <a:bodyPr wrap="square">
            <a:spAutoFit/>
          </a:bodyPr>
          <a:lstStyle/>
          <a:p>
            <a:pPr>
              <a:spcBef>
                <a:spcPts val="600"/>
              </a:spcBef>
              <a:spcAft>
                <a:spcPts val="600"/>
              </a:spcAft>
            </a:pPr>
            <a:r>
              <a:rPr lang="ru-RU" sz="2400" dirty="0" smtClean="0">
                <a:solidFill>
                  <a:srgbClr val="003300"/>
                </a:solidFill>
              </a:rPr>
              <a:t>3. Найти </a:t>
            </a:r>
            <a:r>
              <a:rPr lang="ru-RU" sz="2400" dirty="0">
                <a:solidFill>
                  <a:srgbClr val="003300"/>
                </a:solidFill>
              </a:rPr>
              <a:t>все трехзначные простые числа. (Определить функцию, позволяющую распознавать простые числа.) </a:t>
            </a:r>
            <a:endParaRPr lang="ru-RU" sz="2400" dirty="0" smtClean="0">
              <a:solidFill>
                <a:srgbClr val="003300"/>
              </a:solidFill>
            </a:endParaRPr>
          </a:p>
          <a:p>
            <a:pPr>
              <a:spcBef>
                <a:spcPts val="600"/>
              </a:spcBef>
              <a:spcAft>
                <a:spcPts val="600"/>
              </a:spcAft>
            </a:pPr>
            <a:r>
              <a:rPr lang="ru-RU" sz="2400" dirty="0" smtClean="0"/>
              <a:t>4. Даны </a:t>
            </a:r>
            <a:r>
              <a:rPr lang="ru-RU" sz="2400" dirty="0"/>
              <a:t>два натуральных числа. Выяснить, в каком из них сумма цифр больше. (Определить функцию для расчета суммы цифр натурального числа.) </a:t>
            </a:r>
            <a:endParaRPr lang="ru-RU" sz="2400" dirty="0" smtClean="0"/>
          </a:p>
          <a:p>
            <a:pPr>
              <a:spcBef>
                <a:spcPts val="600"/>
              </a:spcBef>
              <a:spcAft>
                <a:spcPts val="600"/>
              </a:spcAft>
            </a:pPr>
            <a:r>
              <a:rPr lang="ru-RU" sz="2400" dirty="0" smtClean="0">
                <a:solidFill>
                  <a:srgbClr val="003300"/>
                </a:solidFill>
              </a:rPr>
              <a:t>5. Даны </a:t>
            </a:r>
            <a:r>
              <a:rPr lang="ru-RU" sz="2400" dirty="0">
                <a:solidFill>
                  <a:srgbClr val="003300"/>
                </a:solidFill>
              </a:rPr>
              <a:t>два натуральных числа. Выяснить, в каком из них больше цифр. (</a:t>
            </a:r>
            <a:r>
              <a:rPr lang="ru-RU" sz="2400" dirty="0" smtClean="0">
                <a:solidFill>
                  <a:srgbClr val="003300"/>
                </a:solidFill>
              </a:rPr>
              <a:t>Определить </a:t>
            </a:r>
            <a:r>
              <a:rPr lang="ru-RU" sz="2400" dirty="0">
                <a:solidFill>
                  <a:srgbClr val="003300"/>
                </a:solidFill>
              </a:rPr>
              <a:t>функцию для расчета количества цифр натурального числа.) </a:t>
            </a:r>
          </a:p>
        </p:txBody>
      </p:sp>
    </p:spTree>
    <p:extLst>
      <p:ext uri="{BB962C8B-B14F-4D97-AF65-F5344CB8AC3E}">
        <p14:creationId xmlns:p14="http://schemas.microsoft.com/office/powerpoint/2010/main" val="2030150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4094" y="149442"/>
            <a:ext cx="8556349" cy="3539430"/>
          </a:xfrm>
          <a:prstGeom prst="rect">
            <a:avLst/>
          </a:prstGeom>
        </p:spPr>
        <p:txBody>
          <a:bodyPr wrap="square">
            <a:spAutoFit/>
          </a:bodyPr>
          <a:lstStyle/>
          <a:p>
            <a:pPr algn="just"/>
            <a:r>
              <a:rPr lang="ru-RU" sz="2800" dirty="0" smtClean="0">
                <a:solidFill>
                  <a:srgbClr val="003300"/>
                </a:solidFill>
              </a:rPr>
              <a:t>И аргументы, и возвращаемое значение функции необязательны. Если какой-либо элемент отсутствует, вместо него используется ключевое слово </a:t>
            </a:r>
            <a:r>
              <a:rPr lang="en-US" sz="2800" dirty="0" smtClean="0">
                <a:solidFill>
                  <a:srgbClr val="0000CC"/>
                </a:solidFill>
              </a:rPr>
              <a:t>void</a:t>
            </a:r>
            <a:r>
              <a:rPr lang="ru-RU" sz="2800" dirty="0" smtClean="0">
                <a:solidFill>
                  <a:srgbClr val="003300"/>
                </a:solidFill>
              </a:rPr>
              <a:t>.</a:t>
            </a:r>
          </a:p>
          <a:p>
            <a:pPr algn="just"/>
            <a:r>
              <a:rPr lang="ru-RU" sz="2800" dirty="0" smtClean="0">
                <a:solidFill>
                  <a:srgbClr val="003300"/>
                </a:solidFill>
              </a:rPr>
              <a:t>Если вместо </a:t>
            </a:r>
            <a:r>
              <a:rPr lang="ru-RU" sz="2800" dirty="0" smtClean="0">
                <a:solidFill>
                  <a:schemeClr val="accent2">
                    <a:lumMod val="75000"/>
                  </a:schemeClr>
                </a:solidFill>
              </a:rPr>
              <a:t>списка аргументов </a:t>
            </a:r>
            <a:r>
              <a:rPr lang="ru-RU" sz="2800" dirty="0" smtClean="0">
                <a:solidFill>
                  <a:srgbClr val="003300"/>
                </a:solidFill>
              </a:rPr>
              <a:t>используется </a:t>
            </a:r>
            <a:r>
              <a:rPr lang="en-US" sz="2800" dirty="0" smtClean="0">
                <a:solidFill>
                  <a:srgbClr val="0000CC"/>
                </a:solidFill>
              </a:rPr>
              <a:t>void</a:t>
            </a:r>
            <a:r>
              <a:rPr lang="ru-RU" sz="2800" dirty="0" smtClean="0">
                <a:solidFill>
                  <a:srgbClr val="003300"/>
                </a:solidFill>
              </a:rPr>
              <a:t>, то при вызове  </a:t>
            </a:r>
            <a:r>
              <a:rPr lang="ru-RU" sz="2800" dirty="0" smtClean="0">
                <a:solidFill>
                  <a:srgbClr val="002060"/>
                </a:solidFill>
              </a:rPr>
              <a:t>функция</a:t>
            </a:r>
            <a:r>
              <a:rPr lang="ru-RU" sz="2800" dirty="0" smtClean="0">
                <a:solidFill>
                  <a:srgbClr val="003300"/>
                </a:solidFill>
              </a:rPr>
              <a:t> не получает никаких аргументов.</a:t>
            </a:r>
          </a:p>
          <a:p>
            <a:pPr algn="just"/>
            <a:r>
              <a:rPr lang="ru-RU" sz="2800" dirty="0" smtClean="0">
                <a:solidFill>
                  <a:srgbClr val="003300"/>
                </a:solidFill>
              </a:rPr>
              <a:t>Если же </a:t>
            </a:r>
            <a:r>
              <a:rPr lang="ru-RU" sz="2800" dirty="0" smtClean="0">
                <a:solidFill>
                  <a:srgbClr val="7030A0"/>
                </a:solidFill>
              </a:rPr>
              <a:t>возвращаемый тип функции </a:t>
            </a:r>
            <a:r>
              <a:rPr lang="ru-RU" sz="2800" dirty="0" smtClean="0">
                <a:solidFill>
                  <a:srgbClr val="003300"/>
                </a:solidFill>
              </a:rPr>
              <a:t>– </a:t>
            </a:r>
            <a:r>
              <a:rPr lang="en-US" sz="2800" dirty="0" smtClean="0">
                <a:solidFill>
                  <a:srgbClr val="0000CC"/>
                </a:solidFill>
              </a:rPr>
              <a:t>void</a:t>
            </a:r>
            <a:r>
              <a:rPr lang="ru-RU" sz="2800" dirty="0" smtClean="0">
                <a:solidFill>
                  <a:srgbClr val="003300"/>
                </a:solidFill>
              </a:rPr>
              <a:t>, то </a:t>
            </a:r>
            <a:r>
              <a:rPr lang="ru-RU" sz="2800" dirty="0" smtClean="0">
                <a:solidFill>
                  <a:srgbClr val="002060"/>
                </a:solidFill>
              </a:rPr>
              <a:t>вызывающая программа </a:t>
            </a:r>
            <a:r>
              <a:rPr lang="ru-RU" sz="2800" dirty="0" smtClean="0">
                <a:solidFill>
                  <a:srgbClr val="003300"/>
                </a:solidFill>
              </a:rPr>
              <a:t>не получает от функции никакого значения.</a:t>
            </a:r>
          </a:p>
        </p:txBody>
      </p:sp>
    </p:spTree>
    <p:extLst>
      <p:ext uri="{BB962C8B-B14F-4D97-AF65-F5344CB8AC3E}">
        <p14:creationId xmlns:p14="http://schemas.microsoft.com/office/powerpoint/2010/main" val="332759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684104" y="99929"/>
            <a:ext cx="5155096" cy="1754326"/>
          </a:xfrm>
          <a:prstGeom prst="rect">
            <a:avLst/>
          </a:prstGeom>
        </p:spPr>
        <p:txBody>
          <a:bodyPr wrap="square">
            <a:spAutoFit/>
          </a:bodyPr>
          <a:lstStyle/>
          <a:p>
            <a:pPr algn="just"/>
            <a:r>
              <a:rPr lang="ru-RU" dirty="0" smtClean="0"/>
              <a:t>Функцию можно расположить в том же файле, где на</a:t>
            </a:r>
            <a:r>
              <a:rPr lang="ru-RU" dirty="0"/>
              <a:t>х</a:t>
            </a:r>
            <a:r>
              <a:rPr lang="ru-RU" dirty="0" smtClean="0"/>
              <a:t>одится функция </a:t>
            </a:r>
            <a:r>
              <a:rPr lang="en-US" dirty="0" smtClean="0">
                <a:solidFill>
                  <a:srgbClr val="0000CC"/>
                </a:solidFill>
              </a:rPr>
              <a:t>main()</a:t>
            </a:r>
            <a:r>
              <a:rPr lang="en-US" dirty="0" smtClean="0"/>
              <a:t>. </a:t>
            </a:r>
            <a:r>
              <a:rPr lang="ru-RU" dirty="0" smtClean="0"/>
              <a:t>В этом случае описание функции должно располагаться ДО функции </a:t>
            </a:r>
            <a:r>
              <a:rPr lang="en-US" dirty="0">
                <a:solidFill>
                  <a:srgbClr val="0000CC"/>
                </a:solidFill>
              </a:rPr>
              <a:t>main()</a:t>
            </a:r>
            <a:r>
              <a:rPr lang="en-US" dirty="0" smtClean="0"/>
              <a:t>.</a:t>
            </a:r>
            <a:r>
              <a:rPr lang="ru-RU" dirty="0" smtClean="0"/>
              <a:t> Если размеры программы и функции небольшие, то этот вариант расположения является приемлемым. </a:t>
            </a:r>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517537" cy="3642666"/>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2167" y="3082862"/>
            <a:ext cx="4121834" cy="3775138"/>
          </a:xfrm>
          <a:prstGeom prst="rect">
            <a:avLst/>
          </a:prstGeom>
        </p:spPr>
      </p:pic>
      <p:sp>
        <p:nvSpPr>
          <p:cNvPr id="5" name="Прямоугольник 4"/>
          <p:cNvSpPr/>
          <p:nvPr/>
        </p:nvSpPr>
        <p:spPr>
          <a:xfrm>
            <a:off x="3684104" y="1897390"/>
            <a:ext cx="4962025" cy="1200329"/>
          </a:xfrm>
          <a:prstGeom prst="rect">
            <a:avLst/>
          </a:prstGeom>
        </p:spPr>
        <p:txBody>
          <a:bodyPr wrap="square">
            <a:spAutoFit/>
          </a:bodyPr>
          <a:lstStyle/>
          <a:p>
            <a:pPr algn="just"/>
            <a:r>
              <a:rPr lang="ru-RU" dirty="0"/>
              <a:t>Если же функция достаточно </a:t>
            </a:r>
            <a:r>
              <a:rPr lang="ru-RU" dirty="0" smtClean="0"/>
              <a:t>объемная, </a:t>
            </a:r>
            <a:r>
              <a:rPr lang="ru-RU" dirty="0"/>
              <a:t>или этих функций несколько, то можно перед </a:t>
            </a:r>
            <a:r>
              <a:rPr lang="en-US" dirty="0">
                <a:solidFill>
                  <a:srgbClr val="0000CC"/>
                </a:solidFill>
              </a:rPr>
              <a:t>main()</a:t>
            </a:r>
            <a:r>
              <a:rPr lang="ru-RU" dirty="0">
                <a:solidFill>
                  <a:srgbClr val="0000CC"/>
                </a:solidFill>
              </a:rPr>
              <a:t> </a:t>
            </a:r>
            <a:r>
              <a:rPr lang="ru-RU" dirty="0"/>
              <a:t>прописать </a:t>
            </a:r>
            <a:r>
              <a:rPr lang="ru-RU" dirty="0">
                <a:solidFill>
                  <a:srgbClr val="990000"/>
                </a:solidFill>
              </a:rPr>
              <a:t>прототип</a:t>
            </a:r>
            <a:r>
              <a:rPr lang="ru-RU" dirty="0"/>
              <a:t>ы функций, а сами функции описать после </a:t>
            </a:r>
            <a:r>
              <a:rPr lang="en-US" dirty="0">
                <a:solidFill>
                  <a:srgbClr val="0000CC"/>
                </a:solidFill>
              </a:rPr>
              <a:t>main()</a:t>
            </a:r>
            <a:r>
              <a:rPr lang="ru-RU" dirty="0"/>
              <a:t>:</a:t>
            </a:r>
          </a:p>
        </p:txBody>
      </p:sp>
      <p:sp>
        <p:nvSpPr>
          <p:cNvPr id="6" name="Прямоугольник 5"/>
          <p:cNvSpPr/>
          <p:nvPr/>
        </p:nvSpPr>
        <p:spPr>
          <a:xfrm>
            <a:off x="223347" y="5207747"/>
            <a:ext cx="4554976" cy="1477328"/>
          </a:xfrm>
          <a:prstGeom prst="rect">
            <a:avLst/>
          </a:prstGeom>
        </p:spPr>
        <p:txBody>
          <a:bodyPr wrap="square">
            <a:spAutoFit/>
          </a:bodyPr>
          <a:lstStyle/>
          <a:p>
            <a:pPr algn="just"/>
            <a:r>
              <a:rPr lang="ru-RU" dirty="0" smtClean="0"/>
              <a:t>Т.о., 3 варианта описания функций:</a:t>
            </a:r>
          </a:p>
          <a:p>
            <a:pPr algn="just"/>
            <a:r>
              <a:rPr lang="ru-RU" dirty="0" smtClean="0"/>
              <a:t>1. в заголовочных файлах;</a:t>
            </a:r>
          </a:p>
          <a:p>
            <a:pPr algn="just"/>
            <a:r>
              <a:rPr lang="ru-RU" dirty="0" smtClean="0"/>
              <a:t>2. перед </a:t>
            </a:r>
            <a:r>
              <a:rPr lang="en-US" dirty="0">
                <a:solidFill>
                  <a:srgbClr val="0000CC"/>
                </a:solidFill>
              </a:rPr>
              <a:t>main</a:t>
            </a:r>
            <a:r>
              <a:rPr lang="en-US" dirty="0" smtClean="0">
                <a:solidFill>
                  <a:srgbClr val="0000CC"/>
                </a:solidFill>
              </a:rPr>
              <a:t>()</a:t>
            </a:r>
            <a:r>
              <a:rPr lang="en-US" dirty="0" smtClean="0"/>
              <a:t>;</a:t>
            </a:r>
          </a:p>
          <a:p>
            <a:pPr algn="just"/>
            <a:r>
              <a:rPr lang="en-US" dirty="0" smtClean="0"/>
              <a:t>3. </a:t>
            </a:r>
            <a:r>
              <a:rPr lang="ru-RU" dirty="0" smtClean="0"/>
              <a:t>после </a:t>
            </a:r>
            <a:r>
              <a:rPr lang="en-US" dirty="0">
                <a:solidFill>
                  <a:srgbClr val="0000CC"/>
                </a:solidFill>
              </a:rPr>
              <a:t>main</a:t>
            </a:r>
            <a:r>
              <a:rPr lang="en-US" dirty="0" smtClean="0">
                <a:solidFill>
                  <a:srgbClr val="0000CC"/>
                </a:solidFill>
              </a:rPr>
              <a:t>()</a:t>
            </a:r>
            <a:r>
              <a:rPr lang="ru-RU" dirty="0" smtClean="0"/>
              <a:t>,</a:t>
            </a:r>
            <a:r>
              <a:rPr lang="en-US" dirty="0" smtClean="0"/>
              <a:t> </a:t>
            </a:r>
            <a:r>
              <a:rPr lang="ru-RU" dirty="0" smtClean="0"/>
              <a:t>с использованием прототипов функций.</a:t>
            </a:r>
            <a:endParaRPr lang="ru-RU" dirty="0"/>
          </a:p>
        </p:txBody>
      </p:sp>
      <p:sp>
        <p:nvSpPr>
          <p:cNvPr id="7" name="Прямоугольник 6"/>
          <p:cNvSpPr/>
          <p:nvPr/>
        </p:nvSpPr>
        <p:spPr>
          <a:xfrm>
            <a:off x="223347" y="5207747"/>
            <a:ext cx="4554976" cy="15376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12435" y="3685801"/>
            <a:ext cx="5009731" cy="1477328"/>
          </a:xfrm>
          <a:prstGeom prst="rect">
            <a:avLst/>
          </a:prstGeom>
        </p:spPr>
        <p:txBody>
          <a:bodyPr wrap="square">
            <a:spAutoFit/>
          </a:bodyPr>
          <a:lstStyle/>
          <a:p>
            <a:pPr algn="just">
              <a:spcAft>
                <a:spcPts val="1200"/>
              </a:spcAft>
            </a:pPr>
            <a:r>
              <a:rPr lang="ru-RU" b="1" dirty="0">
                <a:solidFill>
                  <a:srgbClr val="008000"/>
                </a:solidFill>
              </a:rPr>
              <a:t>Прототипом</a:t>
            </a:r>
            <a:r>
              <a:rPr lang="ru-RU" b="1" dirty="0"/>
              <a:t> </a:t>
            </a:r>
            <a:r>
              <a:rPr lang="ru-RU" dirty="0"/>
              <a:t>функции </a:t>
            </a:r>
            <a:r>
              <a:rPr lang="ru-RU" dirty="0" smtClean="0"/>
              <a:t>называется объявление функции, </a:t>
            </a:r>
            <a:r>
              <a:rPr lang="ru-RU" dirty="0"/>
              <a:t>не содержащее тела функции, но указывающее </a:t>
            </a:r>
            <a:r>
              <a:rPr lang="ru-RU" dirty="0">
                <a:solidFill>
                  <a:srgbClr val="008000"/>
                </a:solidFill>
              </a:rPr>
              <a:t>имя </a:t>
            </a:r>
            <a:r>
              <a:rPr lang="ru-RU" dirty="0" smtClean="0">
                <a:solidFill>
                  <a:srgbClr val="008000"/>
                </a:solidFill>
              </a:rPr>
              <a:t>функции</a:t>
            </a:r>
            <a:r>
              <a:rPr lang="ru-RU" dirty="0" smtClean="0"/>
              <a:t>, </a:t>
            </a:r>
            <a:r>
              <a:rPr lang="ru-RU" dirty="0" smtClean="0">
                <a:solidFill>
                  <a:srgbClr val="008000"/>
                </a:solidFill>
              </a:rPr>
              <a:t>арность</a:t>
            </a:r>
            <a:r>
              <a:rPr lang="ru-RU" dirty="0" smtClean="0"/>
              <a:t> (количество аргументов – унарный, бинарный и т.д.), </a:t>
            </a:r>
            <a:r>
              <a:rPr lang="ru-RU" dirty="0" smtClean="0">
                <a:solidFill>
                  <a:srgbClr val="008000"/>
                </a:solidFill>
              </a:rPr>
              <a:t>типы</a:t>
            </a:r>
            <a:r>
              <a:rPr lang="ru-RU" dirty="0">
                <a:solidFill>
                  <a:srgbClr val="008000"/>
                </a:solidFill>
              </a:rPr>
              <a:t> аргументов</a:t>
            </a:r>
            <a:r>
              <a:rPr lang="ru-RU" dirty="0"/>
              <a:t> и </a:t>
            </a:r>
            <a:r>
              <a:rPr lang="ru-RU" dirty="0">
                <a:solidFill>
                  <a:srgbClr val="008000"/>
                </a:solidFill>
              </a:rPr>
              <a:t>возвращаемый тип данных</a:t>
            </a:r>
            <a:r>
              <a:rPr lang="ru-RU" dirty="0"/>
              <a:t>. </a:t>
            </a:r>
            <a:endParaRPr lang="ru-RU" dirty="0">
              <a:solidFill>
                <a:srgbClr val="003300"/>
              </a:solidFill>
            </a:endParaRPr>
          </a:p>
        </p:txBody>
      </p:sp>
    </p:spTree>
    <p:extLst>
      <p:ext uri="{BB962C8B-B14F-4D97-AF65-F5344CB8AC3E}">
        <p14:creationId xmlns:p14="http://schemas.microsoft.com/office/powerpoint/2010/main" val="2458702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72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2529" y="416728"/>
            <a:ext cx="8464186" cy="3108543"/>
          </a:xfrm>
          <a:prstGeom prst="rect">
            <a:avLst/>
          </a:prstGeom>
        </p:spPr>
        <p:txBody>
          <a:bodyPr wrap="square">
            <a:spAutoFit/>
          </a:bodyPr>
          <a:lstStyle/>
          <a:p>
            <a:pPr algn="just"/>
            <a:r>
              <a:rPr lang="ru-RU" sz="2800" dirty="0" smtClean="0">
                <a:solidFill>
                  <a:srgbClr val="003300"/>
                </a:solidFill>
              </a:rPr>
              <a:t>Ранее была рассмотрена программа, которая суммировала числа. Эта программа содержала 2 цикла. Во </a:t>
            </a:r>
            <a:r>
              <a:rPr lang="ru-RU" sz="2800" dirty="0" smtClean="0">
                <a:solidFill>
                  <a:srgbClr val="990000"/>
                </a:solidFill>
              </a:rPr>
              <a:t>вложенном</a:t>
            </a:r>
            <a:r>
              <a:rPr lang="ru-RU" sz="2800" dirty="0" smtClean="0">
                <a:solidFill>
                  <a:srgbClr val="003300"/>
                </a:solidFill>
              </a:rPr>
              <a:t> цикле суммировалась последовательность введенных пользователем чисел. Вложенный цикл был включен во </a:t>
            </a:r>
            <a:r>
              <a:rPr lang="ru-RU" sz="2800" dirty="0" smtClean="0">
                <a:solidFill>
                  <a:srgbClr val="990000"/>
                </a:solidFill>
              </a:rPr>
              <a:t>внешний</a:t>
            </a:r>
            <a:r>
              <a:rPr lang="ru-RU" sz="2800" dirty="0" smtClean="0">
                <a:solidFill>
                  <a:srgbClr val="003300"/>
                </a:solidFill>
              </a:rPr>
              <a:t> цикл, который повторял процесс, пока пользователь не вводил сумму чисел, равную 0.</a:t>
            </a:r>
            <a:endParaRPr lang="ru-RU" sz="2800" dirty="0"/>
          </a:p>
        </p:txBody>
      </p:sp>
    </p:spTree>
    <p:extLst>
      <p:ext uri="{BB962C8B-B14F-4D97-AF65-F5344CB8AC3E}">
        <p14:creationId xmlns:p14="http://schemas.microsoft.com/office/powerpoint/2010/main" val="2378430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rot="16200000">
            <a:off x="-2642939" y="3120217"/>
            <a:ext cx="6133513" cy="369332"/>
          </a:xfrm>
          <a:prstGeom prst="rect">
            <a:avLst/>
          </a:prstGeom>
        </p:spPr>
        <p:txBody>
          <a:bodyPr wrap="square">
            <a:spAutoFit/>
          </a:bodyPr>
          <a:lstStyle/>
          <a:p>
            <a:pPr algn="just"/>
            <a:r>
              <a:rPr lang="ru-RU" dirty="0"/>
              <a:t>Программа, демонстрирующая работу вложенных циклов:</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832" y="-41243"/>
            <a:ext cx="6147480" cy="6899243"/>
          </a:xfrm>
          <a:prstGeom prst="rect">
            <a:avLst/>
          </a:prstGeom>
        </p:spPr>
      </p:pic>
      <p:sp>
        <p:nvSpPr>
          <p:cNvPr id="5" name="Прямоугольник 4"/>
          <p:cNvSpPr/>
          <p:nvPr/>
        </p:nvSpPr>
        <p:spPr>
          <a:xfrm>
            <a:off x="3257384" y="3074504"/>
            <a:ext cx="4813190" cy="2014331"/>
          </a:xfrm>
          <a:prstGeom prst="rect">
            <a:avLst/>
          </a:prstGeom>
          <a:noFill/>
          <a:ln>
            <a:solidFill>
              <a:srgbClr val="FFFF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990892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28415" y="236340"/>
            <a:ext cx="3191579" cy="369332"/>
          </a:xfrm>
          <a:prstGeom prst="rect">
            <a:avLst/>
          </a:prstGeom>
        </p:spPr>
        <p:txBody>
          <a:bodyPr wrap="square">
            <a:spAutoFit/>
          </a:bodyPr>
          <a:lstStyle/>
          <a:p>
            <a:pPr algn="just"/>
            <a:r>
              <a:rPr lang="ru-RU" dirty="0" smtClean="0"/>
              <a:t>Результат работы программы</a:t>
            </a:r>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20" y="785902"/>
            <a:ext cx="5447989" cy="3772846"/>
          </a:xfrm>
          <a:prstGeom prst="rect">
            <a:avLst/>
          </a:prstGeom>
        </p:spPr>
      </p:pic>
    </p:spTree>
    <p:extLst>
      <p:ext uri="{BB962C8B-B14F-4D97-AF65-F5344CB8AC3E}">
        <p14:creationId xmlns:p14="http://schemas.microsoft.com/office/powerpoint/2010/main" val="226386093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1821</TotalTime>
  <Words>1324</Words>
  <Application>Microsoft Office PowerPoint</Application>
  <PresentationFormat>Экран (4:3)</PresentationFormat>
  <Paragraphs>109</Paragraphs>
  <Slides>33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33</vt:i4>
      </vt:variant>
    </vt:vector>
  </HeadingPairs>
  <TitlesOfParts>
    <vt:vector size="38" baseType="lpstr">
      <vt:lpstr>Arial</vt:lpstr>
      <vt:lpstr>Calibri</vt:lpstr>
      <vt:lpstr>Calibri Light</vt:lpstr>
      <vt:lpstr>Consolas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Виктория Викторовна Исакова</dc:creator>
  <cp:lastModifiedBy>Виктория Викторовна Исакова</cp:lastModifiedBy>
  <cp:revision>176</cp:revision>
  <dcterms:created xsi:type="dcterms:W3CDTF">2016-01-09T08:55:35Z</dcterms:created>
  <dcterms:modified xsi:type="dcterms:W3CDTF">2019-11-27T04:16:08Z</dcterms:modified>
</cp:coreProperties>
</file>