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11" r:id="rId3"/>
    <p:sldId id="312" r:id="rId4"/>
    <p:sldId id="288" r:id="rId5"/>
    <p:sldId id="279" r:id="rId6"/>
    <p:sldId id="302" r:id="rId7"/>
    <p:sldId id="281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14" r:id="rId16"/>
    <p:sldId id="286" r:id="rId17"/>
    <p:sldId id="321" r:id="rId18"/>
    <p:sldId id="287" r:id="rId19"/>
    <p:sldId id="30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CC"/>
    <a:srgbClr val="008000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52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1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1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9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5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9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0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7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DB6-E15B-45B7-ACAD-B4CC9BD01099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6E94-43CD-4C44-933C-0B1010493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45109" y="0"/>
            <a:ext cx="2241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</a:rPr>
              <a:t>Шаблоны функций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604" y="0"/>
            <a:ext cx="419890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300"/>
                </a:solidFill>
              </a:rPr>
              <a:t>Например, нужна программа, которая будет вычислять сумму: целых чисел, вещественных и т.д. Пришлось бы для каждого типа данных писать отдельную функцию (делать перегрузку функции). Вместо этого можно создать шаблон функции, которая будет принимать параметры любого типа, в теле функции выполнять над ними указанные действия и возвращать полученное значение. Для создания шаблона функции используются ключевые слова </a:t>
            </a:r>
            <a:r>
              <a:rPr lang="en-US" sz="2000" dirty="0" smtClean="0">
                <a:solidFill>
                  <a:srgbClr val="0000CC"/>
                </a:solidFill>
              </a:rPr>
              <a:t>template</a:t>
            </a:r>
            <a:r>
              <a:rPr lang="en-US" sz="2000" dirty="0" smtClean="0">
                <a:solidFill>
                  <a:srgbClr val="003300"/>
                </a:solidFill>
              </a:rPr>
              <a:t> (</a:t>
            </a:r>
            <a:r>
              <a:rPr lang="ru-RU" sz="2000" dirty="0" smtClean="0">
                <a:solidFill>
                  <a:srgbClr val="003300"/>
                </a:solidFill>
              </a:rPr>
              <a:t>англ.) – шаблон и </a:t>
            </a:r>
            <a:r>
              <a:rPr lang="en-US" sz="2000" dirty="0" err="1" smtClean="0">
                <a:solidFill>
                  <a:srgbClr val="0000CC"/>
                </a:solidFill>
              </a:rPr>
              <a:t>typename</a:t>
            </a:r>
            <a:r>
              <a:rPr lang="en-US" sz="2000" dirty="0" smtClean="0">
                <a:solidFill>
                  <a:srgbClr val="003300"/>
                </a:solidFill>
              </a:rPr>
              <a:t> </a:t>
            </a:r>
            <a:r>
              <a:rPr lang="ru-RU" sz="2000" dirty="0" smtClean="0">
                <a:solidFill>
                  <a:srgbClr val="003300"/>
                </a:solidFill>
              </a:rPr>
              <a:t>(ключевое слово из языка </a:t>
            </a:r>
            <a:r>
              <a:rPr lang="en-US" sz="2000" dirty="0" smtClean="0">
                <a:solidFill>
                  <a:srgbClr val="0000CC"/>
                </a:solidFill>
              </a:rPr>
              <a:t>C</a:t>
            </a:r>
            <a:r>
              <a:rPr lang="ru-RU" sz="2000" dirty="0" smtClean="0">
                <a:solidFill>
                  <a:srgbClr val="003300"/>
                </a:solidFill>
              </a:rPr>
              <a:t>)</a:t>
            </a:r>
            <a:r>
              <a:rPr lang="en-US" sz="2000" dirty="0" smtClean="0">
                <a:solidFill>
                  <a:srgbClr val="003300"/>
                </a:solidFill>
              </a:rPr>
              <a:t> – </a:t>
            </a:r>
            <a:r>
              <a:rPr lang="ru-RU" sz="2000" dirty="0" smtClean="0">
                <a:solidFill>
                  <a:srgbClr val="003300"/>
                </a:solidFill>
              </a:rPr>
              <a:t>название типа</a:t>
            </a:r>
            <a:r>
              <a:rPr lang="en-US" sz="2000" dirty="0" smtClean="0">
                <a:solidFill>
                  <a:srgbClr val="003300"/>
                </a:solidFill>
              </a:rPr>
              <a:t>. </a:t>
            </a:r>
            <a:r>
              <a:rPr lang="ru-RU" sz="2000" dirty="0" smtClean="0">
                <a:solidFill>
                  <a:srgbClr val="003300"/>
                </a:solidFill>
              </a:rPr>
              <a:t>Тип данных параметров в этой программе, передаваемых в шаблонную функцию, должен быть одинаковым, потому что тип </a:t>
            </a:r>
            <a:r>
              <a:rPr lang="en-US" sz="2000" dirty="0" smtClean="0">
                <a:solidFill>
                  <a:srgbClr val="0000CC"/>
                </a:solidFill>
              </a:rPr>
              <a:t>T</a:t>
            </a:r>
            <a:r>
              <a:rPr lang="en-US" sz="2000" dirty="0" smtClean="0">
                <a:solidFill>
                  <a:srgbClr val="003300"/>
                </a:solidFill>
              </a:rPr>
              <a:t> </a:t>
            </a:r>
            <a:r>
              <a:rPr lang="ru-RU" sz="2000" dirty="0" smtClean="0">
                <a:solidFill>
                  <a:srgbClr val="003300"/>
                </a:solidFill>
              </a:rPr>
              <a:t>не может быть одновременно разными типами.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109" y="576324"/>
            <a:ext cx="4698891" cy="6281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88" y="1067312"/>
            <a:ext cx="1519311" cy="13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8812" y="11441"/>
            <a:ext cx="8778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Условная компиляция с помощью </a:t>
            </a:r>
            <a:r>
              <a:rPr lang="en-US" dirty="0" smtClean="0">
                <a:solidFill>
                  <a:srgbClr val="002060"/>
                </a:solidFill>
              </a:rPr>
              <a:t>#define</a:t>
            </a:r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 smtClean="0"/>
              <a:t>Директивы условной компиляции препроцессора позволяют компилировать или пропускать фрагмент программы в зависимости от выполнения некоторого условия.</a:t>
            </a:r>
            <a:r>
              <a:rPr lang="ru-RU" dirty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Пример. В какой-то момент </a:t>
            </a:r>
            <a:r>
              <a:rPr lang="ru-RU" dirty="0"/>
              <a:t>н</a:t>
            </a:r>
            <a:r>
              <a:rPr lang="ru-RU" dirty="0" smtClean="0"/>
              <a:t>аписания программы требуется вывод отладочной информации, которую для конечного пользователя мы выводить не собираемся, но она может нам понадобиться потом – для дальнейшей разработки этой же программы, т.е. удалять из кода ее тоже не планируем. И чтобы каждый раз не комментировать</a:t>
            </a:r>
            <a:r>
              <a:rPr lang="en-US" dirty="0" smtClean="0"/>
              <a:t>/</a:t>
            </a:r>
            <a:r>
              <a:rPr lang="ru-RU" dirty="0" err="1" smtClean="0"/>
              <a:t>раскомментировать</a:t>
            </a:r>
            <a:r>
              <a:rPr lang="ru-RU" dirty="0" smtClean="0"/>
              <a:t> по отдельности строки отладочной информации, можно создать директиву </a:t>
            </a:r>
            <a:r>
              <a:rPr lang="en-US" dirty="0" smtClean="0"/>
              <a:t>#define</a:t>
            </a:r>
            <a:r>
              <a:rPr lang="ru-RU" dirty="0"/>
              <a:t> </a:t>
            </a:r>
            <a:r>
              <a:rPr lang="ru-RU" dirty="0" smtClean="0"/>
              <a:t>и использовать конструкцию </a:t>
            </a:r>
            <a:r>
              <a:rPr lang="en-US" dirty="0" smtClean="0">
                <a:solidFill>
                  <a:srgbClr val="0000CC"/>
                </a:solidFill>
              </a:rPr>
              <a:t>#</a:t>
            </a:r>
            <a:r>
              <a:rPr lang="en-US" dirty="0" err="1" smtClean="0">
                <a:solidFill>
                  <a:srgbClr val="0000CC"/>
                </a:solidFill>
              </a:rPr>
              <a:t>ifdef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rgbClr val="0000CC"/>
                </a:solidFill>
              </a:rPr>
              <a:t>#</a:t>
            </a:r>
            <a:r>
              <a:rPr lang="en-US" dirty="0" err="1" smtClean="0">
                <a:solidFill>
                  <a:srgbClr val="0000CC"/>
                </a:solidFill>
              </a:rPr>
              <a:t>endif</a:t>
            </a:r>
            <a:r>
              <a:rPr lang="en-US" dirty="0" smtClean="0"/>
              <a:t>: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7258"/>
            <a:ext cx="5570807" cy="43107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58" y="2547258"/>
            <a:ext cx="2890716" cy="758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669280" y="2962590"/>
            <a:ext cx="3474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Тогда на этапе препроцессорной обработки в этой программе будет найдено </a:t>
            </a:r>
            <a:r>
              <a:rPr lang="en-US" dirty="0" smtClean="0">
                <a:solidFill>
                  <a:srgbClr val="0000CC"/>
                </a:solidFill>
              </a:rPr>
              <a:t>#define DEBUG</a:t>
            </a:r>
            <a:r>
              <a:rPr lang="ru-RU" dirty="0" smtClean="0"/>
              <a:t>, и компилятор обработает все строки кода, которые содержатся между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#</a:t>
            </a:r>
            <a:r>
              <a:rPr lang="en-US" dirty="0" err="1">
                <a:solidFill>
                  <a:srgbClr val="0000CC"/>
                </a:solidFill>
              </a:rPr>
              <a:t>ifdef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>
                <a:solidFill>
                  <a:srgbClr val="0000CC"/>
                </a:solidFill>
              </a:rPr>
              <a:t>#</a:t>
            </a:r>
            <a:r>
              <a:rPr lang="en-US" dirty="0" err="1" smtClean="0">
                <a:solidFill>
                  <a:srgbClr val="0000CC"/>
                </a:solidFill>
              </a:rPr>
              <a:t>endif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отладочную информацию выводить будет не нужно, то можно просто закомментировать</a:t>
            </a:r>
            <a:r>
              <a:rPr lang="en-US" dirty="0" smtClean="0"/>
              <a:t> </a:t>
            </a:r>
            <a:r>
              <a:rPr lang="ru-RU" dirty="0" smtClean="0"/>
              <a:t>строку </a:t>
            </a:r>
            <a:r>
              <a:rPr lang="en-US" dirty="0">
                <a:solidFill>
                  <a:srgbClr val="0000CC"/>
                </a:solidFill>
              </a:rPr>
              <a:t>#define </a:t>
            </a:r>
            <a:r>
              <a:rPr lang="en-US" dirty="0" smtClean="0">
                <a:solidFill>
                  <a:srgbClr val="0000CC"/>
                </a:solidFill>
              </a:rPr>
              <a:t>DEBUG</a:t>
            </a:r>
            <a:r>
              <a:rPr lang="ru-RU" dirty="0" smtClean="0"/>
              <a:t>, чтобы строки между </a:t>
            </a:r>
            <a:r>
              <a:rPr lang="en-US" dirty="0">
                <a:solidFill>
                  <a:srgbClr val="0000CC"/>
                </a:solidFill>
              </a:rPr>
              <a:t>#</a:t>
            </a:r>
            <a:r>
              <a:rPr lang="en-US" dirty="0" err="1">
                <a:solidFill>
                  <a:srgbClr val="0000CC"/>
                </a:solidFill>
              </a:rPr>
              <a:t>ifdef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0000CC"/>
                </a:solidFill>
              </a:rPr>
              <a:t>#</a:t>
            </a:r>
            <a:r>
              <a:rPr lang="en-US" dirty="0" err="1" smtClean="0">
                <a:solidFill>
                  <a:srgbClr val="0000CC"/>
                </a:solidFill>
              </a:rPr>
              <a:t>endif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smtClean="0"/>
              <a:t>игнорировались компилятором: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67" y="6416478"/>
            <a:ext cx="2388233" cy="4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360"/>
            <a:ext cx="6727762" cy="57146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43" y="6302326"/>
            <a:ext cx="2921257" cy="55567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40813" y="205712"/>
            <a:ext cx="8579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 помощью директивы </a:t>
            </a:r>
            <a:r>
              <a:rPr lang="en-US" dirty="0" smtClean="0">
                <a:solidFill>
                  <a:srgbClr val="0000CC"/>
                </a:solidFill>
              </a:rPr>
              <a:t>#else</a:t>
            </a:r>
            <a:r>
              <a:rPr lang="en-US" dirty="0" smtClean="0"/>
              <a:t> </a:t>
            </a:r>
            <a:r>
              <a:rPr lang="ru-RU" dirty="0" smtClean="0"/>
              <a:t>можно создать ветку, которая определяет случай закомментированного </a:t>
            </a:r>
            <a:r>
              <a:rPr lang="ru-RU" dirty="0" err="1" smtClean="0"/>
              <a:t>дебага</a:t>
            </a:r>
            <a:r>
              <a:rPr lang="ru-RU" dirty="0" smtClean="0"/>
              <a:t>, т.е. когда </a:t>
            </a:r>
            <a:r>
              <a:rPr lang="en-US" dirty="0" smtClean="0">
                <a:solidFill>
                  <a:srgbClr val="0000CC"/>
                </a:solidFill>
              </a:rPr>
              <a:t>DEBUG</a:t>
            </a:r>
            <a:r>
              <a:rPr lang="en-US" dirty="0" smtClean="0"/>
              <a:t> </a:t>
            </a:r>
            <a:r>
              <a:rPr lang="ru-RU" dirty="0" smtClean="0"/>
              <a:t>не определён: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57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0813" y="205712"/>
            <a:ext cx="8579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Директива </a:t>
            </a:r>
            <a:r>
              <a:rPr lang="en-US" sz="2000" dirty="0" smtClean="0">
                <a:solidFill>
                  <a:srgbClr val="0000CC"/>
                </a:solidFill>
              </a:rPr>
              <a:t>#</a:t>
            </a:r>
            <a:r>
              <a:rPr lang="en-US" sz="2000" dirty="0" err="1" smtClean="0">
                <a:solidFill>
                  <a:srgbClr val="0000CC"/>
                </a:solidFill>
              </a:rPr>
              <a:t>ifndef</a:t>
            </a:r>
            <a:r>
              <a:rPr lang="en-US" sz="2000" dirty="0" smtClean="0"/>
              <a:t> </a:t>
            </a:r>
            <a:r>
              <a:rPr lang="ru-RU" sz="2000" dirty="0" smtClean="0"/>
              <a:t>работает так же как </a:t>
            </a:r>
            <a:r>
              <a:rPr lang="en-US" sz="2000" dirty="0">
                <a:solidFill>
                  <a:srgbClr val="0000CC"/>
                </a:solidFill>
              </a:rPr>
              <a:t>#</a:t>
            </a:r>
            <a:r>
              <a:rPr lang="en-US" sz="2000" dirty="0" err="1" smtClean="0">
                <a:solidFill>
                  <a:srgbClr val="0000CC"/>
                </a:solidFill>
              </a:rPr>
              <a:t>ifdef</a:t>
            </a:r>
            <a:r>
              <a:rPr lang="en-US" sz="2000" dirty="0" smtClean="0"/>
              <a:t> </a:t>
            </a:r>
            <a:r>
              <a:rPr lang="ru-RU" sz="2000" dirty="0" smtClean="0"/>
              <a:t>с точностью до наоборот.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ifndef</a:t>
            </a:r>
            <a:r>
              <a:rPr lang="en-US" sz="2000" dirty="0" smtClean="0"/>
              <a:t> – if no define (</a:t>
            </a:r>
            <a:r>
              <a:rPr lang="ru-RU" sz="2000" dirty="0" smtClean="0"/>
              <a:t>если нет определения).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631"/>
            <a:ext cx="9147946" cy="4840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682"/>
            <a:ext cx="9144000" cy="43670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2185" y="6340807"/>
            <a:ext cx="886181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900" dirty="0" smtClean="0"/>
              <a:t>Если же теперь </a:t>
            </a:r>
            <a:r>
              <a:rPr lang="en-US" sz="1900" dirty="0" smtClean="0"/>
              <a:t>DEBUG </a:t>
            </a:r>
            <a:r>
              <a:rPr lang="ru-RU" sz="1900" dirty="0" smtClean="0"/>
              <a:t>закомментировать, то сработает не </a:t>
            </a:r>
            <a:r>
              <a:rPr lang="en-US" sz="1900" dirty="0" smtClean="0">
                <a:solidFill>
                  <a:srgbClr val="0000CC"/>
                </a:solidFill>
              </a:rPr>
              <a:t>#else</a:t>
            </a:r>
            <a:r>
              <a:rPr lang="en-US" sz="1900" dirty="0" smtClean="0"/>
              <a:t>, </a:t>
            </a:r>
            <a:r>
              <a:rPr lang="ru-RU" sz="1900" dirty="0" smtClean="0"/>
              <a:t>а основная ветвь</a:t>
            </a:r>
            <a:r>
              <a:rPr lang="en-US" sz="1900" dirty="0" smtClean="0"/>
              <a:t>: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53673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05" y="4375052"/>
            <a:ext cx="4201550" cy="1181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7254" cy="437505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7719" y="5904709"/>
            <a:ext cx="886181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dirty="0" smtClean="0"/>
              <a:t>IDE </a:t>
            </a:r>
            <a:r>
              <a:rPr lang="ru-RU" sz="1900" dirty="0" smtClean="0"/>
              <a:t>затеняет </a:t>
            </a:r>
            <a:r>
              <a:rPr lang="ru-RU" sz="1900" dirty="0" err="1" smtClean="0"/>
              <a:t>невключенные</a:t>
            </a:r>
            <a:r>
              <a:rPr lang="ru-RU" sz="1900" dirty="0" smtClean="0"/>
              <a:t> фрагменты.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26372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518"/>
            <a:ext cx="9144000" cy="37092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2185" y="235429"/>
            <a:ext cx="886181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dirty="0" err="1" smtClean="0">
                <a:solidFill>
                  <a:srgbClr val="0000CC"/>
                </a:solidFill>
              </a:rPr>
              <a:t>elif</a:t>
            </a:r>
            <a:r>
              <a:rPr lang="en-US" sz="1900" dirty="0" smtClean="0"/>
              <a:t> </a:t>
            </a:r>
            <a:r>
              <a:rPr lang="ru-RU" sz="1900" dirty="0" smtClean="0"/>
              <a:t>аналогичен обычному </a:t>
            </a:r>
            <a:r>
              <a:rPr lang="en-US" sz="1900" dirty="0" smtClean="0">
                <a:solidFill>
                  <a:srgbClr val="0000CC"/>
                </a:solidFill>
              </a:rPr>
              <a:t>else if</a:t>
            </a:r>
            <a:r>
              <a:rPr lang="en-US" sz="1900" dirty="0" smtClean="0"/>
              <a:t>:</a:t>
            </a:r>
            <a:endParaRPr lang="ru-RU" sz="19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83" y="5251499"/>
            <a:ext cx="2305617" cy="4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8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11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466" y="207995"/>
            <a:ext cx="5651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</a:rPr>
              <a:t>Рекурсия – это функция, вызывающая сама себя</a:t>
            </a:r>
            <a:r>
              <a:rPr lang="ru-RU" sz="2000" dirty="0" smtClean="0">
                <a:solidFill>
                  <a:srgbClr val="008000"/>
                </a:solidFill>
              </a:rPr>
              <a:t>.</a:t>
            </a:r>
            <a:endParaRPr lang="ru-RU" sz="2000" dirty="0">
              <a:solidFill>
                <a:srgbClr val="008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2873"/>
            <a:ext cx="7610622" cy="23751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967"/>
            <a:ext cx="3643532" cy="328278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343190" y="845967"/>
            <a:ext cx="45053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Начинает работу функция </a:t>
            </a:r>
            <a:r>
              <a:rPr lang="en-US" sz="2000" dirty="0" smtClean="0"/>
              <a:t>main(). </a:t>
            </a:r>
            <a:r>
              <a:rPr lang="ru-RU" sz="2000" dirty="0" smtClean="0"/>
              <a:t>Она вызывает функцию </a:t>
            </a:r>
            <a:r>
              <a:rPr lang="en-US" sz="2000" dirty="0" smtClean="0"/>
              <a:t>MyFunction</a:t>
            </a:r>
            <a:r>
              <a:rPr lang="ru-RU" sz="2000" dirty="0" smtClean="0"/>
              <a:t>(). А </a:t>
            </a:r>
            <a:r>
              <a:rPr lang="en-US" sz="2000" dirty="0" smtClean="0"/>
              <a:t>MyFunction() </a:t>
            </a:r>
            <a:r>
              <a:rPr lang="ru-RU" sz="2000" dirty="0" smtClean="0"/>
              <a:t>начинает бесконечно вызывать сама себя. Это приводит к переполнению стека.</a:t>
            </a:r>
          </a:p>
        </p:txBody>
      </p:sp>
    </p:spTree>
    <p:extLst>
      <p:ext uri="{BB962C8B-B14F-4D97-AF65-F5344CB8AC3E}">
        <p14:creationId xmlns:p14="http://schemas.microsoft.com/office/powerpoint/2010/main" val="34752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466" y="207995"/>
            <a:ext cx="3186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Можно </a:t>
            </a:r>
            <a:r>
              <a:rPr lang="ru-RU" sz="2000" dirty="0"/>
              <a:t>организовать повторный ввод пароля с </a:t>
            </a:r>
            <a:r>
              <a:rPr lang="ru-RU" sz="2000" dirty="0" smtClean="0"/>
              <a:t>помощью рекурсии.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6" y="4408191"/>
            <a:ext cx="3804795" cy="21306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6" y="2132497"/>
            <a:ext cx="3791505" cy="15440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61" y="0"/>
            <a:ext cx="4810539" cy="65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1361" y="214532"/>
            <a:ext cx="4115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Еще один вариант алгоритма той же программы с использованием рекурсии.</a:t>
            </a:r>
            <a:endParaRPr lang="en-US" sz="20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" y="1450009"/>
            <a:ext cx="3297908" cy="15317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83" y="-1"/>
            <a:ext cx="4068417" cy="6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21" y="5001037"/>
            <a:ext cx="2276538" cy="142626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7135" y="609214"/>
            <a:ext cx="45526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Любую рекурсию можно заменить циклом. Любой цикл можно заменить рекурсией. Циклический алгоритм работает быстрее. Рекурсивный алгоритм может выглядеть более компактным.</a:t>
            </a:r>
            <a:endParaRPr lang="en-US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39" y="0"/>
            <a:ext cx="3419061" cy="68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692" y="176215"/>
            <a:ext cx="821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300"/>
                </a:solidFill>
              </a:rPr>
              <a:t>Если же в шаблонную функцию требуется передавать параметры с разными типами данных, то нужно описать нужное количество шаблонных типов следующим образом (для возвращаемого значения придется выбрать один из типов):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1636348"/>
            <a:ext cx="637138" cy="6151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8210"/>
            <a:ext cx="4121834" cy="24574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45" y="1636348"/>
            <a:ext cx="946412" cy="6151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72" y="2388210"/>
            <a:ext cx="4095828" cy="24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7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650746"/>
            <a:ext cx="4800893" cy="293041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51692" y="176215"/>
            <a:ext cx="8215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300"/>
                </a:solidFill>
              </a:rPr>
              <a:t>Еще один вариант: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39" y="1191297"/>
            <a:ext cx="946412" cy="61516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1691" y="4274325"/>
            <a:ext cx="39952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300"/>
                </a:solidFill>
              </a:rPr>
              <a:t>Вместо </a:t>
            </a:r>
            <a:r>
              <a:rPr lang="en-US" sz="2000" dirty="0" err="1" smtClean="0">
                <a:solidFill>
                  <a:srgbClr val="0000CC"/>
                </a:solidFill>
              </a:rPr>
              <a:t>typename</a:t>
            </a:r>
            <a:r>
              <a:rPr lang="en-US" sz="2000" dirty="0" smtClean="0">
                <a:solidFill>
                  <a:srgbClr val="003300"/>
                </a:solidFill>
              </a:rPr>
              <a:t> </a:t>
            </a:r>
            <a:r>
              <a:rPr lang="ru-RU" sz="2000" dirty="0" smtClean="0">
                <a:solidFill>
                  <a:srgbClr val="003300"/>
                </a:solidFill>
              </a:rPr>
              <a:t>(язык </a:t>
            </a:r>
            <a:r>
              <a:rPr lang="en-US" sz="2000" dirty="0" smtClean="0">
                <a:solidFill>
                  <a:srgbClr val="0000CC"/>
                </a:solidFill>
              </a:rPr>
              <a:t>C</a:t>
            </a:r>
            <a:r>
              <a:rPr lang="ru-RU" sz="2000" dirty="0" smtClean="0">
                <a:solidFill>
                  <a:srgbClr val="003300"/>
                </a:solidFill>
              </a:rPr>
              <a:t>) можно использовать ключевое слово </a:t>
            </a:r>
            <a:r>
              <a:rPr lang="en-US" sz="2000" dirty="0" smtClean="0">
                <a:solidFill>
                  <a:srgbClr val="0000CC"/>
                </a:solidFill>
              </a:rPr>
              <a:t>class</a:t>
            </a:r>
            <a:r>
              <a:rPr lang="ru-RU" sz="2000" dirty="0" smtClean="0">
                <a:solidFill>
                  <a:srgbClr val="003300"/>
                </a:solidFill>
              </a:rPr>
              <a:t> из языка </a:t>
            </a:r>
            <a:r>
              <a:rPr lang="en-US" sz="2000" dirty="0" smtClean="0">
                <a:solidFill>
                  <a:srgbClr val="0000CC"/>
                </a:solidFill>
              </a:rPr>
              <a:t>C++</a:t>
            </a:r>
            <a:r>
              <a:rPr lang="ru-RU" sz="2000" dirty="0" smtClean="0">
                <a:solidFill>
                  <a:srgbClr val="003300"/>
                </a:solidFill>
              </a:rPr>
              <a:t>. Разницы в них нет, результат будет таким же, но в объявлении параметров принято использовать для </a:t>
            </a:r>
            <a:r>
              <a:rPr lang="ru-RU" sz="2000" u="sng" dirty="0" smtClean="0">
                <a:solidFill>
                  <a:srgbClr val="003300"/>
                </a:solidFill>
              </a:rPr>
              <a:t>всех</a:t>
            </a:r>
            <a:r>
              <a:rPr lang="ru-RU" sz="2000" dirty="0" smtClean="0">
                <a:solidFill>
                  <a:srgbClr val="003300"/>
                </a:solidFill>
              </a:rPr>
              <a:t> параметров либо </a:t>
            </a:r>
            <a:r>
              <a:rPr lang="en-US" sz="2000" dirty="0" smtClean="0">
                <a:solidFill>
                  <a:srgbClr val="0000CC"/>
                </a:solidFill>
              </a:rPr>
              <a:t>class</a:t>
            </a:r>
            <a:r>
              <a:rPr lang="en-US" sz="2000" dirty="0" smtClean="0">
                <a:solidFill>
                  <a:srgbClr val="003300"/>
                </a:solidFill>
              </a:rPr>
              <a:t>, </a:t>
            </a:r>
            <a:r>
              <a:rPr lang="ru-RU" sz="2000" dirty="0" smtClean="0">
                <a:solidFill>
                  <a:srgbClr val="003300"/>
                </a:solidFill>
              </a:rPr>
              <a:t>либо </a:t>
            </a:r>
            <a:r>
              <a:rPr lang="en-US" sz="2000" dirty="0" err="1" smtClean="0">
                <a:solidFill>
                  <a:srgbClr val="0000CC"/>
                </a:solidFill>
              </a:rPr>
              <a:t>typename</a:t>
            </a:r>
            <a:r>
              <a:rPr lang="en-US" sz="2000" dirty="0">
                <a:solidFill>
                  <a:srgbClr val="003300"/>
                </a:solidFill>
              </a:rPr>
              <a:t>: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05" y="3796023"/>
            <a:ext cx="4443195" cy="30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0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8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3108" y="198926"/>
            <a:ext cx="696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3300"/>
                </a:solidFill>
              </a:rPr>
              <a:t>Локальные, глобальные и статические переменные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6028" y="722146"/>
            <a:ext cx="57892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olidFill>
                  <a:srgbClr val="008000"/>
                </a:solidFill>
              </a:rPr>
              <a:t>Переменные, объявленные внутри любой функции, в том числе внутри функции </a:t>
            </a:r>
            <a:r>
              <a:rPr lang="en-US" sz="2200" dirty="0" smtClean="0">
                <a:solidFill>
                  <a:srgbClr val="0000CC"/>
                </a:solidFill>
              </a:rPr>
              <a:t>main()</a:t>
            </a:r>
            <a:r>
              <a:rPr lang="ru-RU" sz="2200" dirty="0" smtClean="0">
                <a:solidFill>
                  <a:srgbClr val="008000"/>
                </a:solidFill>
              </a:rPr>
              <a:t>, называются </a:t>
            </a:r>
            <a:r>
              <a:rPr lang="ru-RU" sz="2200" dirty="0" smtClean="0">
                <a:solidFill>
                  <a:srgbClr val="990000"/>
                </a:solidFill>
              </a:rPr>
              <a:t>локальными</a:t>
            </a:r>
            <a:r>
              <a:rPr lang="ru-RU" sz="2200" dirty="0" smtClean="0">
                <a:solidFill>
                  <a:srgbClr val="003300"/>
                </a:solidFill>
              </a:rPr>
              <a:t>. </a:t>
            </a:r>
            <a:r>
              <a:rPr lang="ru-RU" sz="2200" dirty="0" smtClean="0">
                <a:solidFill>
                  <a:srgbClr val="008000"/>
                </a:solidFill>
              </a:rPr>
              <a:t>В следующем примере переменная </a:t>
            </a:r>
            <a:r>
              <a:rPr lang="en-US" sz="2200" dirty="0">
                <a:solidFill>
                  <a:srgbClr val="0000CC"/>
                </a:solidFill>
              </a:rPr>
              <a:t>r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smtClean="0">
                <a:solidFill>
                  <a:srgbClr val="008000"/>
                </a:solidFill>
              </a:rPr>
              <a:t>является локальной по отношению к функции 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err="1" smtClean="0">
                <a:solidFill>
                  <a:srgbClr val="0000CC"/>
                </a:solidFill>
              </a:rPr>
              <a:t>fn</a:t>
            </a:r>
            <a:r>
              <a:rPr lang="en-US" sz="2200" dirty="0" smtClean="0">
                <a:solidFill>
                  <a:srgbClr val="0000CC"/>
                </a:solidFill>
              </a:rPr>
              <a:t>()</a:t>
            </a:r>
            <a:r>
              <a:rPr lang="ru-RU" sz="2200" dirty="0" smtClean="0">
                <a:solidFill>
                  <a:srgbClr val="008000"/>
                </a:solidFill>
              </a:rPr>
              <a:t>. В функции </a:t>
            </a:r>
            <a:r>
              <a:rPr lang="en-US" sz="2200" dirty="0" err="1" smtClean="0">
                <a:solidFill>
                  <a:srgbClr val="0000CC"/>
                </a:solidFill>
              </a:rPr>
              <a:t>fn</a:t>
            </a:r>
            <a:r>
              <a:rPr lang="en-US" sz="2200" dirty="0" smtClean="0">
                <a:solidFill>
                  <a:srgbClr val="0000CC"/>
                </a:solidFill>
              </a:rPr>
              <a:t>() </a:t>
            </a:r>
            <a:r>
              <a:rPr lang="ru-RU" sz="2200" dirty="0" smtClean="0">
                <a:solidFill>
                  <a:srgbClr val="008000"/>
                </a:solidFill>
              </a:rPr>
              <a:t>про эту переменную ничего не известно.</a:t>
            </a:r>
            <a:endParaRPr lang="en-US" sz="2200" dirty="0" smtClean="0">
              <a:solidFill>
                <a:srgbClr val="008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81" y="722146"/>
            <a:ext cx="2331114" cy="241394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6028" y="4063881"/>
            <a:ext cx="578924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008000"/>
                </a:solidFill>
              </a:rPr>
              <a:t>До вызова </a:t>
            </a:r>
            <a:r>
              <a:rPr lang="en-US" sz="2200" dirty="0" err="1">
                <a:solidFill>
                  <a:srgbClr val="0000CC"/>
                </a:solidFill>
              </a:rPr>
              <a:t>fn</a:t>
            </a:r>
            <a:r>
              <a:rPr lang="en-US" sz="2200" dirty="0">
                <a:solidFill>
                  <a:srgbClr val="0000CC"/>
                </a:solidFill>
              </a:rPr>
              <a:t> ()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8000"/>
                </a:solidFill>
              </a:rPr>
              <a:t>переменной </a:t>
            </a:r>
            <a:r>
              <a:rPr lang="en-US" sz="2200" dirty="0">
                <a:solidFill>
                  <a:srgbClr val="0000CC"/>
                </a:solidFill>
              </a:rPr>
              <a:t>w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>
                <a:solidFill>
                  <a:srgbClr val="008000"/>
                </a:solidFill>
              </a:rPr>
              <a:t>не существует. После окончания работы ее содержимое навсегда теряется. Доступ к ней имеет только функция </a:t>
            </a:r>
            <a:r>
              <a:rPr lang="en-US" sz="2200" dirty="0" err="1">
                <a:solidFill>
                  <a:srgbClr val="0000CC"/>
                </a:solidFill>
              </a:rPr>
              <a:t>fn</a:t>
            </a:r>
            <a:r>
              <a:rPr lang="en-US" sz="2200" dirty="0">
                <a:solidFill>
                  <a:srgbClr val="0000CC"/>
                </a:solidFill>
              </a:rPr>
              <a:t> ()</a:t>
            </a:r>
            <a:r>
              <a:rPr lang="ru-RU" sz="2200" dirty="0">
                <a:solidFill>
                  <a:srgbClr val="008000"/>
                </a:solidFill>
              </a:rPr>
              <a:t>, остальные </a:t>
            </a:r>
            <a:r>
              <a:rPr lang="ru-RU" sz="2200" dirty="0" smtClean="0">
                <a:solidFill>
                  <a:srgbClr val="008000"/>
                </a:solidFill>
              </a:rPr>
              <a:t>функции </a:t>
            </a:r>
            <a:r>
              <a:rPr lang="ru-RU" sz="2200" dirty="0">
                <a:solidFill>
                  <a:srgbClr val="008000"/>
                </a:solidFill>
              </a:rPr>
              <a:t>не могут</a:t>
            </a:r>
            <a:r>
              <a:rPr lang="ru-RU" sz="2200" dirty="0" smtClean="0">
                <a:solidFill>
                  <a:srgbClr val="008000"/>
                </a:solidFill>
              </a:rPr>
              <a:t> ее использовать.</a:t>
            </a:r>
            <a:endParaRPr lang="ru-RU" sz="2200" dirty="0">
              <a:solidFill>
                <a:srgbClr val="008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82" y="4055680"/>
            <a:ext cx="2331114" cy="25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05" y="419533"/>
            <a:ext cx="2918490" cy="33333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2289" y="563253"/>
            <a:ext cx="50073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olidFill>
                  <a:srgbClr val="008000"/>
                </a:solidFill>
              </a:rPr>
              <a:t>А </a:t>
            </a:r>
            <a:r>
              <a:rPr lang="ru-RU" sz="2200" dirty="0" smtClean="0">
                <a:solidFill>
                  <a:srgbClr val="800000"/>
                </a:solidFill>
              </a:rPr>
              <a:t>глобальная</a:t>
            </a:r>
            <a:r>
              <a:rPr lang="ru-RU" sz="2200" dirty="0" smtClean="0">
                <a:solidFill>
                  <a:srgbClr val="008000"/>
                </a:solidFill>
              </a:rPr>
              <a:t> переменная </a:t>
            </a:r>
            <a:r>
              <a:rPr lang="en-US" sz="2200" dirty="0">
                <a:solidFill>
                  <a:srgbClr val="0000CC"/>
                </a:solidFill>
              </a:rPr>
              <a:t>q</a:t>
            </a:r>
            <a:r>
              <a:rPr lang="ru-RU" sz="2200" dirty="0">
                <a:solidFill>
                  <a:srgbClr val="008000"/>
                </a:solidFill>
              </a:rPr>
              <a:t> существует на протяжении работы всей программы и в любой момент доступна всем функциям.</a:t>
            </a:r>
          </a:p>
        </p:txBody>
      </p:sp>
    </p:spTree>
    <p:extLst>
      <p:ext uri="{BB962C8B-B14F-4D97-AF65-F5344CB8AC3E}">
        <p14:creationId xmlns:p14="http://schemas.microsoft.com/office/powerpoint/2010/main" val="285941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3506" y="4004333"/>
            <a:ext cx="84426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800000"/>
                </a:solidFill>
              </a:rPr>
              <a:t>Статическая</a:t>
            </a:r>
            <a:r>
              <a:rPr lang="ru-RU" sz="2000" dirty="0" smtClean="0">
                <a:solidFill>
                  <a:srgbClr val="008000"/>
                </a:solidFill>
              </a:rPr>
              <a:t> переменная является чем-то средним между локальной и глобальной. Она создается, когда программа при выполнении достигает описания переменной (когда происходит </a:t>
            </a:r>
            <a:r>
              <a:rPr lang="ru-RU" sz="2000" dirty="0" smtClean="0">
                <a:solidFill>
                  <a:srgbClr val="002060"/>
                </a:solidFill>
              </a:rPr>
              <a:t>первый</a:t>
            </a:r>
            <a:r>
              <a:rPr lang="ru-RU" sz="2000" dirty="0" smtClean="0">
                <a:solidFill>
                  <a:srgbClr val="008000"/>
                </a:solidFill>
              </a:rPr>
              <a:t> вызов функции). Статическая переменная тоже доступна только из функции, в которой она объявлена. Но, в отличие от локальной переменной, статическая переменная продолжает существовать и после окончания работы функции. Если в функции </a:t>
            </a:r>
            <a:r>
              <a:rPr lang="en-US" sz="2000" dirty="0" err="1" smtClean="0">
                <a:solidFill>
                  <a:srgbClr val="0000CC"/>
                </a:solidFill>
              </a:rPr>
              <a:t>fn</a:t>
            </a:r>
            <a:r>
              <a:rPr lang="en-US" sz="2000" dirty="0" smtClean="0">
                <a:solidFill>
                  <a:srgbClr val="0000CC"/>
                </a:solidFill>
              </a:rPr>
              <a:t>()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8000"/>
                </a:solidFill>
              </a:rPr>
              <a:t>статической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8000"/>
                </a:solidFill>
              </a:rPr>
              <a:t>переменной присваивается какое-то значение, то оно сохранится до следующего вызова </a:t>
            </a:r>
            <a:r>
              <a:rPr lang="en-US" sz="2000" dirty="0" err="1" smtClean="0">
                <a:solidFill>
                  <a:srgbClr val="0000CC"/>
                </a:solidFill>
              </a:rPr>
              <a:t>fn</a:t>
            </a:r>
            <a:r>
              <a:rPr lang="en-US" sz="2000" dirty="0" smtClean="0">
                <a:solidFill>
                  <a:srgbClr val="0000CC"/>
                </a:solidFill>
              </a:rPr>
              <a:t>()</a:t>
            </a:r>
            <a:r>
              <a:rPr lang="en-US" sz="2000" dirty="0" smtClean="0">
                <a:solidFill>
                  <a:srgbClr val="008000"/>
                </a:solidFill>
              </a:rPr>
              <a:t>.</a:t>
            </a:r>
            <a:endParaRPr lang="ru-RU" sz="2000" dirty="0" smtClean="0">
              <a:solidFill>
                <a:srgbClr val="008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66" y="0"/>
            <a:ext cx="984595" cy="16498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6" y="0"/>
            <a:ext cx="3008243" cy="38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465" y="207995"/>
            <a:ext cx="866158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>
                <a:solidFill>
                  <a:srgbClr val="002060"/>
                </a:solidFill>
              </a:rPr>
              <a:t>Директива </a:t>
            </a:r>
            <a:r>
              <a:rPr lang="en-US" sz="2200" dirty="0" smtClean="0">
                <a:solidFill>
                  <a:srgbClr val="002060"/>
                </a:solidFill>
              </a:rPr>
              <a:t>#define</a:t>
            </a:r>
            <a:endParaRPr lang="ru-RU" sz="2200" dirty="0">
              <a:solidFill>
                <a:srgbClr val="002060"/>
              </a:solidFill>
            </a:endParaRPr>
          </a:p>
          <a:p>
            <a:pPr algn="just"/>
            <a:r>
              <a:rPr lang="ru-RU" sz="2000" dirty="0" smtClean="0"/>
              <a:t>Константы, определенные в программе, обрабатываются на этапе компиляции. Если константу определить в разделе </a:t>
            </a:r>
            <a:r>
              <a:rPr lang="en-US" sz="2000" dirty="0" smtClean="0">
                <a:solidFill>
                  <a:srgbClr val="0000CC"/>
                </a:solidFill>
              </a:rPr>
              <a:t>#define</a:t>
            </a:r>
            <a:r>
              <a:rPr lang="ru-RU" sz="2000" dirty="0" smtClean="0"/>
              <a:t>, то препроцессор на самом первом этапе обработки программы (до компиляции) пройдет по всему коду и заменит определенную в </a:t>
            </a:r>
            <a:r>
              <a:rPr lang="en-US" sz="2000" dirty="0" smtClean="0">
                <a:solidFill>
                  <a:srgbClr val="0000CC"/>
                </a:solidFill>
              </a:rPr>
              <a:t>#define </a:t>
            </a:r>
            <a:r>
              <a:rPr lang="ru-RU" sz="2000" dirty="0" smtClean="0"/>
              <a:t>константу на ее значение</a:t>
            </a:r>
            <a:r>
              <a:rPr lang="en-US" sz="2000" dirty="0" smtClean="0"/>
              <a:t>. </a:t>
            </a:r>
            <a:r>
              <a:rPr lang="ru-RU" sz="2000" dirty="0" smtClean="0"/>
              <a:t>Следующий код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5" y="2146987"/>
            <a:ext cx="2533065" cy="248339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85465" y="4763645"/>
            <a:ext cx="797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компилятора после препроцессорной обработки будет выглядеть так: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4" y="5266238"/>
            <a:ext cx="2476739" cy="10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465" y="207995"/>
            <a:ext cx="86615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>
                <a:solidFill>
                  <a:srgbClr val="002060"/>
                </a:solidFill>
              </a:rPr>
              <a:t>Макрос</a:t>
            </a:r>
            <a:endParaRPr lang="ru-RU" sz="2200" dirty="0">
              <a:solidFill>
                <a:srgbClr val="002060"/>
              </a:solidFill>
            </a:endParaRPr>
          </a:p>
          <a:p>
            <a:pPr algn="just"/>
            <a:r>
              <a:rPr lang="ru-RU" sz="2000" dirty="0" smtClean="0"/>
              <a:t>С помощью директивы </a:t>
            </a:r>
            <a:r>
              <a:rPr lang="en-US" sz="2000" dirty="0" smtClean="0">
                <a:solidFill>
                  <a:srgbClr val="0000CC"/>
                </a:solidFill>
              </a:rPr>
              <a:t>#define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/>
              <a:t>функцию можно организовать в виде макроса</a:t>
            </a:r>
            <a:r>
              <a:rPr lang="en-US" sz="2000" dirty="0" smtClean="0"/>
              <a:t> </a:t>
            </a:r>
            <a:r>
              <a:rPr lang="ru-RU" sz="2000" dirty="0" smtClean="0"/>
              <a:t>(</a:t>
            </a:r>
            <a:r>
              <a:rPr lang="ru-RU" sz="2000" i="1" dirty="0" smtClean="0"/>
              <a:t>пробел между </a:t>
            </a:r>
            <a:r>
              <a:rPr lang="en-US" sz="2000" i="1" dirty="0" smtClean="0">
                <a:solidFill>
                  <a:srgbClr val="0000CC"/>
                </a:solidFill>
              </a:rPr>
              <a:t>S</a:t>
            </a:r>
            <a:r>
              <a:rPr lang="ru-RU" sz="2000" i="1" dirty="0" smtClean="0"/>
              <a:t> и </a:t>
            </a:r>
            <a:r>
              <a:rPr lang="ru-RU" sz="2000" i="1" dirty="0" smtClean="0">
                <a:solidFill>
                  <a:srgbClr val="0000CC"/>
                </a:solidFill>
              </a:rPr>
              <a:t>(</a:t>
            </a:r>
            <a:r>
              <a:rPr lang="ru-RU" sz="2000" i="1" dirty="0"/>
              <a:t>…</a:t>
            </a:r>
            <a:r>
              <a:rPr lang="ru-RU" sz="2000" i="1" dirty="0" smtClean="0">
                <a:solidFill>
                  <a:srgbClr val="0000CC"/>
                </a:solidFill>
              </a:rPr>
              <a:t>)</a:t>
            </a:r>
            <a:r>
              <a:rPr lang="ru-RU" sz="2000" i="1" dirty="0" smtClean="0"/>
              <a:t> не допускается</a:t>
            </a:r>
            <a:r>
              <a:rPr lang="ru-RU" sz="2000" dirty="0" smtClean="0"/>
              <a:t>):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54" y="2887601"/>
            <a:ext cx="823546" cy="5764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5" y="1389047"/>
            <a:ext cx="3962978" cy="20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56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753</Words>
  <Application>Microsoft Office PowerPoint</Application>
  <PresentationFormat>Экран (4:3)</PresentationFormat>
  <Paragraphs>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Андрей</cp:lastModifiedBy>
  <cp:revision>181</cp:revision>
  <dcterms:created xsi:type="dcterms:W3CDTF">2016-01-09T08:55:35Z</dcterms:created>
  <dcterms:modified xsi:type="dcterms:W3CDTF">2020-10-02T09:32:33Z</dcterms:modified>
</cp:coreProperties>
</file>