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06" r:id="rId3"/>
    <p:sldId id="266" r:id="rId4"/>
    <p:sldId id="271" r:id="rId5"/>
    <p:sldId id="268" r:id="rId6"/>
    <p:sldId id="272" r:id="rId7"/>
    <p:sldId id="282" r:id="rId8"/>
    <p:sldId id="278" r:id="rId9"/>
    <p:sldId id="296" r:id="rId10"/>
    <p:sldId id="297" r:id="rId11"/>
    <p:sldId id="298" r:id="rId12"/>
    <p:sldId id="299" r:id="rId13"/>
    <p:sldId id="300" r:id="rId14"/>
    <p:sldId id="301" r:id="rId15"/>
    <p:sldId id="302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800000"/>
    <a:srgbClr val="006600"/>
    <a:srgbClr val="003300"/>
    <a:srgbClr val="008000"/>
    <a:srgbClr val="009900"/>
    <a:srgbClr val="003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-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Светлый стиль 2 -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Темный стиль 1 - акцент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2969" y="276814"/>
            <a:ext cx="5760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060"/>
                </a:solidFill>
              </a:rPr>
              <a:t>Использование символьных массивов</a:t>
            </a:r>
            <a:endParaRPr lang="ru-RU" sz="2400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1159539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1 байт = 8 бит. Возможны 256 вариантов использования 0 и 1 в записи однобайтового символа (00000001, 00000010 и т.д.)</a:t>
            </a:r>
          </a:p>
        </p:txBody>
      </p:sp>
    </p:spTree>
    <p:extLst>
      <p:ext uri="{BB962C8B-B14F-4D97-AF65-F5344CB8AC3E}">
        <p14:creationId xmlns:p14="http://schemas.microsoft.com/office/powerpoint/2010/main" val="40527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63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9692" y="87143"/>
            <a:ext cx="5112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002060"/>
                </a:solidFill>
              </a:rPr>
              <a:t>Некоторые </a:t>
            </a:r>
            <a:r>
              <a:rPr lang="ru-RU" sz="2000" dirty="0">
                <a:solidFill>
                  <a:srgbClr val="002060"/>
                </a:solidFill>
              </a:rPr>
              <a:t>ф</a:t>
            </a:r>
            <a:r>
              <a:rPr lang="ru-RU" sz="2000" dirty="0" smtClean="0">
                <a:solidFill>
                  <a:srgbClr val="002060"/>
                </a:solidFill>
              </a:rPr>
              <a:t>ункции для работы со строками</a:t>
            </a:r>
            <a:endParaRPr lang="ru-RU" sz="2000" dirty="0">
              <a:solidFill>
                <a:srgbClr val="002060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449583"/>
              </p:ext>
            </p:extLst>
          </p:nvPr>
        </p:nvGraphicFramePr>
        <p:xfrm>
          <a:off x="251520" y="1340768"/>
          <a:ext cx="8784976" cy="1010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448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401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Действие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int</a:t>
                      </a:r>
                      <a:r>
                        <a:rPr lang="en-US" baseline="0" dirty="0" smtClean="0">
                          <a:solidFill>
                            <a:srgbClr val="0000CC"/>
                          </a:solidFill>
                        </a:rPr>
                        <a:t> strlen (string)</a:t>
                      </a:r>
                      <a:endParaRPr lang="ru-RU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Возвращает количество символов</a:t>
                      </a:r>
                      <a:r>
                        <a:rPr lang="ru-RU" baseline="0" dirty="0" smtClean="0"/>
                        <a:t> в строке (без учета нулевого символа)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95536" y="487253"/>
            <a:ext cx="79208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6600"/>
                </a:solidFill>
              </a:rPr>
              <a:t>Чтобы использовать функции работы со строками, нужно добавить в начале программы директиву </a:t>
            </a:r>
            <a:r>
              <a:rPr lang="en-US" sz="2000" dirty="0" smtClean="0">
                <a:solidFill>
                  <a:srgbClr val="0000CC"/>
                </a:solidFill>
              </a:rPr>
              <a:t>#include &lt;string&gt;</a:t>
            </a:r>
            <a:endParaRPr lang="ru-RU" sz="2000" dirty="0">
              <a:solidFill>
                <a:srgbClr val="0066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663286"/>
            <a:ext cx="1593824" cy="9444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78" y="2636912"/>
            <a:ext cx="3889390" cy="297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2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475173"/>
              </p:ext>
            </p:extLst>
          </p:nvPr>
        </p:nvGraphicFramePr>
        <p:xfrm>
          <a:off x="251520" y="548680"/>
          <a:ext cx="8784976" cy="1010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448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401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Действие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int _stricmp (source1, source2)</a:t>
                      </a:r>
                      <a:endParaRPr lang="ru-RU" dirty="0" smtClean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Сравнивает две строки без учета регистра символов, возвращает 0 (равны)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или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1 (не равны)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365104"/>
            <a:ext cx="3501833" cy="6225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229200"/>
            <a:ext cx="5157078" cy="69455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4" y="1844824"/>
            <a:ext cx="8302136" cy="229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67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237866"/>
              </p:ext>
            </p:extLst>
          </p:nvPr>
        </p:nvGraphicFramePr>
        <p:xfrm>
          <a:off x="251520" y="548680"/>
          <a:ext cx="8784976" cy="1010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448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401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Действие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char* strstr (source1, source2)</a:t>
                      </a:r>
                      <a:endParaRPr lang="ru-RU" dirty="0" smtClean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Находит первое вхождение строки </a:t>
                      </a:r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source</a:t>
                      </a:r>
                      <a:r>
                        <a:rPr lang="ru-RU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r>
                        <a:rPr lang="ru-RU" dirty="0" smtClean="0"/>
                        <a:t> в </a:t>
                      </a:r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source</a:t>
                      </a:r>
                      <a:r>
                        <a:rPr lang="ru-RU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37" y="4869160"/>
            <a:ext cx="3029982" cy="116946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348880"/>
            <a:ext cx="4392488" cy="217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000332"/>
              </p:ext>
            </p:extLst>
          </p:nvPr>
        </p:nvGraphicFramePr>
        <p:xfrm>
          <a:off x="251520" y="548680"/>
          <a:ext cx="8784976" cy="1010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448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401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Действие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char* strncat_s (target, source, n)</a:t>
                      </a:r>
                      <a:endParaRPr lang="ru-RU" dirty="0" smtClean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Присоединяет не более </a:t>
                      </a:r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n </a:t>
                      </a:r>
                      <a:r>
                        <a:rPr lang="ru-RU" dirty="0" smtClean="0"/>
                        <a:t>символов строки </a:t>
                      </a:r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source</a:t>
                      </a:r>
                      <a:r>
                        <a:rPr lang="ru-RU" dirty="0" smtClean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ru-RU" dirty="0" smtClean="0"/>
                        <a:t>к концу строки  </a:t>
                      </a:r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target</a:t>
                      </a:r>
                      <a:endParaRPr lang="ru-RU" dirty="0" smtClean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35908"/>
            <a:ext cx="1584176" cy="9927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48880"/>
            <a:ext cx="4248472" cy="258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54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317352"/>
              </p:ext>
            </p:extLst>
          </p:nvPr>
        </p:nvGraphicFramePr>
        <p:xfrm>
          <a:off x="251520" y="548680"/>
          <a:ext cx="8784976" cy="12852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448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401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Действие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char* </a:t>
                      </a:r>
                      <a:r>
                        <a:rPr lang="en-US" dirty="0" err="1" smtClean="0">
                          <a:solidFill>
                            <a:srgbClr val="0000CC"/>
                          </a:solidFill>
                        </a:rPr>
                        <a:t>strncpy</a:t>
                      </a:r>
                      <a:r>
                        <a:rPr lang="ru-RU" dirty="0" smtClean="0">
                          <a:solidFill>
                            <a:srgbClr val="0000CC"/>
                          </a:solidFill>
                        </a:rPr>
                        <a:t>_</a:t>
                      </a:r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s (target, source, n)</a:t>
                      </a:r>
                      <a:endParaRPr lang="ru-RU" dirty="0" smtClean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Копирует </a:t>
                      </a:r>
                      <a:r>
                        <a:rPr lang="ru-RU" dirty="0" smtClean="0">
                          <a:solidFill>
                            <a:srgbClr val="800000"/>
                          </a:solidFill>
                        </a:rPr>
                        <a:t>с заменой</a:t>
                      </a:r>
                      <a:r>
                        <a:rPr lang="ru-RU" dirty="0" smtClean="0"/>
                        <a:t> не более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rgbClr val="0000CC"/>
                          </a:solidFill>
                        </a:rPr>
                        <a:t>n</a:t>
                      </a:r>
                      <a:r>
                        <a:rPr lang="ru-RU" baseline="0" dirty="0" smtClean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ru-RU" baseline="0" dirty="0" smtClean="0"/>
                        <a:t>символов строки </a:t>
                      </a:r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source</a:t>
                      </a:r>
                      <a:r>
                        <a:rPr lang="ru-RU" dirty="0" smtClean="0"/>
                        <a:t> в </a:t>
                      </a:r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target</a:t>
                      </a:r>
                      <a:r>
                        <a:rPr lang="ru-RU" dirty="0" smtClean="0"/>
                        <a:t>. В большинстве случаев используется</a:t>
                      </a:r>
                      <a:r>
                        <a:rPr lang="ru-RU" baseline="0" dirty="0" smtClean="0"/>
                        <a:t> для начала новой строки в </a:t>
                      </a:r>
                      <a:r>
                        <a:rPr lang="en-US" baseline="0" dirty="0" smtClean="0"/>
                        <a:t>d</a:t>
                      </a:r>
                      <a:r>
                        <a:rPr lang="ru-RU" baseline="0" dirty="0" smtClean="0"/>
                        <a:t>.</a:t>
                      </a:r>
                      <a:endParaRPr lang="ru-RU" dirty="0" smtClean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97152"/>
            <a:ext cx="1414066" cy="13112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348880"/>
            <a:ext cx="3528392" cy="211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4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9357" y="476672"/>
            <a:ext cx="8352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Вывод таблицы символов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SCII</a:t>
            </a:r>
            <a:r>
              <a:rPr lang="ru-RU" sz="2000" dirty="0" smtClean="0"/>
              <a:t> (читается </a:t>
            </a:r>
            <a:r>
              <a:rPr lang="en-US" sz="2000" dirty="0" smtClean="0"/>
              <a:t>á</a:t>
            </a:r>
            <a:r>
              <a:rPr lang="ru-RU" sz="2000" dirty="0" err="1" smtClean="0"/>
              <a:t>ск</a:t>
            </a:r>
            <a:r>
              <a:rPr lang="en-US" sz="2000" dirty="0"/>
              <a:t>ú</a:t>
            </a:r>
            <a:r>
              <a:rPr lang="ru-RU" sz="2000" dirty="0" smtClean="0"/>
              <a:t>) с помощью явного преобразования типа: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57" y="1844824"/>
            <a:ext cx="7342283" cy="15793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57" y="4236329"/>
            <a:ext cx="2751375" cy="223224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419872" y="4236329"/>
            <a:ext cx="537131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Один из символов при этом вызывает звуковой сигнал.</a:t>
            </a:r>
          </a:p>
          <a:p>
            <a:pPr algn="just"/>
            <a:r>
              <a:rPr lang="ru-RU" sz="2000" dirty="0" smtClean="0"/>
              <a:t>Первые 128 символов (от 0 до 127) всегда одинаковые. Все остальные символы используются для национальных кодировок.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836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949995"/>
            <a:ext cx="28083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В программе объявлен фиксированный массив символов, содержащий имя </a:t>
            </a:r>
            <a:r>
              <a:rPr lang="en-US" sz="2000" dirty="0" smtClean="0"/>
              <a:t>“Ivan”</a:t>
            </a:r>
            <a:r>
              <a:rPr lang="ru-RU" sz="2000" dirty="0" smtClean="0"/>
              <a:t>. Этот массив передается в функцию </a:t>
            </a:r>
            <a:r>
              <a:rPr lang="en-US" sz="2000" dirty="0" err="1" smtClean="0">
                <a:solidFill>
                  <a:srgbClr val="0000CC"/>
                </a:solidFill>
              </a:rPr>
              <a:t>displayArray</a:t>
            </a:r>
            <a:r>
              <a:rPr lang="en-US" sz="2000" dirty="0" smtClean="0">
                <a:solidFill>
                  <a:srgbClr val="0000CC"/>
                </a:solidFill>
              </a:rPr>
              <a:t>()</a:t>
            </a:r>
            <a:r>
              <a:rPr lang="ru-RU" sz="2000" dirty="0" smtClean="0"/>
              <a:t> вместе с его длиной. 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461" y="5949280"/>
            <a:ext cx="1109401" cy="5676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926690"/>
            <a:ext cx="5342990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5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249305" y="618385"/>
            <a:ext cx="28083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6600"/>
                </a:solidFill>
              </a:rPr>
              <a:t>Если в конце массива разместить специальный кодовый символ, то не потребуется передавать размеры массива </a:t>
            </a:r>
            <a:r>
              <a:rPr lang="ru-RU" sz="2000" dirty="0" smtClean="0"/>
              <a:t>(как это требуется в предыдущей программе). </a:t>
            </a:r>
            <a:r>
              <a:rPr lang="ru-RU" sz="2000" dirty="0" smtClean="0">
                <a:solidFill>
                  <a:srgbClr val="006600"/>
                </a:solidFill>
              </a:rPr>
              <a:t>В </a:t>
            </a:r>
            <a:r>
              <a:rPr lang="en-US" sz="2000" dirty="0" smtClean="0">
                <a:solidFill>
                  <a:srgbClr val="006600"/>
                </a:solidFill>
              </a:rPr>
              <a:t>C++</a:t>
            </a:r>
            <a:r>
              <a:rPr lang="ru-RU" sz="2000" dirty="0" smtClean="0">
                <a:solidFill>
                  <a:srgbClr val="006600"/>
                </a:solidFill>
              </a:rPr>
              <a:t> для этой цели зарезервирован нулевой символ.</a:t>
            </a:r>
            <a:endParaRPr lang="ru-RU" sz="2000" dirty="0">
              <a:solidFill>
                <a:srgbClr val="0066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785" y="6165304"/>
            <a:ext cx="1109401" cy="56760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" y="594971"/>
            <a:ext cx="6083737" cy="535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3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3528" y="131598"/>
            <a:ext cx="842493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Массив </a:t>
            </a:r>
            <a:r>
              <a:rPr lang="en-US" sz="2200" dirty="0" err="1" smtClean="0">
                <a:solidFill>
                  <a:srgbClr val="0000CC"/>
                </a:solidFill>
              </a:rPr>
              <a:t>myName</a:t>
            </a:r>
            <a:r>
              <a:rPr lang="en-US" sz="2200" dirty="0" smtClean="0">
                <a:solidFill>
                  <a:srgbClr val="0000CC"/>
                </a:solidFill>
              </a:rPr>
              <a:t>[]</a:t>
            </a:r>
            <a:r>
              <a:rPr lang="en-US" sz="2200" dirty="0" smtClean="0"/>
              <a:t> </a:t>
            </a:r>
            <a:r>
              <a:rPr lang="ru-RU" sz="2200" dirty="0" smtClean="0"/>
              <a:t>объявляется как массив символов с дополнительным нулевым символом в конце. Программа итеративно проходит по символьному массиву, пока не встретит нуль-символ.</a:t>
            </a:r>
          </a:p>
          <a:p>
            <a:pPr algn="just"/>
            <a:r>
              <a:rPr lang="ru-RU" sz="2200" dirty="0" smtClean="0"/>
              <a:t>Поскольку в этой программе функции </a:t>
            </a:r>
            <a:r>
              <a:rPr lang="en-US" sz="2200" dirty="0" err="1" smtClean="0">
                <a:solidFill>
                  <a:srgbClr val="0000CC"/>
                </a:solidFill>
              </a:rPr>
              <a:t>displayArray</a:t>
            </a:r>
            <a:r>
              <a:rPr lang="en-US" sz="2200" dirty="0" smtClean="0">
                <a:solidFill>
                  <a:srgbClr val="0000CC"/>
                </a:solidFill>
              </a:rPr>
              <a:t>() </a:t>
            </a:r>
            <a:r>
              <a:rPr lang="ru-RU" sz="2200" dirty="0" smtClean="0"/>
              <a:t>больше нет необходимости передавать длину символьного массива, использовать ее проще, чем в предыдущей программе. Включать нулевой символ в символьные массивы очень удобно, и в языке </a:t>
            </a:r>
            <a:r>
              <a:rPr lang="en-US" sz="2200" dirty="0" smtClean="0"/>
              <a:t>C++</a:t>
            </a:r>
            <a:r>
              <a:rPr lang="ru-RU" sz="2200" dirty="0" smtClean="0"/>
              <a:t> он используется повсеместно. Для таких массивов даже придумано специальное имя:</a:t>
            </a:r>
          </a:p>
          <a:p>
            <a:pPr algn="just"/>
            <a:r>
              <a:rPr lang="ru-RU" sz="2200" dirty="0" smtClean="0">
                <a:solidFill>
                  <a:srgbClr val="006600"/>
                </a:solidFill>
              </a:rPr>
              <a:t>Строка символов – это символьный массив с завершающим нулевым символом.</a:t>
            </a:r>
          </a:p>
          <a:p>
            <a:pPr algn="just"/>
            <a:r>
              <a:rPr lang="ru-RU" sz="2200" dirty="0" smtClean="0">
                <a:solidFill>
                  <a:srgbClr val="006600"/>
                </a:solidFill>
              </a:rPr>
              <a:t>Выбор нулевого символа в качестве завершающего </a:t>
            </a:r>
            <a:r>
              <a:rPr lang="ru-RU" sz="2200" dirty="0" smtClean="0"/>
              <a:t>не был случаен. Это </a:t>
            </a:r>
            <a:r>
              <a:rPr lang="ru-RU" sz="2200" dirty="0" smtClean="0">
                <a:solidFill>
                  <a:srgbClr val="006600"/>
                </a:solidFill>
              </a:rPr>
              <a:t>связан</a:t>
            </a:r>
            <a:r>
              <a:rPr lang="ru-RU" sz="2200" dirty="0" smtClean="0"/>
              <a:t>о </a:t>
            </a:r>
            <a:r>
              <a:rPr lang="ru-RU" sz="2200" dirty="0" smtClean="0">
                <a:solidFill>
                  <a:srgbClr val="006600"/>
                </a:solidFill>
              </a:rPr>
              <a:t>с тем, что в </a:t>
            </a:r>
            <a:r>
              <a:rPr lang="en-US" sz="2200" dirty="0" smtClean="0">
                <a:solidFill>
                  <a:srgbClr val="006600"/>
                </a:solidFill>
              </a:rPr>
              <a:t>C++</a:t>
            </a:r>
            <a:r>
              <a:rPr lang="ru-RU" sz="2200" dirty="0" smtClean="0">
                <a:solidFill>
                  <a:srgbClr val="006600"/>
                </a:solidFill>
              </a:rPr>
              <a:t> только нулевое значение преобразуется в логическое значение </a:t>
            </a:r>
            <a:r>
              <a:rPr lang="en-US" sz="2200" dirty="0" smtClean="0">
                <a:solidFill>
                  <a:srgbClr val="0000CC"/>
                </a:solidFill>
              </a:rPr>
              <a:t>false</a:t>
            </a:r>
            <a:r>
              <a:rPr lang="ru-RU" sz="2200" dirty="0" smtClean="0">
                <a:solidFill>
                  <a:srgbClr val="006600"/>
                </a:solidFill>
              </a:rPr>
              <a:t>, а все остальные – в </a:t>
            </a:r>
            <a:r>
              <a:rPr lang="en-US" sz="2200" dirty="0" smtClean="0">
                <a:solidFill>
                  <a:srgbClr val="0000CC"/>
                </a:solidFill>
              </a:rPr>
              <a:t>true</a:t>
            </a:r>
            <a:r>
              <a:rPr lang="ru-RU" sz="2200" dirty="0" smtClean="0"/>
              <a:t>. Это означает, что цикл </a:t>
            </a:r>
            <a:r>
              <a:rPr lang="en-US" sz="2200" dirty="0" smtClean="0">
                <a:solidFill>
                  <a:srgbClr val="0000CC"/>
                </a:solidFill>
              </a:rPr>
              <a:t>for</a:t>
            </a:r>
            <a:r>
              <a:rPr lang="en-US" sz="2200" dirty="0" smtClean="0"/>
              <a:t> </a:t>
            </a:r>
            <a:r>
              <a:rPr lang="ru-RU" sz="2200" dirty="0" smtClean="0"/>
              <a:t>можно записать (что обычно и делается) следующим образом:</a:t>
            </a:r>
          </a:p>
          <a:p>
            <a:pPr algn="just"/>
            <a:r>
              <a:rPr lang="en-US" sz="2200" dirty="0" smtClean="0">
                <a:solidFill>
                  <a:srgbClr val="0000CC"/>
                </a:solidFill>
              </a:rPr>
              <a:t>for (int i = 0; </a:t>
            </a:r>
            <a:r>
              <a:rPr lang="en-US" sz="2200" dirty="0" err="1" smtClean="0">
                <a:solidFill>
                  <a:srgbClr val="0000CC"/>
                </a:solidFill>
              </a:rPr>
              <a:t>stringArray</a:t>
            </a:r>
            <a:r>
              <a:rPr lang="en-US" sz="2200" dirty="0" smtClean="0">
                <a:solidFill>
                  <a:srgbClr val="0000CC"/>
                </a:solidFill>
              </a:rPr>
              <a:t> [i]; i++)</a:t>
            </a:r>
          </a:p>
        </p:txBody>
      </p:sp>
    </p:spTree>
    <p:extLst>
      <p:ext uri="{BB962C8B-B14F-4D97-AF65-F5344CB8AC3E}">
        <p14:creationId xmlns:p14="http://schemas.microsoft.com/office/powerpoint/2010/main" val="9535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7544" y="260648"/>
            <a:ext cx="806489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rgbClr val="006600"/>
                </a:solidFill>
              </a:rPr>
              <a:t>Инициализировать строку в </a:t>
            </a:r>
            <a:r>
              <a:rPr lang="en-US" sz="2400" dirty="0" smtClean="0">
                <a:solidFill>
                  <a:srgbClr val="006600"/>
                </a:solidFill>
              </a:rPr>
              <a:t>C++</a:t>
            </a:r>
            <a:r>
              <a:rPr lang="ru-RU" sz="2400" dirty="0" smtClean="0">
                <a:solidFill>
                  <a:srgbClr val="006600"/>
                </a:solidFill>
              </a:rPr>
              <a:t> можно с использованием двойных кавычек. </a:t>
            </a:r>
            <a:r>
              <a:rPr lang="ru-RU" sz="2400" dirty="0" smtClean="0"/>
              <a:t>Этот способ более удобен, чем тот, в котором используются одинарные кавычки для каждого символа. Следующие объявления идентичны:</a:t>
            </a:r>
          </a:p>
          <a:p>
            <a:pPr algn="just"/>
            <a:r>
              <a:rPr lang="en-US" sz="2400" dirty="0">
                <a:solidFill>
                  <a:srgbClr val="0000CC"/>
                </a:solidFill>
              </a:rPr>
              <a:t>char </a:t>
            </a:r>
            <a:r>
              <a:rPr lang="en-US" sz="2400" dirty="0" err="1">
                <a:solidFill>
                  <a:srgbClr val="0000CC"/>
                </a:solidFill>
              </a:rPr>
              <a:t>szMyName</a:t>
            </a:r>
            <a:r>
              <a:rPr lang="en-US" sz="2400" dirty="0">
                <a:solidFill>
                  <a:srgbClr val="0000CC"/>
                </a:solidFill>
              </a:rPr>
              <a:t> [] = {‘I’, ‘v’, ‘a’, ‘n’, ‘\0’};</a:t>
            </a:r>
          </a:p>
          <a:p>
            <a:pPr algn="just"/>
            <a:r>
              <a:rPr lang="en-US" sz="2400" dirty="0" smtClean="0">
                <a:solidFill>
                  <a:srgbClr val="0000CC"/>
                </a:solidFill>
              </a:rPr>
              <a:t>char </a:t>
            </a:r>
            <a:r>
              <a:rPr lang="en-US" sz="2400" dirty="0" err="1" smtClean="0">
                <a:solidFill>
                  <a:srgbClr val="0000CC"/>
                </a:solidFill>
              </a:rPr>
              <a:t>szMyName</a:t>
            </a:r>
            <a:r>
              <a:rPr lang="en-US" sz="2400" dirty="0" smtClean="0">
                <a:solidFill>
                  <a:srgbClr val="0000CC"/>
                </a:solidFill>
              </a:rPr>
              <a:t> [] = “Ivan”;</a:t>
            </a:r>
          </a:p>
          <a:p>
            <a:pPr algn="just"/>
            <a:r>
              <a:rPr lang="ru-RU" sz="2400" dirty="0" smtClean="0"/>
              <a:t>Строка </a:t>
            </a:r>
            <a:r>
              <a:rPr lang="en-US" sz="2400" dirty="0" smtClean="0"/>
              <a:t>“Ivan”</a:t>
            </a:r>
            <a:r>
              <a:rPr lang="ru-RU" sz="2400" dirty="0" smtClean="0"/>
              <a:t> содержит 5, а не 4 символа (5-й – нулевой).</a:t>
            </a:r>
          </a:p>
          <a:p>
            <a:pPr algn="just"/>
            <a:r>
              <a:rPr lang="ru-RU" sz="2400" dirty="0" smtClean="0">
                <a:solidFill>
                  <a:srgbClr val="006600"/>
                </a:solidFill>
              </a:rPr>
              <a:t>В соглашении об использовании имен для обозначения строк с завершающим нулем рекомендуется применять префикс </a:t>
            </a:r>
            <a:r>
              <a:rPr lang="en-US" sz="2400" dirty="0" err="1" smtClean="0">
                <a:solidFill>
                  <a:srgbClr val="0000CC"/>
                </a:solidFill>
              </a:rPr>
              <a:t>sz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algn="just"/>
            <a:r>
              <a:rPr lang="ru-RU" sz="2400" dirty="0" smtClean="0"/>
              <a:t>Если при инициализации массива не указать ни размер, ни терминирующий нуль, то массив будет выводиться до тех пор, пока случайно в мусоре не найдется этот нуль: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5445224"/>
            <a:ext cx="4010972" cy="64693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254724"/>
            <a:ext cx="4077740" cy="9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5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332656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Задача 3. Вывести массив с собственными фамилией и именем всеми перечисленными выше способами</a:t>
            </a:r>
            <a:r>
              <a:rPr lang="en-US" sz="2400" dirty="0" smtClean="0"/>
              <a:t> (</a:t>
            </a:r>
            <a:r>
              <a:rPr lang="ru-RU" sz="2400" dirty="0" smtClean="0"/>
              <a:t>минимум </a:t>
            </a:r>
            <a:r>
              <a:rPr lang="en-US" sz="2400" dirty="0" smtClean="0"/>
              <a:t>5 </a:t>
            </a:r>
            <a:r>
              <a:rPr lang="ru-RU" sz="2400" dirty="0" smtClean="0"/>
              <a:t>способов). Для этого создать 4 функции и 4 массива.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478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07904" y="116632"/>
            <a:ext cx="1646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rgbClr val="002060"/>
                </a:solidFill>
              </a:rPr>
              <a:t>Тип </a:t>
            </a:r>
            <a:r>
              <a:rPr lang="en-US" sz="2800" dirty="0" smtClean="0">
                <a:solidFill>
                  <a:srgbClr val="002060"/>
                </a:solidFill>
              </a:rPr>
              <a:t>String</a:t>
            </a:r>
            <a:endParaRPr lang="ru-RU" sz="2800" dirty="0">
              <a:solidFill>
                <a:srgbClr val="00206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639852"/>
            <a:ext cx="8280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Термин </a:t>
            </a:r>
            <a:r>
              <a:rPr lang="en-US" sz="2400" dirty="0" smtClean="0"/>
              <a:t>“</a:t>
            </a:r>
            <a:r>
              <a:rPr lang="ru-RU" sz="2400" dirty="0" smtClean="0"/>
              <a:t>строка</a:t>
            </a:r>
            <a:r>
              <a:rPr lang="en-US" sz="2400" dirty="0" smtClean="0"/>
              <a:t>”</a:t>
            </a:r>
            <a:r>
              <a:rPr lang="ru-RU" sz="2400" dirty="0" smtClean="0"/>
              <a:t> в </a:t>
            </a:r>
            <a:r>
              <a:rPr lang="en-US" sz="2400" dirty="0" smtClean="0"/>
              <a:t>C++</a:t>
            </a:r>
            <a:r>
              <a:rPr lang="ru-RU" sz="2400" dirty="0" smtClean="0"/>
              <a:t> может означать как массив с завершающим нулевым символом, так и тип </a:t>
            </a:r>
            <a:r>
              <a:rPr lang="en-US" sz="2400" dirty="0" smtClean="0">
                <a:solidFill>
                  <a:srgbClr val="0000CC"/>
                </a:solidFill>
              </a:rPr>
              <a:t>string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algn="just"/>
            <a:r>
              <a:rPr lang="en-US" sz="2400" dirty="0" err="1" smtClean="0">
                <a:solidFill>
                  <a:srgbClr val="0000CC"/>
                </a:solidFill>
              </a:rPr>
              <a:t>cin</a:t>
            </a:r>
            <a:r>
              <a:rPr lang="en-US" sz="2400" dirty="0" smtClean="0"/>
              <a:t> </a:t>
            </a:r>
            <a:r>
              <a:rPr lang="ru-RU" sz="2400" dirty="0" smtClean="0"/>
              <a:t>записывает в переменную символы до тех пор пока не встретит пробельный символ.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254" y="5145848"/>
            <a:ext cx="4283968" cy="12823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9" y="2348880"/>
            <a:ext cx="4277727" cy="40793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254" y="2348880"/>
            <a:ext cx="4188235" cy="157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535" y="5181997"/>
            <a:ext cx="5637465" cy="167600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6" y="-13287"/>
            <a:ext cx="5077972" cy="515030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508104" y="188640"/>
            <a:ext cx="331236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Конструкция </a:t>
            </a:r>
            <a:r>
              <a:rPr lang="en-US" sz="2000" dirty="0" err="1" smtClean="0">
                <a:solidFill>
                  <a:srgbClr val="0000CC"/>
                </a:solidFill>
              </a:rPr>
              <a:t>getline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err="1" smtClean="0">
                <a:solidFill>
                  <a:srgbClr val="0000CC"/>
                </a:solidFill>
              </a:rPr>
              <a:t>cin</a:t>
            </a:r>
            <a:r>
              <a:rPr lang="en-US" sz="2000" dirty="0" smtClean="0">
                <a:solidFill>
                  <a:srgbClr val="0000CC"/>
                </a:solidFill>
              </a:rPr>
              <a:t>, a); </a:t>
            </a:r>
            <a:r>
              <a:rPr lang="ru-RU" sz="2000" dirty="0" smtClean="0"/>
              <a:t>работает более корректно:</a:t>
            </a:r>
          </a:p>
          <a:p>
            <a:r>
              <a:rPr lang="ru-RU" sz="2000" dirty="0" smtClean="0"/>
              <a:t>она записывает в одну строку все символы (включая пробелы и </a:t>
            </a:r>
            <a:r>
              <a:rPr lang="en-US" sz="2000" dirty="0" smtClean="0"/>
              <a:t>tab'</a:t>
            </a:r>
            <a:r>
              <a:rPr lang="ru-RU" sz="2000" dirty="0" smtClean="0"/>
              <a:t>ы) до тех пор, пока юзер не нажмет </a:t>
            </a:r>
            <a:r>
              <a:rPr lang="en-US" sz="2000" dirty="0" smtClean="0"/>
              <a:t>Enter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Для её работы необходимо подключить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CC"/>
                </a:solidFill>
              </a:rPr>
              <a:t>#include &lt;string&gt;</a:t>
            </a:r>
            <a:endParaRPr lang="ru-R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3926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660</Words>
  <Application>Microsoft Office PowerPoint</Application>
  <PresentationFormat>Экран (4:3)</PresentationFormat>
  <Paragraphs>48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Виктория Викторовна Исакова</dc:creator>
  <cp:lastModifiedBy>Виктория Викторовна Исакова</cp:lastModifiedBy>
  <cp:revision>189</cp:revision>
  <dcterms:modified xsi:type="dcterms:W3CDTF">2020-08-28T10:17:28Z</dcterms:modified>
</cp:coreProperties>
</file>