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80" r:id="rId3"/>
    <p:sldId id="258" r:id="rId4"/>
    <p:sldId id="321" r:id="rId5"/>
    <p:sldId id="259" r:id="rId6"/>
    <p:sldId id="261" r:id="rId7"/>
    <p:sldId id="262" r:id="rId8"/>
    <p:sldId id="274" r:id="rId9"/>
    <p:sldId id="275" r:id="rId10"/>
    <p:sldId id="327" r:id="rId11"/>
    <p:sldId id="256" r:id="rId12"/>
    <p:sldId id="319" r:id="rId13"/>
    <p:sldId id="330" r:id="rId14"/>
    <p:sldId id="328" r:id="rId15"/>
    <p:sldId id="329" r:id="rId16"/>
    <p:sldId id="332" r:id="rId17"/>
    <p:sldId id="333" r:id="rId18"/>
    <p:sldId id="331" r:id="rId19"/>
    <p:sldId id="263" r:id="rId20"/>
    <p:sldId id="264" r:id="rId21"/>
    <p:sldId id="288" r:id="rId22"/>
    <p:sldId id="267" r:id="rId23"/>
    <p:sldId id="272" r:id="rId24"/>
    <p:sldId id="320" r:id="rId25"/>
    <p:sldId id="266" r:id="rId26"/>
    <p:sldId id="289" r:id="rId27"/>
    <p:sldId id="277" r:id="rId28"/>
    <p:sldId id="282" r:id="rId29"/>
    <p:sldId id="283" r:id="rId30"/>
    <p:sldId id="284" r:id="rId31"/>
    <p:sldId id="299" r:id="rId32"/>
    <p:sldId id="322" r:id="rId33"/>
    <p:sldId id="285" r:id="rId34"/>
    <p:sldId id="287" r:id="rId35"/>
    <p:sldId id="291" r:id="rId36"/>
    <p:sldId id="300" r:id="rId37"/>
    <p:sldId id="292" r:id="rId38"/>
    <p:sldId id="295" r:id="rId39"/>
    <p:sldId id="296" r:id="rId40"/>
    <p:sldId id="297" r:id="rId41"/>
    <p:sldId id="315" r:id="rId42"/>
    <p:sldId id="316"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800000"/>
    <a:srgbClr val="660066"/>
    <a:srgbClr val="0033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0" autoAdjust="0"/>
    <p:restoredTop sz="94660" autoAdjust="0"/>
  </p:normalViewPr>
  <p:slideViewPr>
    <p:cSldViewPr snapToGrid="0">
      <p:cViewPr varScale="1">
        <p:scale>
          <a:sx n="102" d="100"/>
          <a:sy n="102" d="100"/>
        </p:scale>
        <p:origin x="378" y="102"/>
      </p:cViewPr>
      <p:guideLst>
        <p:guide orient="horz" pos="2160"/>
        <p:guide pos="2880"/>
      </p:guideLst>
    </p:cSldViewPr>
  </p:slideViewPr>
  <p:outlineViewPr>
    <p:cViewPr>
      <p:scale>
        <a:sx n="33" d="100"/>
        <a:sy n="33" d="100"/>
      </p:scale>
      <p:origin x="0" y="-2688"/>
    </p:cViewPr>
  </p:outlineViewPr>
  <p:notesTextViewPr>
    <p:cViewPr>
      <p:scale>
        <a:sx n="1" d="1"/>
        <a:sy n="1" d="1"/>
      </p:scale>
      <p:origin x="0" y="0"/>
    </p:cViewPr>
  </p:notesTextViewPr>
  <p:sorterViewPr>
    <p:cViewPr>
      <p:scale>
        <a:sx n="100" d="100"/>
        <a:sy n="100" d="100"/>
      </p:scale>
      <p:origin x="0" y="-9306"/>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B2571-90E6-4A52-AFAF-3F89BB2F28CA}" type="datetimeFigureOut">
              <a:rPr lang="ru-RU" smtClean="0"/>
              <a:t>14.01.2021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8FFD2-6893-40FD-8123-87F39A610D74}" type="slidenum">
              <a:rPr lang="ru-RU" smtClean="0"/>
              <a:t>‹#›</a:t>
            </a:fld>
            <a:endParaRPr lang="ru-RU"/>
          </a:p>
        </p:txBody>
      </p:sp>
    </p:spTree>
    <p:extLst>
      <p:ext uri="{BB962C8B-B14F-4D97-AF65-F5344CB8AC3E}">
        <p14:creationId xmlns:p14="http://schemas.microsoft.com/office/powerpoint/2010/main" val="375144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088FFD2-6893-40FD-8123-87F39A610D74}" type="slidenum">
              <a:rPr lang="ru-RU" smtClean="0"/>
              <a:t>38</a:t>
            </a:fld>
            <a:endParaRPr lang="ru-RU"/>
          </a:p>
        </p:txBody>
      </p:sp>
    </p:spTree>
    <p:extLst>
      <p:ext uri="{BB962C8B-B14F-4D97-AF65-F5344CB8AC3E}">
        <p14:creationId xmlns:p14="http://schemas.microsoft.com/office/powerpoint/2010/main" val="231117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106528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254656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70196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311310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15611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28223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353318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22451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388209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146052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D6EDDA-FE85-4B88-8074-18D8073F7379}" type="datetimeFigureOut">
              <a:rPr lang="ru-RU" smtClean="0"/>
              <a:pPr/>
              <a:t>14.01.2021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6A3E22-654C-4250-8DB8-7006599DDFB6}" type="slidenum">
              <a:rPr lang="ru-RU" smtClean="0"/>
              <a:pPr/>
              <a:t>‹#›</a:t>
            </a:fld>
            <a:endParaRPr lang="ru-RU"/>
          </a:p>
        </p:txBody>
      </p:sp>
    </p:spTree>
    <p:extLst>
      <p:ext uri="{BB962C8B-B14F-4D97-AF65-F5344CB8AC3E}">
        <p14:creationId xmlns:p14="http://schemas.microsoft.com/office/powerpoint/2010/main" val="194652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6EDDA-FE85-4B88-8074-18D8073F7379}" type="datetimeFigureOut">
              <a:rPr lang="ru-RU" smtClean="0"/>
              <a:pPr/>
              <a:t>14.01.2021</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3E22-654C-4250-8DB8-7006599DDFB6}" type="slidenum">
              <a:rPr lang="ru-RU" smtClean="0"/>
              <a:pPr/>
              <a:t>‹#›</a:t>
            </a:fld>
            <a:endParaRPr lang="ru-RU"/>
          </a:p>
        </p:txBody>
      </p:sp>
    </p:spTree>
    <p:extLst>
      <p:ext uri="{BB962C8B-B14F-4D97-AF65-F5344CB8AC3E}">
        <p14:creationId xmlns:p14="http://schemas.microsoft.com/office/powerpoint/2010/main" val="57408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 Id="rId4" Type="http://schemas.openxmlformats.org/officeDocument/2006/relationships/image" Target="../media/image34.jpg"/></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13766" y="120710"/>
            <a:ext cx="3741778" cy="400110"/>
          </a:xfrm>
          <a:prstGeom prst="rect">
            <a:avLst/>
          </a:prstGeom>
        </p:spPr>
        <p:txBody>
          <a:bodyPr wrap="square">
            <a:spAutoFit/>
          </a:bodyPr>
          <a:lstStyle/>
          <a:p>
            <a:r>
              <a:rPr lang="ru-RU" sz="2000" dirty="0" smtClean="0">
                <a:solidFill>
                  <a:srgbClr val="002060"/>
                </a:solidFill>
              </a:rPr>
              <a:t>Хранение переменных в памяти</a:t>
            </a:r>
            <a:endParaRPr lang="ru-RU" sz="2000" dirty="0">
              <a:solidFill>
                <a:srgbClr val="002060"/>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7757"/>
            <a:ext cx="9144000" cy="5860243"/>
          </a:xfrm>
          <a:prstGeom prst="rect">
            <a:avLst/>
          </a:prstGeom>
        </p:spPr>
      </p:pic>
      <p:sp>
        <p:nvSpPr>
          <p:cNvPr id="6" name="Прямоугольник 5"/>
          <p:cNvSpPr/>
          <p:nvPr/>
        </p:nvSpPr>
        <p:spPr>
          <a:xfrm>
            <a:off x="293304" y="520820"/>
            <a:ext cx="8400529" cy="400110"/>
          </a:xfrm>
          <a:prstGeom prst="rect">
            <a:avLst/>
          </a:prstGeom>
        </p:spPr>
        <p:txBody>
          <a:bodyPr wrap="square">
            <a:spAutoFit/>
          </a:bodyPr>
          <a:lstStyle/>
          <a:p>
            <a:r>
              <a:rPr lang="ru-RU" sz="2000" dirty="0" smtClean="0"/>
              <a:t>Программа, которая выводит размер переменных разных типов:</a:t>
            </a:r>
            <a:endParaRPr lang="ru-RU" sz="2000" dirty="0"/>
          </a:p>
        </p:txBody>
      </p:sp>
    </p:spTree>
    <p:extLst>
      <p:ext uri="{BB962C8B-B14F-4D97-AF65-F5344CB8AC3E}">
        <p14:creationId xmlns:p14="http://schemas.microsoft.com/office/powerpoint/2010/main" val="1679861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67274" y="325115"/>
            <a:ext cx="8326583" cy="461665"/>
          </a:xfrm>
          <a:prstGeom prst="rect">
            <a:avLst/>
          </a:prstGeom>
        </p:spPr>
        <p:txBody>
          <a:bodyPr wrap="square">
            <a:spAutoFit/>
          </a:bodyPr>
          <a:lstStyle/>
          <a:p>
            <a:pPr algn="just"/>
            <a:r>
              <a:rPr lang="ru-RU" sz="2400" dirty="0" smtClean="0">
                <a:solidFill>
                  <a:srgbClr val="006600"/>
                </a:solidFill>
              </a:rPr>
              <a:t>Переполнение стека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6127"/>
            <a:ext cx="5922498" cy="4441874"/>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857" y="295688"/>
            <a:ext cx="4191000" cy="2838450"/>
          </a:xfrm>
          <a:prstGeom prst="rect">
            <a:avLst/>
          </a:prstGeom>
        </p:spPr>
      </p:pic>
      <p:sp>
        <p:nvSpPr>
          <p:cNvPr id="8" name="Прямоугольник 7"/>
          <p:cNvSpPr/>
          <p:nvPr/>
        </p:nvSpPr>
        <p:spPr>
          <a:xfrm>
            <a:off x="492955" y="1001704"/>
            <a:ext cx="4783148" cy="923330"/>
          </a:xfrm>
          <a:prstGeom prst="rect">
            <a:avLst/>
          </a:prstGeom>
        </p:spPr>
        <p:txBody>
          <a:bodyPr wrap="square">
            <a:spAutoFit/>
          </a:bodyPr>
          <a:lstStyle/>
          <a:p>
            <a:pPr algn="just"/>
            <a:r>
              <a:rPr lang="ru-RU" dirty="0" smtClean="0">
                <a:solidFill>
                  <a:srgbClr val="222222"/>
                </a:solidFill>
              </a:rPr>
              <a:t>Переполнение </a:t>
            </a:r>
            <a:r>
              <a:rPr lang="ru-RU" dirty="0">
                <a:solidFill>
                  <a:srgbClr val="222222"/>
                </a:solidFill>
              </a:rPr>
              <a:t>стека (англ. </a:t>
            </a:r>
            <a:r>
              <a:rPr lang="ru-RU" dirty="0" err="1">
                <a:solidFill>
                  <a:srgbClr val="222222"/>
                </a:solidFill>
              </a:rPr>
              <a:t>stack</a:t>
            </a:r>
            <a:r>
              <a:rPr lang="ru-RU" dirty="0">
                <a:solidFill>
                  <a:srgbClr val="222222"/>
                </a:solidFill>
              </a:rPr>
              <a:t> </a:t>
            </a:r>
            <a:r>
              <a:rPr lang="ru-RU" dirty="0" err="1">
                <a:solidFill>
                  <a:srgbClr val="222222"/>
                </a:solidFill>
              </a:rPr>
              <a:t>overflow</a:t>
            </a:r>
            <a:r>
              <a:rPr lang="ru-RU" dirty="0">
                <a:solidFill>
                  <a:srgbClr val="222222"/>
                </a:solidFill>
              </a:rPr>
              <a:t>) возникает, когда в стеке вызовов хранится больше информации, чем он может вместить.</a:t>
            </a:r>
            <a:endParaRPr lang="ru-RU" dirty="0"/>
          </a:p>
        </p:txBody>
      </p:sp>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675" y="6029325"/>
            <a:ext cx="3743325" cy="828675"/>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6055" y="3399707"/>
            <a:ext cx="2897945" cy="2629617"/>
          </a:xfrm>
          <a:prstGeom prst="rect">
            <a:avLst/>
          </a:prstGeom>
        </p:spPr>
      </p:pic>
    </p:spTree>
    <p:extLst>
      <p:ext uri="{BB962C8B-B14F-4D97-AF65-F5344CB8AC3E}">
        <p14:creationId xmlns:p14="http://schemas.microsoft.com/office/powerpoint/2010/main" val="62377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183447" y="2286649"/>
            <a:ext cx="2105063" cy="1200329"/>
          </a:xfrm>
          <a:prstGeom prst="rect">
            <a:avLst/>
          </a:prstGeom>
        </p:spPr>
        <p:txBody>
          <a:bodyPr wrap="none">
            <a:spAutoFit/>
          </a:bodyPr>
          <a:lstStyle/>
          <a:p>
            <a:r>
              <a:rPr lang="en-US" sz="2400" dirty="0" smtClean="0">
                <a:solidFill>
                  <a:srgbClr val="0000CC"/>
                </a:solidFill>
              </a:rPr>
              <a:t>int num = 4;</a:t>
            </a:r>
          </a:p>
          <a:p>
            <a:r>
              <a:rPr lang="en-US" sz="2400" dirty="0" smtClean="0">
                <a:solidFill>
                  <a:srgbClr val="0000CC"/>
                </a:solidFill>
              </a:rPr>
              <a:t>int *pNum;</a:t>
            </a:r>
          </a:p>
          <a:p>
            <a:r>
              <a:rPr lang="en-US" sz="2400" dirty="0" smtClean="0">
                <a:solidFill>
                  <a:srgbClr val="0000CC"/>
                </a:solidFill>
              </a:rPr>
              <a:t>pNum = &amp;num;</a:t>
            </a:r>
            <a:endParaRPr lang="ru-RU" sz="2400" dirty="0">
              <a:solidFill>
                <a:srgbClr val="0000CC"/>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923316822"/>
              </p:ext>
            </p:extLst>
          </p:nvPr>
        </p:nvGraphicFramePr>
        <p:xfrm>
          <a:off x="8009658" y="1977169"/>
          <a:ext cx="734292" cy="1854200"/>
        </p:xfrm>
        <a:graphic>
          <a:graphicData uri="http://schemas.openxmlformats.org/drawingml/2006/table">
            <a:tbl>
              <a:tblPr firstRow="1" bandRow="1">
                <a:tableStyleId>{E8B1032C-EA38-4F05-BA0D-38AFFFC7BED3}</a:tableStyleId>
              </a:tblPr>
              <a:tblGrid>
                <a:gridCol w="734292">
                  <a:extLst>
                    <a:ext uri="{9D8B030D-6E8A-4147-A177-3AD203B41FA5}">
                      <a16:colId xmlns:a16="http://schemas.microsoft.com/office/drawing/2014/main" val="20000"/>
                    </a:ext>
                  </a:extLst>
                </a:gridCol>
              </a:tblGrid>
              <a:tr h="370840">
                <a:tc>
                  <a:txBody>
                    <a:bodyPr/>
                    <a:lstStyle/>
                    <a:p>
                      <a:pPr algn="ctr"/>
                      <a:r>
                        <a:rPr lang="en-US" b="0" dirty="0" smtClean="0"/>
                        <a:t>0004</a:t>
                      </a:r>
                      <a:endParaRPr lang="ru-RU" b="0" dirty="0"/>
                    </a:p>
                  </a:txBody>
                  <a:tcPr anchor="ctr"/>
                </a:tc>
                <a:extLst>
                  <a:ext uri="{0D108BD9-81ED-4DB2-BD59-A6C34878D82A}">
                    <a16:rowId xmlns:a16="http://schemas.microsoft.com/office/drawing/2014/main" val="10000"/>
                  </a:ext>
                </a:extLst>
              </a:tr>
              <a:tr h="370840">
                <a:tc>
                  <a:txBody>
                    <a:bodyPr/>
                    <a:lstStyle/>
                    <a:p>
                      <a:pPr algn="ctr"/>
                      <a:r>
                        <a:rPr lang="en-US" dirty="0" smtClean="0"/>
                        <a:t>0008</a:t>
                      </a:r>
                      <a:endParaRPr lang="ru-RU" dirty="0"/>
                    </a:p>
                  </a:txBody>
                  <a:tcPr anchor="ctr"/>
                </a:tc>
                <a:extLst>
                  <a:ext uri="{0D108BD9-81ED-4DB2-BD59-A6C34878D82A}">
                    <a16:rowId xmlns:a16="http://schemas.microsoft.com/office/drawing/2014/main" val="10001"/>
                  </a:ext>
                </a:extLst>
              </a:tr>
              <a:tr h="370840">
                <a:tc>
                  <a:txBody>
                    <a:bodyPr/>
                    <a:lstStyle/>
                    <a:p>
                      <a:pPr algn="ctr"/>
                      <a:r>
                        <a:rPr lang="en-US" dirty="0" smtClean="0"/>
                        <a:t>000C</a:t>
                      </a:r>
                      <a:endParaRPr lang="ru-RU" dirty="0"/>
                    </a:p>
                  </a:txBody>
                  <a:tcPr anchor="ctr"/>
                </a:tc>
                <a:extLst>
                  <a:ext uri="{0D108BD9-81ED-4DB2-BD59-A6C34878D82A}">
                    <a16:rowId xmlns:a16="http://schemas.microsoft.com/office/drawing/2014/main" val="10002"/>
                  </a:ext>
                </a:extLst>
              </a:tr>
              <a:tr h="370840">
                <a:tc>
                  <a:txBody>
                    <a:bodyPr/>
                    <a:lstStyle/>
                    <a:p>
                      <a:pPr algn="ctr"/>
                      <a:r>
                        <a:rPr lang="en-US" dirty="0" smtClean="0"/>
                        <a:t>0010</a:t>
                      </a:r>
                      <a:endParaRPr lang="ru-RU" dirty="0"/>
                    </a:p>
                  </a:txBody>
                  <a:tcPr anchor="ctr"/>
                </a:tc>
                <a:extLst>
                  <a:ext uri="{0D108BD9-81ED-4DB2-BD59-A6C34878D82A}">
                    <a16:rowId xmlns:a16="http://schemas.microsoft.com/office/drawing/2014/main" val="10003"/>
                  </a:ext>
                </a:extLst>
              </a:tr>
              <a:tr h="370840">
                <a:tc>
                  <a:txBody>
                    <a:bodyPr/>
                    <a:lstStyle/>
                    <a:p>
                      <a:pPr algn="ctr"/>
                      <a:r>
                        <a:rPr lang="en-US" dirty="0" smtClean="0"/>
                        <a:t>0014</a:t>
                      </a:r>
                      <a:endParaRPr lang="ru-RU" dirty="0"/>
                    </a:p>
                  </a:txBody>
                  <a:tcPr anchor="ctr"/>
                </a:tc>
                <a:extLst>
                  <a:ext uri="{0D108BD9-81ED-4DB2-BD59-A6C34878D82A}">
                    <a16:rowId xmlns:a16="http://schemas.microsoft.com/office/drawing/2014/main" val="10004"/>
                  </a:ext>
                </a:extLst>
              </a:tr>
            </a:tbl>
          </a:graphicData>
        </a:graphic>
      </p:graphicFrame>
      <p:sp>
        <p:nvSpPr>
          <p:cNvPr id="5" name="Прямоугольник 4"/>
          <p:cNvSpPr/>
          <p:nvPr/>
        </p:nvSpPr>
        <p:spPr>
          <a:xfrm>
            <a:off x="7954355" y="3893775"/>
            <a:ext cx="845013" cy="830997"/>
          </a:xfrm>
          <a:prstGeom prst="rect">
            <a:avLst/>
          </a:prstGeom>
        </p:spPr>
        <p:txBody>
          <a:bodyPr wrap="square">
            <a:spAutoFit/>
          </a:bodyPr>
          <a:lstStyle/>
          <a:p>
            <a:r>
              <a:rPr lang="ru-RU" sz="1600" dirty="0" smtClean="0"/>
              <a:t>Адреса ячеек в памяти</a:t>
            </a:r>
            <a:endParaRPr lang="ru-RU" sz="1600" dirty="0"/>
          </a:p>
        </p:txBody>
      </p:sp>
      <p:cxnSp>
        <p:nvCxnSpPr>
          <p:cNvPr id="7" name="Прямая соединительная линия 6"/>
          <p:cNvCxnSpPr/>
          <p:nvPr/>
        </p:nvCxnSpPr>
        <p:spPr>
          <a:xfrm>
            <a:off x="6762750" y="2492096"/>
            <a:ext cx="1177636" cy="401782"/>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Прямая соединительная линия 7"/>
          <p:cNvCxnSpPr>
            <a:endCxn id="4" idx="1"/>
          </p:cNvCxnSpPr>
          <p:nvPr/>
        </p:nvCxnSpPr>
        <p:spPr>
          <a:xfrm flipV="1">
            <a:off x="7247660" y="2904269"/>
            <a:ext cx="761998" cy="335974"/>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0" name="Прямоугольник 9"/>
          <p:cNvSpPr/>
          <p:nvPr/>
        </p:nvSpPr>
        <p:spPr>
          <a:xfrm>
            <a:off x="204942" y="1872020"/>
            <a:ext cx="4490884" cy="3139321"/>
          </a:xfrm>
          <a:prstGeom prst="rect">
            <a:avLst/>
          </a:prstGeom>
        </p:spPr>
        <p:txBody>
          <a:bodyPr wrap="square">
            <a:spAutoFit/>
          </a:bodyPr>
          <a:lstStyle/>
          <a:p>
            <a:r>
              <a:rPr lang="ru-RU" sz="2200" dirty="0" smtClean="0">
                <a:solidFill>
                  <a:srgbClr val="006600"/>
                </a:solidFill>
              </a:rPr>
              <a:t>Переменная</a:t>
            </a:r>
            <a:r>
              <a:rPr lang="ru-RU" sz="2200" dirty="0" smtClean="0"/>
              <a:t> </a:t>
            </a:r>
            <a:r>
              <a:rPr lang="ru-RU" sz="2200" dirty="0" smtClean="0">
                <a:solidFill>
                  <a:srgbClr val="0000CC"/>
                </a:solidFill>
              </a:rPr>
              <a:t>num</a:t>
            </a:r>
            <a:r>
              <a:rPr lang="ru-RU" sz="2200" dirty="0" smtClean="0"/>
              <a:t> </a:t>
            </a:r>
            <a:r>
              <a:rPr lang="ru-RU" sz="2200" dirty="0" smtClean="0">
                <a:solidFill>
                  <a:srgbClr val="006600"/>
                </a:solidFill>
              </a:rPr>
              <a:t>объявляется и инициализируется. </a:t>
            </a:r>
          </a:p>
          <a:p>
            <a:r>
              <a:rPr lang="ru-RU" sz="2200" dirty="0" smtClean="0">
                <a:solidFill>
                  <a:srgbClr val="006600"/>
                </a:solidFill>
              </a:rPr>
              <a:t>После чего объявляется переменная-указатель </a:t>
            </a:r>
            <a:r>
              <a:rPr lang="ru-RU" sz="2200" dirty="0" smtClean="0">
                <a:solidFill>
                  <a:srgbClr val="0000CC"/>
                </a:solidFill>
              </a:rPr>
              <a:t>pNum</a:t>
            </a:r>
            <a:r>
              <a:rPr lang="ru-RU" sz="2200" dirty="0" smtClean="0"/>
              <a:t>. </a:t>
            </a:r>
            <a:r>
              <a:rPr lang="ru-RU" sz="2200" dirty="0" smtClean="0">
                <a:solidFill>
                  <a:srgbClr val="006600"/>
                </a:solidFill>
              </a:rPr>
              <a:t>Затем указателю </a:t>
            </a:r>
            <a:r>
              <a:rPr lang="ru-RU" sz="2200" dirty="0" smtClean="0">
                <a:solidFill>
                  <a:srgbClr val="0000CC"/>
                </a:solidFill>
              </a:rPr>
              <a:t>pNum</a:t>
            </a:r>
            <a:r>
              <a:rPr lang="ru-RU" sz="2200" dirty="0" smtClean="0"/>
              <a:t> </a:t>
            </a:r>
            <a:r>
              <a:rPr lang="ru-RU" sz="2200" dirty="0" smtClean="0">
                <a:solidFill>
                  <a:srgbClr val="006600"/>
                </a:solidFill>
              </a:rPr>
              <a:t>присваивается адрес переменной</a:t>
            </a:r>
            <a:r>
              <a:rPr lang="ru-RU" sz="2200" dirty="0" smtClean="0"/>
              <a:t> </a:t>
            </a:r>
            <a:r>
              <a:rPr lang="ru-RU" sz="2200" dirty="0" smtClean="0">
                <a:solidFill>
                  <a:srgbClr val="0000CC"/>
                </a:solidFill>
              </a:rPr>
              <a:t>num</a:t>
            </a:r>
            <a:r>
              <a:rPr lang="ru-RU" sz="2200" dirty="0" smtClean="0"/>
              <a:t>. </a:t>
            </a:r>
            <a:r>
              <a:rPr lang="ru-RU" sz="2200" dirty="0" smtClean="0">
                <a:solidFill>
                  <a:srgbClr val="006600"/>
                </a:solidFill>
              </a:rPr>
              <a:t>Таким образом обе переменные можно использовать для доступа к одному и тому же месту в памяти.</a:t>
            </a:r>
            <a:endParaRPr lang="ru-RU" sz="2200" dirty="0">
              <a:solidFill>
                <a:srgbClr val="006600"/>
              </a:solidFill>
            </a:endParaRPr>
          </a:p>
        </p:txBody>
      </p:sp>
      <p:sp>
        <p:nvSpPr>
          <p:cNvPr id="9" name="Прямоугольник 8"/>
          <p:cNvSpPr/>
          <p:nvPr/>
        </p:nvSpPr>
        <p:spPr>
          <a:xfrm>
            <a:off x="281141" y="360180"/>
            <a:ext cx="8518227" cy="1446550"/>
          </a:xfrm>
          <a:prstGeom prst="rect">
            <a:avLst/>
          </a:prstGeom>
        </p:spPr>
        <p:txBody>
          <a:bodyPr wrap="square">
            <a:spAutoFit/>
          </a:bodyPr>
          <a:lstStyle/>
          <a:p>
            <a:pPr algn="just"/>
            <a:r>
              <a:rPr lang="ru-RU" sz="2200" dirty="0">
                <a:solidFill>
                  <a:srgbClr val="006600"/>
                </a:solidFill>
              </a:rPr>
              <a:t>В </a:t>
            </a:r>
            <a:r>
              <a:rPr lang="en-US" sz="2200" dirty="0">
                <a:solidFill>
                  <a:srgbClr val="006600"/>
                </a:solidFill>
              </a:rPr>
              <a:t>C++ </a:t>
            </a:r>
            <a:r>
              <a:rPr lang="ru-RU" sz="2200" dirty="0">
                <a:solidFill>
                  <a:srgbClr val="006600"/>
                </a:solidFill>
              </a:rPr>
              <a:t>предусмотрено две операции над указателями: </a:t>
            </a:r>
            <a:r>
              <a:rPr lang="ru-RU" sz="2200" dirty="0">
                <a:solidFill>
                  <a:srgbClr val="C00000"/>
                </a:solidFill>
              </a:rPr>
              <a:t>присваивание</a:t>
            </a:r>
            <a:r>
              <a:rPr lang="ru-RU" sz="2200" dirty="0">
                <a:solidFill>
                  <a:srgbClr val="006600"/>
                </a:solidFill>
              </a:rPr>
              <a:t> и </a:t>
            </a:r>
            <a:r>
              <a:rPr lang="ru-RU" sz="2200" dirty="0">
                <a:solidFill>
                  <a:srgbClr val="C00000"/>
                </a:solidFill>
              </a:rPr>
              <a:t>разыменование</a:t>
            </a:r>
            <a:r>
              <a:rPr lang="ru-RU" sz="2200" dirty="0">
                <a:solidFill>
                  <a:srgbClr val="006600"/>
                </a:solidFill>
              </a:rPr>
              <a:t>. Первая из этих операций присваивает указателю некоторый адрес. Вторая служит для обращения к значению в памяти, на которое указывает указатель.</a:t>
            </a:r>
          </a:p>
        </p:txBody>
      </p:sp>
    </p:spTree>
    <p:extLst>
      <p:ext uri="{BB962C8B-B14F-4D97-AF65-F5344CB8AC3E}">
        <p14:creationId xmlns:p14="http://schemas.microsoft.com/office/powerpoint/2010/main" val="1646954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068" y="0"/>
            <a:ext cx="4557932" cy="3376246"/>
          </a:xfrm>
          <a:prstGeom prst="rect">
            <a:avLst/>
          </a:prstGeom>
        </p:spPr>
      </p:pic>
      <p:sp>
        <p:nvSpPr>
          <p:cNvPr id="7" name="Прямоугольник 6"/>
          <p:cNvSpPr/>
          <p:nvPr/>
        </p:nvSpPr>
        <p:spPr>
          <a:xfrm>
            <a:off x="140677" y="180018"/>
            <a:ext cx="4586067" cy="2739211"/>
          </a:xfrm>
          <a:prstGeom prst="rect">
            <a:avLst/>
          </a:prstGeom>
        </p:spPr>
        <p:txBody>
          <a:bodyPr wrap="square">
            <a:spAutoFit/>
          </a:bodyPr>
          <a:lstStyle/>
          <a:p>
            <a:r>
              <a:rPr lang="ru-RU" sz="2000" dirty="0" smtClean="0"/>
              <a:t>Возможны три варианта расположения </a:t>
            </a:r>
            <a:r>
              <a:rPr lang="ru-RU" sz="2000" dirty="0" smtClean="0">
                <a:solidFill>
                  <a:srgbClr val="0000CC"/>
                </a:solidFill>
              </a:rPr>
              <a:t>*</a:t>
            </a:r>
            <a:r>
              <a:rPr lang="ru-RU" sz="2000" dirty="0" smtClean="0"/>
              <a:t> при объявлении указателей, каждый из которых имеет своих сторонников: </a:t>
            </a:r>
          </a:p>
          <a:p>
            <a:r>
              <a:rPr lang="en-US" sz="2400" dirty="0" smtClean="0">
                <a:solidFill>
                  <a:srgbClr val="7030A0"/>
                </a:solidFill>
              </a:rPr>
              <a:t>int* x;</a:t>
            </a:r>
          </a:p>
          <a:p>
            <a:r>
              <a:rPr lang="en-US" sz="2400" dirty="0" smtClean="0">
                <a:solidFill>
                  <a:srgbClr val="002060"/>
                </a:solidFill>
              </a:rPr>
              <a:t>int * x;</a:t>
            </a:r>
          </a:p>
          <a:p>
            <a:r>
              <a:rPr lang="en-US" sz="2400" dirty="0" smtClean="0">
                <a:solidFill>
                  <a:srgbClr val="0000CC"/>
                </a:solidFill>
              </a:rPr>
              <a:t>int *x;</a:t>
            </a:r>
            <a:endParaRPr lang="ru-RU" sz="2400" dirty="0" smtClean="0">
              <a:solidFill>
                <a:srgbClr val="0000CC"/>
              </a:solidFill>
            </a:endParaRPr>
          </a:p>
          <a:p>
            <a:r>
              <a:rPr lang="ru-RU" sz="2000" dirty="0" smtClean="0"/>
              <a:t>Компилятору безразлично, какой из способов используется программистом.</a:t>
            </a:r>
          </a:p>
        </p:txBody>
      </p:sp>
      <p:sp>
        <p:nvSpPr>
          <p:cNvPr id="8" name="Прямоугольник 7"/>
          <p:cNvSpPr/>
          <p:nvPr/>
        </p:nvSpPr>
        <p:spPr>
          <a:xfrm>
            <a:off x="140678" y="5048553"/>
            <a:ext cx="8642555" cy="1785104"/>
          </a:xfrm>
          <a:prstGeom prst="rect">
            <a:avLst/>
          </a:prstGeom>
        </p:spPr>
        <p:txBody>
          <a:bodyPr wrap="square">
            <a:spAutoFit/>
          </a:bodyPr>
          <a:lstStyle/>
          <a:p>
            <a:pPr algn="just"/>
            <a:r>
              <a:rPr lang="ru-RU" sz="2200" dirty="0" smtClean="0"/>
              <a:t>Такой способ не самый наглядный</a:t>
            </a:r>
            <a:endParaRPr lang="ru-RU" sz="2200" dirty="0"/>
          </a:p>
          <a:p>
            <a:pPr algn="just"/>
            <a:r>
              <a:rPr lang="ru-RU" sz="2200" dirty="0" err="1">
                <a:solidFill>
                  <a:srgbClr val="0000CC"/>
                </a:solidFill>
              </a:rPr>
              <a:t>float</a:t>
            </a:r>
            <a:r>
              <a:rPr lang="ru-RU" sz="2200" dirty="0">
                <a:solidFill>
                  <a:srgbClr val="0000CC"/>
                </a:solidFill>
              </a:rPr>
              <a:t> *x, y, *z;</a:t>
            </a:r>
            <a:r>
              <a:rPr lang="ru-RU" sz="2200" dirty="0"/>
              <a:t> </a:t>
            </a:r>
            <a:r>
              <a:rPr lang="ru-RU" sz="2200" i="1" dirty="0">
                <a:solidFill>
                  <a:srgbClr val="660066"/>
                </a:solidFill>
              </a:rPr>
              <a:t>//описаны указатели на вещественные числа - x и z</a:t>
            </a:r>
            <a:r>
              <a:rPr lang="ru-RU" sz="2200" i="1" dirty="0"/>
              <a:t/>
            </a:r>
            <a:br>
              <a:rPr lang="ru-RU" sz="2200" i="1" dirty="0"/>
            </a:br>
            <a:r>
              <a:rPr lang="ru-RU" sz="2200" dirty="0"/>
              <a:t>	     </a:t>
            </a:r>
            <a:r>
              <a:rPr lang="ru-RU" sz="2200" dirty="0" smtClean="0"/>
              <a:t>        </a:t>
            </a:r>
            <a:r>
              <a:rPr lang="ru-RU" sz="2200" i="1" dirty="0">
                <a:solidFill>
                  <a:srgbClr val="660066"/>
                </a:solidFill>
              </a:rPr>
              <a:t>//а также вещественная переменная </a:t>
            </a:r>
            <a:r>
              <a:rPr lang="ru-RU" sz="2200" i="1" dirty="0" smtClean="0">
                <a:solidFill>
                  <a:srgbClr val="660066"/>
                </a:solidFill>
              </a:rPr>
              <a:t>y</a:t>
            </a:r>
            <a:endParaRPr lang="ru-RU" sz="2200" dirty="0" smtClean="0">
              <a:solidFill>
                <a:srgbClr val="660066"/>
              </a:solidFill>
            </a:endParaRPr>
          </a:p>
          <a:p>
            <a:pPr algn="just"/>
            <a:r>
              <a:rPr lang="ru-RU" sz="2200" dirty="0" smtClean="0"/>
              <a:t>поэтому рекомендуется объявлять каждую переменную в отдельной строке:</a:t>
            </a:r>
          </a:p>
        </p:txBody>
      </p:sp>
      <p:sp>
        <p:nvSpPr>
          <p:cNvPr id="5" name="Прямоугольник 4"/>
          <p:cNvSpPr/>
          <p:nvPr/>
        </p:nvSpPr>
        <p:spPr>
          <a:xfrm>
            <a:off x="143175" y="3782020"/>
            <a:ext cx="8640057" cy="1107996"/>
          </a:xfrm>
          <a:prstGeom prst="rect">
            <a:avLst/>
          </a:prstGeom>
        </p:spPr>
        <p:txBody>
          <a:bodyPr wrap="square">
            <a:spAutoFit/>
          </a:bodyPr>
          <a:lstStyle/>
          <a:p>
            <a:r>
              <a:rPr lang="ru-RU" sz="2200" dirty="0"/>
              <a:t>Но если в одной строке объявляются однотипные указатели и переменные, звездочка рядом с типом может привести к путанице: </a:t>
            </a:r>
            <a:r>
              <a:rPr lang="en-US" sz="2200" dirty="0">
                <a:solidFill>
                  <a:srgbClr val="0000CC"/>
                </a:solidFill>
              </a:rPr>
              <a:t>float* x, y</a:t>
            </a:r>
            <a:r>
              <a:rPr lang="en-US" sz="2200" dirty="0" smtClean="0">
                <a:solidFill>
                  <a:srgbClr val="0000CC"/>
                </a:solidFill>
              </a:rPr>
              <a:t>;</a:t>
            </a:r>
            <a:r>
              <a:rPr lang="ru-RU" sz="2200" dirty="0" smtClean="0">
                <a:solidFill>
                  <a:srgbClr val="0000CC"/>
                </a:solidFill>
              </a:rPr>
              <a:t> </a:t>
            </a:r>
            <a:r>
              <a:rPr lang="en-US" sz="2200" dirty="0" smtClean="0">
                <a:solidFill>
                  <a:srgbClr val="006600"/>
                </a:solidFill>
              </a:rPr>
              <a:t>//</a:t>
            </a:r>
            <a:r>
              <a:rPr lang="ru-RU" sz="2200" dirty="0" smtClean="0">
                <a:solidFill>
                  <a:srgbClr val="006600"/>
                </a:solidFill>
              </a:rPr>
              <a:t> </a:t>
            </a:r>
            <a:r>
              <a:rPr lang="en-US" sz="2200" dirty="0" smtClean="0">
                <a:solidFill>
                  <a:srgbClr val="006600"/>
                </a:solidFill>
              </a:rPr>
              <a:t>x – </a:t>
            </a:r>
            <a:r>
              <a:rPr lang="ru-RU" sz="2200" dirty="0" smtClean="0">
                <a:solidFill>
                  <a:srgbClr val="006600"/>
                </a:solidFill>
              </a:rPr>
              <a:t>указатель, </a:t>
            </a:r>
            <a:r>
              <a:rPr lang="en-US" sz="2200" dirty="0" smtClean="0">
                <a:solidFill>
                  <a:srgbClr val="006600"/>
                </a:solidFill>
              </a:rPr>
              <a:t>y – </a:t>
            </a:r>
            <a:r>
              <a:rPr lang="ru-RU" sz="2200" dirty="0" smtClean="0">
                <a:solidFill>
                  <a:srgbClr val="006600"/>
                </a:solidFill>
              </a:rPr>
              <a:t>обычная переменная типа </a:t>
            </a:r>
            <a:r>
              <a:rPr lang="en-US" sz="2200" dirty="0" smtClean="0">
                <a:solidFill>
                  <a:srgbClr val="006600"/>
                </a:solidFill>
              </a:rPr>
              <a:t>float.</a:t>
            </a:r>
            <a:endParaRPr lang="en-US" sz="2200" dirty="0">
              <a:solidFill>
                <a:srgbClr val="006600"/>
              </a:solidFill>
            </a:endParaRPr>
          </a:p>
        </p:txBody>
      </p:sp>
      <p:sp>
        <p:nvSpPr>
          <p:cNvPr id="9" name="Прямоугольник 8"/>
          <p:cNvSpPr/>
          <p:nvPr/>
        </p:nvSpPr>
        <p:spPr>
          <a:xfrm>
            <a:off x="140677" y="2919229"/>
            <a:ext cx="4164037" cy="707886"/>
          </a:xfrm>
          <a:prstGeom prst="rect">
            <a:avLst/>
          </a:prstGeom>
        </p:spPr>
        <p:txBody>
          <a:bodyPr wrap="square">
            <a:spAutoFit/>
          </a:bodyPr>
          <a:lstStyle/>
          <a:p>
            <a:r>
              <a:rPr lang="en-US" sz="2000" dirty="0" smtClean="0"/>
              <a:t>Visual Studio </a:t>
            </a:r>
            <a:r>
              <a:rPr lang="ru-RU" sz="2000" dirty="0" smtClean="0"/>
              <a:t>явно рекомендует 1-й способ.</a:t>
            </a:r>
            <a:endParaRPr lang="ru-RU" sz="2000" dirty="0"/>
          </a:p>
        </p:txBody>
      </p:sp>
    </p:spTree>
    <p:extLst>
      <p:ext uri="{BB962C8B-B14F-4D97-AF65-F5344CB8AC3E}">
        <p14:creationId xmlns:p14="http://schemas.microsoft.com/office/powerpoint/2010/main" val="157857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35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6177" y="518884"/>
            <a:ext cx="8656469" cy="1323439"/>
          </a:xfrm>
          <a:prstGeom prst="rect">
            <a:avLst/>
          </a:prstGeom>
        </p:spPr>
        <p:txBody>
          <a:bodyPr wrap="square">
            <a:spAutoFit/>
          </a:bodyPr>
          <a:lstStyle/>
          <a:p>
            <a:pPr algn="just"/>
            <a:r>
              <a:rPr lang="ru-RU" sz="2000" dirty="0" smtClean="0"/>
              <a:t>Помимо указателей, есть еще возможность создать </a:t>
            </a:r>
            <a:r>
              <a:rPr lang="ru-RU" sz="2000" dirty="0" smtClean="0">
                <a:solidFill>
                  <a:srgbClr val="002060"/>
                </a:solidFill>
              </a:rPr>
              <a:t>ссылку</a:t>
            </a:r>
            <a:r>
              <a:rPr lang="ru-RU" sz="2000" dirty="0" smtClean="0"/>
              <a:t> на  адрес переменной, которая будет хранить адрес переменной, но уметь работать с данными напрямую (без разыменования). Под ссылку тоже в оперативной памяти выделяется ячейка.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9471"/>
            <a:ext cx="9144000" cy="1322413"/>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79384"/>
            <a:ext cx="9144000" cy="2032000"/>
          </a:xfrm>
          <a:prstGeom prst="rect">
            <a:avLst/>
          </a:prstGeom>
        </p:spPr>
      </p:pic>
      <p:sp>
        <p:nvSpPr>
          <p:cNvPr id="5" name="Прямоугольник 4"/>
          <p:cNvSpPr/>
          <p:nvPr/>
        </p:nvSpPr>
        <p:spPr>
          <a:xfrm>
            <a:off x="206177" y="5511384"/>
            <a:ext cx="8656469" cy="1107996"/>
          </a:xfrm>
          <a:prstGeom prst="rect">
            <a:avLst/>
          </a:prstGeom>
        </p:spPr>
        <p:txBody>
          <a:bodyPr wrap="square">
            <a:spAutoFit/>
          </a:bodyPr>
          <a:lstStyle/>
          <a:p>
            <a:pPr algn="just"/>
            <a:r>
              <a:rPr lang="ru-RU" sz="2200" dirty="0" smtClean="0"/>
              <a:t>Отличия указателя от ссылки:</a:t>
            </a:r>
          </a:p>
          <a:p>
            <a:pPr algn="just"/>
            <a:r>
              <a:rPr lang="ru-RU" sz="2200" dirty="0" smtClean="0"/>
              <a:t>1. В отличие от указателей, у ссылок нет оператора разыменования. Они и так выводят значение.</a:t>
            </a:r>
          </a:p>
        </p:txBody>
      </p:sp>
      <p:sp>
        <p:nvSpPr>
          <p:cNvPr id="6" name="Прямоугольник 5"/>
          <p:cNvSpPr/>
          <p:nvPr/>
        </p:nvSpPr>
        <p:spPr>
          <a:xfrm>
            <a:off x="4108457" y="147013"/>
            <a:ext cx="1149674" cy="461665"/>
          </a:xfrm>
          <a:prstGeom prst="rect">
            <a:avLst/>
          </a:prstGeom>
        </p:spPr>
        <p:txBody>
          <a:bodyPr wrap="none">
            <a:spAutoFit/>
          </a:bodyPr>
          <a:lstStyle/>
          <a:p>
            <a:r>
              <a:rPr lang="ru-RU" sz="2400" dirty="0" smtClean="0">
                <a:solidFill>
                  <a:srgbClr val="002060"/>
                </a:solidFill>
              </a:rPr>
              <a:t>Ссылки</a:t>
            </a:r>
            <a:endParaRPr lang="ru-RU" sz="2400" dirty="0">
              <a:solidFill>
                <a:srgbClr val="002060"/>
              </a:solidFill>
            </a:endParaRPr>
          </a:p>
        </p:txBody>
      </p:sp>
    </p:spTree>
    <p:extLst>
      <p:ext uri="{BB962C8B-B14F-4D97-AF65-F5344CB8AC3E}">
        <p14:creationId xmlns:p14="http://schemas.microsoft.com/office/powerpoint/2010/main" val="3432733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8380" y="320405"/>
            <a:ext cx="8656469" cy="769441"/>
          </a:xfrm>
          <a:prstGeom prst="rect">
            <a:avLst/>
          </a:prstGeom>
        </p:spPr>
        <p:txBody>
          <a:bodyPr wrap="square">
            <a:spAutoFit/>
          </a:bodyPr>
          <a:lstStyle/>
          <a:p>
            <a:pPr algn="just"/>
            <a:r>
              <a:rPr lang="ru-RU" sz="2200" dirty="0" smtClean="0"/>
              <a:t>2. С помощью арифметики указателей можно изменить адрес, на который указывает указатель:</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278" y="2408945"/>
            <a:ext cx="1476824" cy="64374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0" y="1410139"/>
            <a:ext cx="5090279" cy="1642550"/>
          </a:xfrm>
          <a:prstGeom prst="rect">
            <a:avLst/>
          </a:prstGeom>
        </p:spPr>
      </p:pic>
      <p:sp>
        <p:nvSpPr>
          <p:cNvPr id="5" name="Прямоугольник 4"/>
          <p:cNvSpPr/>
          <p:nvPr/>
        </p:nvSpPr>
        <p:spPr>
          <a:xfrm>
            <a:off x="248380" y="3258208"/>
            <a:ext cx="8656469" cy="769441"/>
          </a:xfrm>
          <a:prstGeom prst="rect">
            <a:avLst/>
          </a:prstGeom>
        </p:spPr>
        <p:txBody>
          <a:bodyPr wrap="square">
            <a:spAutoFit/>
          </a:bodyPr>
          <a:lstStyle/>
          <a:p>
            <a:pPr algn="just"/>
            <a:r>
              <a:rPr lang="ru-RU" sz="2200" dirty="0" smtClean="0"/>
              <a:t>Для ссылок нет понятия арифметики ссылок.</a:t>
            </a:r>
            <a:r>
              <a:rPr lang="en-US" sz="2200" dirty="0" smtClean="0"/>
              <a:t> </a:t>
            </a:r>
            <a:r>
              <a:rPr lang="ru-RU" sz="2200" dirty="0" smtClean="0"/>
              <a:t>Следующий код приведет к увеличению значения переменной, а не адреса:</a:t>
            </a: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197" y="4853354"/>
            <a:ext cx="3542388" cy="1845771"/>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80" y="4191629"/>
            <a:ext cx="4746810" cy="2507496"/>
          </a:xfrm>
          <a:prstGeom prst="rect">
            <a:avLst/>
          </a:prstGeom>
        </p:spPr>
      </p:pic>
    </p:spTree>
    <p:extLst>
      <p:ext uri="{BB962C8B-B14F-4D97-AF65-F5344CB8AC3E}">
        <p14:creationId xmlns:p14="http://schemas.microsoft.com/office/powerpoint/2010/main" val="412639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80" y="863476"/>
            <a:ext cx="5241196" cy="2667514"/>
          </a:xfrm>
          <a:prstGeom prst="rect">
            <a:avLst/>
          </a:prstGeom>
        </p:spPr>
      </p:pic>
      <p:sp>
        <p:nvSpPr>
          <p:cNvPr id="3" name="Прямоугольник 2"/>
          <p:cNvSpPr/>
          <p:nvPr/>
        </p:nvSpPr>
        <p:spPr>
          <a:xfrm>
            <a:off x="248380" y="320405"/>
            <a:ext cx="8656469" cy="430887"/>
          </a:xfrm>
          <a:prstGeom prst="rect">
            <a:avLst/>
          </a:prstGeom>
        </p:spPr>
        <p:txBody>
          <a:bodyPr wrap="square">
            <a:spAutoFit/>
          </a:bodyPr>
          <a:lstStyle/>
          <a:p>
            <a:pPr algn="just"/>
            <a:r>
              <a:rPr lang="ru-RU" sz="2200" dirty="0"/>
              <a:t>3</a:t>
            </a:r>
            <a:r>
              <a:rPr lang="ru-RU" sz="2200" dirty="0" smtClean="0"/>
              <a:t>. Указатель может быть неинициализированным, а ссылка – нет.</a:t>
            </a:r>
          </a:p>
        </p:txBody>
      </p:sp>
      <p:sp>
        <p:nvSpPr>
          <p:cNvPr id="4" name="Прямоугольник 3"/>
          <p:cNvSpPr/>
          <p:nvPr/>
        </p:nvSpPr>
        <p:spPr>
          <a:xfrm>
            <a:off x="248379" y="3602604"/>
            <a:ext cx="8656469" cy="769441"/>
          </a:xfrm>
          <a:prstGeom prst="rect">
            <a:avLst/>
          </a:prstGeom>
        </p:spPr>
        <p:txBody>
          <a:bodyPr wrap="square">
            <a:spAutoFit/>
          </a:bodyPr>
          <a:lstStyle/>
          <a:p>
            <a:pPr algn="just"/>
            <a:r>
              <a:rPr lang="ru-RU" sz="2200" dirty="0" smtClean="0"/>
              <a:t>4. Указатель может ссылаться на </a:t>
            </a:r>
            <a:r>
              <a:rPr lang="ru-RU" sz="2200" dirty="0" smtClean="0">
                <a:solidFill>
                  <a:srgbClr val="660066"/>
                </a:solidFill>
              </a:rPr>
              <a:t>0</a:t>
            </a:r>
            <a:r>
              <a:rPr lang="ru-RU" sz="2200" dirty="0" smtClean="0"/>
              <a:t>, на </a:t>
            </a:r>
            <a:r>
              <a:rPr lang="en-US" sz="2200" dirty="0" smtClean="0">
                <a:solidFill>
                  <a:srgbClr val="660066"/>
                </a:solidFill>
              </a:rPr>
              <a:t>NULL</a:t>
            </a:r>
            <a:r>
              <a:rPr lang="en-US" sz="2200" dirty="0" smtClean="0"/>
              <a:t> </a:t>
            </a:r>
            <a:r>
              <a:rPr lang="ru-RU" sz="2200" dirty="0" smtClean="0"/>
              <a:t>или на </a:t>
            </a:r>
            <a:r>
              <a:rPr lang="en-US" sz="2200" dirty="0" smtClean="0">
                <a:solidFill>
                  <a:srgbClr val="660066"/>
                </a:solidFill>
              </a:rPr>
              <a:t>nullptr</a:t>
            </a:r>
            <a:r>
              <a:rPr lang="ru-RU" sz="2200" dirty="0" smtClean="0"/>
              <a:t>, а ссылка такой тип данных хранить не может:</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9" y="4500451"/>
            <a:ext cx="2755467" cy="774412"/>
          </a:xfrm>
          <a:prstGeom prst="rect">
            <a:avLst/>
          </a:prstGeom>
        </p:spPr>
      </p:pic>
    </p:spTree>
    <p:extLst>
      <p:ext uri="{BB962C8B-B14F-4D97-AF65-F5344CB8AC3E}">
        <p14:creationId xmlns:p14="http://schemas.microsoft.com/office/powerpoint/2010/main" val="413855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2785" y="254493"/>
            <a:ext cx="8656469" cy="430887"/>
          </a:xfrm>
          <a:prstGeom prst="rect">
            <a:avLst/>
          </a:prstGeom>
        </p:spPr>
        <p:txBody>
          <a:bodyPr wrap="square">
            <a:spAutoFit/>
          </a:bodyPr>
          <a:lstStyle/>
          <a:p>
            <a:pPr algn="just"/>
            <a:r>
              <a:rPr lang="ru-RU" sz="2200" dirty="0" smtClean="0"/>
              <a:t>Можно организовать взаимодействие ссылок и указателей:</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 y="858129"/>
            <a:ext cx="8324317" cy="1378633"/>
          </a:xfrm>
          <a:prstGeom prst="rect">
            <a:avLst/>
          </a:prstGeom>
        </p:spPr>
      </p:pic>
      <p:sp>
        <p:nvSpPr>
          <p:cNvPr id="4" name="Прямоугольник 3"/>
          <p:cNvSpPr/>
          <p:nvPr/>
        </p:nvSpPr>
        <p:spPr>
          <a:xfrm>
            <a:off x="224986" y="2573318"/>
            <a:ext cx="8656469" cy="769441"/>
          </a:xfrm>
          <a:prstGeom prst="rect">
            <a:avLst/>
          </a:prstGeom>
        </p:spPr>
        <p:txBody>
          <a:bodyPr wrap="square">
            <a:spAutoFit/>
          </a:bodyPr>
          <a:lstStyle/>
          <a:p>
            <a:pPr algn="just"/>
            <a:r>
              <a:rPr lang="ru-RU" sz="2200" dirty="0" smtClean="0"/>
              <a:t>Получается цепочка ссылок и, если изменить в конце цепочки значение, то изменение также по цепочке перейдет к переменной </a:t>
            </a:r>
            <a:r>
              <a:rPr lang="en-US" sz="2200" dirty="0" smtClean="0">
                <a:solidFill>
                  <a:srgbClr val="0000CC"/>
                </a:solidFill>
              </a:rPr>
              <a:t>x</a:t>
            </a:r>
            <a:r>
              <a:rPr lang="en-US" sz="2200" dirty="0" smtClean="0"/>
              <a:t>:</a:t>
            </a:r>
            <a:endParaRPr lang="ru-RU" sz="2200" dirty="0" smtClean="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766" y="5717333"/>
            <a:ext cx="1612753" cy="781941"/>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85" y="3508203"/>
            <a:ext cx="2780644" cy="2991071"/>
          </a:xfrm>
          <a:prstGeom prst="rect">
            <a:avLst/>
          </a:prstGeom>
        </p:spPr>
      </p:pic>
    </p:spTree>
    <p:extLst>
      <p:ext uri="{BB962C8B-B14F-4D97-AF65-F5344CB8AC3E}">
        <p14:creationId xmlns:p14="http://schemas.microsoft.com/office/powerpoint/2010/main" val="261455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9065" y="352923"/>
            <a:ext cx="8208498" cy="1015663"/>
          </a:xfrm>
          <a:prstGeom prst="rect">
            <a:avLst/>
          </a:prstGeom>
        </p:spPr>
        <p:txBody>
          <a:bodyPr wrap="square">
            <a:spAutoFit/>
          </a:bodyPr>
          <a:lstStyle/>
          <a:p>
            <a:pPr algn="just"/>
            <a:r>
              <a:rPr lang="ru-RU" sz="2000" dirty="0" smtClean="0"/>
              <a:t>Итак, значение </a:t>
            </a:r>
            <a:r>
              <a:rPr lang="ru-RU" sz="2000" dirty="0"/>
              <a:t>можно изменить как с помощью указателя, так и с помощью ссылки: через </a:t>
            </a:r>
            <a:r>
              <a:rPr lang="ru-RU" sz="2000" dirty="0" smtClean="0"/>
              <a:t>них </a:t>
            </a:r>
            <a:r>
              <a:rPr lang="ru-RU" sz="2000" dirty="0"/>
              <a:t>можно задать новое значение переменной </a:t>
            </a:r>
            <a:r>
              <a:rPr lang="en-US" sz="2000" dirty="0" smtClean="0">
                <a:solidFill>
                  <a:srgbClr val="0000CC"/>
                </a:solidFill>
              </a:rPr>
              <a:t>x</a:t>
            </a:r>
            <a:r>
              <a:rPr lang="ru-RU" sz="2000" dirty="0" smtClean="0"/>
              <a:t>:</a:t>
            </a:r>
            <a:endParaRPr lang="ru-RU" sz="20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746" y="2932003"/>
            <a:ext cx="1636909" cy="1209889"/>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65" y="1478606"/>
            <a:ext cx="2890910" cy="2906794"/>
          </a:xfrm>
          <a:prstGeom prst="rect">
            <a:avLst/>
          </a:prstGeom>
        </p:spPr>
      </p:pic>
    </p:spTree>
    <p:extLst>
      <p:ext uri="{BB962C8B-B14F-4D97-AF65-F5344CB8AC3E}">
        <p14:creationId xmlns:p14="http://schemas.microsoft.com/office/powerpoint/2010/main" val="368875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0"/>
            <a:ext cx="9144000" cy="707886"/>
          </a:xfrm>
          <a:prstGeom prst="rect">
            <a:avLst/>
          </a:prstGeom>
        </p:spPr>
        <p:txBody>
          <a:bodyPr wrap="square">
            <a:spAutoFit/>
          </a:bodyPr>
          <a:lstStyle/>
          <a:p>
            <a:r>
              <a:rPr lang="ru-RU" sz="2000" dirty="0" smtClean="0"/>
              <a:t>Примеры обращения к переменным через указатель и напрямую:</a:t>
            </a:r>
          </a:p>
          <a:p>
            <a:pPr marL="457200" indent="-457200">
              <a:buAutoNum type="arabicPeriod"/>
            </a:pPr>
            <a:r>
              <a:rPr lang="ru-RU" sz="2000" dirty="0" smtClean="0"/>
              <a:t>Пример использования статических переменных:</a:t>
            </a:r>
          </a:p>
        </p:txBody>
      </p:sp>
      <p:sp>
        <p:nvSpPr>
          <p:cNvPr id="3" name="Прямоугольник 2"/>
          <p:cNvSpPr/>
          <p:nvPr/>
        </p:nvSpPr>
        <p:spPr>
          <a:xfrm>
            <a:off x="1" y="2404926"/>
            <a:ext cx="9144000" cy="400110"/>
          </a:xfrm>
          <a:prstGeom prst="rect">
            <a:avLst/>
          </a:prstGeom>
        </p:spPr>
        <p:txBody>
          <a:bodyPr wrap="square">
            <a:spAutoFit/>
          </a:bodyPr>
          <a:lstStyle/>
          <a:p>
            <a:pPr marL="457200" indent="-457200"/>
            <a:r>
              <a:rPr lang="ru-RU" sz="2000" dirty="0"/>
              <a:t>2. Пример оперирования динамическими переменными посредством указателей</a:t>
            </a:r>
            <a:r>
              <a:rPr lang="ru-RU" sz="2000" dirty="0" smtClean="0"/>
              <a:t>:</a:t>
            </a:r>
            <a:endParaRPr lang="en-US" sz="2000"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5936" y="1439474"/>
            <a:ext cx="1766888" cy="652980"/>
          </a:xfrm>
          <a:prstGeom prst="rect">
            <a:avLst/>
          </a:prstGeom>
        </p:spPr>
      </p:pic>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5936" y="4328313"/>
            <a:ext cx="1604889" cy="593111"/>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00" y="847514"/>
            <a:ext cx="4843404" cy="1232244"/>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0" y="2947804"/>
            <a:ext cx="4809662" cy="1973620"/>
          </a:xfrm>
          <a:prstGeom prst="rect">
            <a:avLst/>
          </a:prstGeom>
        </p:spPr>
      </p:pic>
      <p:sp>
        <p:nvSpPr>
          <p:cNvPr id="10" name="Прямоугольник 9"/>
          <p:cNvSpPr/>
          <p:nvPr/>
        </p:nvSpPr>
        <p:spPr>
          <a:xfrm>
            <a:off x="358650" y="5168543"/>
            <a:ext cx="8426701" cy="1631216"/>
          </a:xfrm>
          <a:prstGeom prst="rect">
            <a:avLst/>
          </a:prstGeom>
        </p:spPr>
        <p:txBody>
          <a:bodyPr wrap="square">
            <a:spAutoFit/>
          </a:bodyPr>
          <a:lstStyle/>
          <a:p>
            <a:pPr algn="just"/>
            <a:r>
              <a:rPr lang="en-US" sz="2000" dirty="0" smtClean="0">
                <a:solidFill>
                  <a:srgbClr val="C00000"/>
                </a:solidFill>
              </a:rPr>
              <a:t>new </a:t>
            </a:r>
            <a:r>
              <a:rPr lang="ru-RU" sz="2000" dirty="0" smtClean="0">
                <a:solidFill>
                  <a:srgbClr val="006600"/>
                </a:solidFill>
              </a:rPr>
              <a:t>– оператор языка программирования </a:t>
            </a:r>
            <a:r>
              <a:rPr lang="en-US" sz="2000" dirty="0" smtClean="0">
                <a:solidFill>
                  <a:srgbClr val="006600"/>
                </a:solidFill>
              </a:rPr>
              <a:t>C++</a:t>
            </a:r>
            <a:r>
              <a:rPr lang="ru-RU" sz="2000" dirty="0" smtClean="0">
                <a:solidFill>
                  <a:srgbClr val="006600"/>
                </a:solidFill>
              </a:rPr>
              <a:t>, обеспечивающий выделение динамической памяти для размещения новых данных и, в случае успеха, возвращающий </a:t>
            </a:r>
            <a:r>
              <a:rPr lang="ru-RU" sz="2000" i="1" dirty="0" smtClean="0">
                <a:solidFill>
                  <a:srgbClr val="006600"/>
                </a:solidFill>
              </a:rPr>
              <a:t>адрес</a:t>
            </a:r>
            <a:r>
              <a:rPr lang="ru-RU" sz="2000" dirty="0" smtClean="0">
                <a:solidFill>
                  <a:srgbClr val="006600"/>
                </a:solidFill>
              </a:rPr>
              <a:t>  свежевыделенной памяти.</a:t>
            </a:r>
            <a:endParaRPr lang="en-US" sz="2000" dirty="0" smtClean="0">
              <a:solidFill>
                <a:srgbClr val="006600"/>
              </a:solidFill>
            </a:endParaRPr>
          </a:p>
          <a:p>
            <a:pPr algn="just"/>
            <a:r>
              <a:rPr lang="en-US" sz="2000" dirty="0" smtClean="0">
                <a:solidFill>
                  <a:srgbClr val="006600"/>
                </a:solidFill>
              </a:rPr>
              <a:t>delete</a:t>
            </a:r>
            <a:r>
              <a:rPr lang="ru-RU" sz="2000" dirty="0" smtClean="0">
                <a:solidFill>
                  <a:srgbClr val="006600"/>
                </a:solidFill>
              </a:rPr>
              <a:t> удалит данные по этому адресу, но указатель всё еще указывает на этот адрес.</a:t>
            </a:r>
            <a:r>
              <a:rPr lang="en-US" sz="2000" dirty="0" smtClean="0">
                <a:solidFill>
                  <a:srgbClr val="006600"/>
                </a:solidFill>
              </a:rPr>
              <a:t> </a:t>
            </a:r>
            <a:r>
              <a:rPr lang="ru-RU" sz="2000" dirty="0" smtClean="0">
                <a:solidFill>
                  <a:srgbClr val="006600"/>
                </a:solidFill>
              </a:rPr>
              <a:t>Поэтому </a:t>
            </a:r>
            <a:r>
              <a:rPr lang="ru-RU" sz="2000" b="1" dirty="0" smtClean="0">
                <a:solidFill>
                  <a:srgbClr val="006600"/>
                </a:solidFill>
              </a:rPr>
              <a:t>после</a:t>
            </a:r>
            <a:r>
              <a:rPr lang="ru-RU" sz="2000" dirty="0" smtClean="0">
                <a:solidFill>
                  <a:srgbClr val="006600"/>
                </a:solidFill>
              </a:rPr>
              <a:t> этого указатель нужно обнулить.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91302" y="162544"/>
            <a:ext cx="8037872" cy="707886"/>
          </a:xfrm>
          <a:prstGeom prst="rect">
            <a:avLst/>
          </a:prstGeom>
        </p:spPr>
        <p:txBody>
          <a:bodyPr wrap="square">
            <a:spAutoFit/>
          </a:bodyPr>
          <a:lstStyle/>
          <a:p>
            <a:pPr algn="just"/>
            <a:r>
              <a:rPr lang="ru-RU" sz="2000" dirty="0" smtClean="0"/>
              <a:t>Оператор </a:t>
            </a:r>
            <a:r>
              <a:rPr lang="en-US" sz="2000" dirty="0" smtClean="0">
                <a:solidFill>
                  <a:srgbClr val="0000CC"/>
                </a:solidFill>
              </a:rPr>
              <a:t>sizeof</a:t>
            </a:r>
            <a:r>
              <a:rPr lang="en-US" sz="2000" dirty="0" smtClean="0"/>
              <a:t> –</a:t>
            </a:r>
            <a:r>
              <a:rPr lang="ru-RU" sz="2000" dirty="0" smtClean="0"/>
              <a:t> специальная инструкция </a:t>
            </a:r>
            <a:r>
              <a:rPr lang="en-US" sz="2000" dirty="0" smtClean="0"/>
              <a:t>C++</a:t>
            </a:r>
            <a:r>
              <a:rPr lang="ru-RU" sz="2000" dirty="0" smtClean="0"/>
              <a:t>, которая возвращает размер своего аргумента в байтах.</a:t>
            </a:r>
            <a:endParaRPr lang="ru-RU" sz="2000" dirty="0"/>
          </a:p>
        </p:txBody>
      </p:sp>
      <p:sp>
        <p:nvSpPr>
          <p:cNvPr id="6" name="Прямоугольник 5"/>
          <p:cNvSpPr/>
          <p:nvPr/>
        </p:nvSpPr>
        <p:spPr>
          <a:xfrm>
            <a:off x="391302" y="990494"/>
            <a:ext cx="7847082" cy="707886"/>
          </a:xfrm>
          <a:prstGeom prst="rect">
            <a:avLst/>
          </a:prstGeom>
        </p:spPr>
        <p:txBody>
          <a:bodyPr wrap="square">
            <a:spAutoFit/>
          </a:bodyPr>
          <a:lstStyle/>
          <a:p>
            <a:r>
              <a:rPr lang="ru-RU" sz="2000" dirty="0" smtClean="0"/>
              <a:t>Результат работы программы</a:t>
            </a:r>
            <a:r>
              <a:rPr lang="en-US" sz="2000" dirty="0" smtClean="0"/>
              <a:t> </a:t>
            </a:r>
            <a:r>
              <a:rPr lang="ru-RU" sz="2000" dirty="0" smtClean="0"/>
              <a:t>(при использовании другого компилятора можно получить другие результаты).</a:t>
            </a:r>
            <a:endParaRPr lang="ru-RU" sz="2000"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53" y="1818445"/>
            <a:ext cx="7272769" cy="5039555"/>
          </a:xfrm>
          <a:prstGeom prst="rect">
            <a:avLst/>
          </a:prstGeom>
        </p:spPr>
      </p:pic>
    </p:spTree>
    <p:extLst>
      <p:ext uri="{BB962C8B-B14F-4D97-AF65-F5344CB8AC3E}">
        <p14:creationId xmlns:p14="http://schemas.microsoft.com/office/powerpoint/2010/main" val="1679861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9716" y="214489"/>
            <a:ext cx="8568813" cy="6586418"/>
          </a:xfrm>
          <a:prstGeom prst="rect">
            <a:avLst/>
          </a:prstGeom>
        </p:spPr>
        <p:txBody>
          <a:bodyPr wrap="square">
            <a:spAutoFit/>
          </a:bodyPr>
          <a:lstStyle/>
          <a:p>
            <a:r>
              <a:rPr lang="ru-RU" sz="2300" dirty="0" smtClean="0">
                <a:solidFill>
                  <a:srgbClr val="C00000"/>
                </a:solidFill>
              </a:rPr>
              <a:t>Выделение памяти </a:t>
            </a:r>
            <a:r>
              <a:rPr lang="ru-RU" sz="2300" dirty="0" smtClean="0">
                <a:solidFill>
                  <a:srgbClr val="006600"/>
                </a:solidFill>
              </a:rPr>
              <a:t>с помощью  оператора </a:t>
            </a:r>
            <a:r>
              <a:rPr lang="en-US" sz="2300" dirty="0" smtClean="0">
                <a:solidFill>
                  <a:srgbClr val="0000CC"/>
                </a:solidFill>
              </a:rPr>
              <a:t>new</a:t>
            </a:r>
            <a:r>
              <a:rPr lang="en-US" sz="2300" dirty="0" smtClean="0"/>
              <a:t> </a:t>
            </a:r>
            <a:r>
              <a:rPr lang="ru-RU" sz="2300" dirty="0" smtClean="0">
                <a:solidFill>
                  <a:srgbClr val="006600"/>
                </a:solidFill>
              </a:rPr>
              <a:t>имеет вид: </a:t>
            </a:r>
          </a:p>
          <a:p>
            <a:r>
              <a:rPr lang="ru-RU" sz="2300" dirty="0" smtClean="0">
                <a:solidFill>
                  <a:srgbClr val="660066"/>
                </a:solidFill>
              </a:rPr>
              <a:t>тип_данных *имя_указателя = new тип_данных; </a:t>
            </a:r>
            <a:endParaRPr lang="en-US" sz="2300" dirty="0" smtClean="0">
              <a:solidFill>
                <a:srgbClr val="660066"/>
              </a:solidFill>
            </a:endParaRPr>
          </a:p>
          <a:p>
            <a:r>
              <a:rPr lang="ru-RU" sz="2300" dirty="0" smtClean="0">
                <a:solidFill>
                  <a:srgbClr val="006600"/>
                </a:solidFill>
              </a:rPr>
              <a:t>например </a:t>
            </a:r>
          </a:p>
          <a:p>
            <a:r>
              <a:rPr lang="ru-RU" sz="2300" dirty="0" smtClean="0">
                <a:solidFill>
                  <a:srgbClr val="0000CC"/>
                </a:solidFill>
              </a:rPr>
              <a:t>int *a = new int;</a:t>
            </a:r>
          </a:p>
          <a:p>
            <a:pPr algn="just"/>
            <a:r>
              <a:rPr lang="ru-RU" sz="2300" dirty="0" smtClean="0">
                <a:solidFill>
                  <a:srgbClr val="006600"/>
                </a:solidFill>
              </a:rPr>
              <a:t>После удачного выполнения такой операции, в оперативной памяти компьютера происходит выделение диапазона ячеек, необходимого для хранения переменной типа</a:t>
            </a:r>
            <a:r>
              <a:rPr lang="ru-RU" sz="2300" dirty="0" smtClean="0">
                <a:solidFill>
                  <a:srgbClr val="0000CC"/>
                </a:solidFill>
              </a:rPr>
              <a:t> int</a:t>
            </a:r>
            <a:r>
              <a:rPr lang="ru-RU" sz="2300" dirty="0" smtClean="0"/>
              <a:t>. </a:t>
            </a:r>
            <a:r>
              <a:rPr lang="ru-RU" sz="2300" dirty="0" smtClean="0">
                <a:solidFill>
                  <a:srgbClr val="006600"/>
                </a:solidFill>
              </a:rPr>
              <a:t>Для разных типов данных выделяется разное количество памяти. </a:t>
            </a:r>
            <a:r>
              <a:rPr lang="ru-RU" sz="2000" dirty="0" smtClean="0"/>
              <a:t>Следует быть особенно осторожным при работе с памятью, потому что именно </a:t>
            </a:r>
            <a:r>
              <a:rPr lang="ru-RU" sz="2000" dirty="0" smtClean="0">
                <a:solidFill>
                  <a:srgbClr val="006600"/>
                </a:solidFill>
              </a:rPr>
              <a:t>ошибки программы, вызванные утечкой памяти, являются одними из самых трудно находимых</a:t>
            </a:r>
            <a:r>
              <a:rPr lang="ru-RU" sz="2000" dirty="0" smtClean="0"/>
              <a:t>. На отладку программы в поисках одной ничтожной ошибки, может уйти час, день, неделя, в зависимости от упорства разработчика и объема кода.</a:t>
            </a:r>
            <a:endParaRPr lang="en-US" sz="2000" dirty="0" smtClean="0"/>
          </a:p>
          <a:p>
            <a:pPr algn="just"/>
            <a:r>
              <a:rPr lang="ru-RU" sz="2300" dirty="0" smtClean="0">
                <a:solidFill>
                  <a:srgbClr val="C00000"/>
                </a:solidFill>
              </a:rPr>
              <a:t>Инициализация значения</a:t>
            </a:r>
            <a:r>
              <a:rPr lang="ru-RU" sz="2300" dirty="0" smtClean="0">
                <a:solidFill>
                  <a:srgbClr val="006600"/>
                </a:solidFill>
              </a:rPr>
              <a:t>, находящегося по адресу указателя, выполняется схожим образом, только в конце ставятся круглые скобки с нужным значением:</a:t>
            </a:r>
          </a:p>
          <a:p>
            <a:r>
              <a:rPr lang="ru-RU" sz="2300" dirty="0" smtClean="0">
                <a:solidFill>
                  <a:srgbClr val="660066"/>
                </a:solidFill>
              </a:rPr>
              <a:t>тип_данных *имя_указателя = new тип_данных (значение); </a:t>
            </a:r>
            <a:r>
              <a:rPr lang="ru-RU" sz="2300" dirty="0" smtClean="0">
                <a:solidFill>
                  <a:srgbClr val="006600"/>
                </a:solidFill>
              </a:rPr>
              <a:t>например </a:t>
            </a:r>
          </a:p>
          <a:p>
            <a:r>
              <a:rPr lang="ru-RU" sz="2300" dirty="0" smtClean="0">
                <a:solidFill>
                  <a:srgbClr val="0000CC"/>
                </a:solidFill>
              </a:rPr>
              <a:t>int *</a:t>
            </a:r>
            <a:r>
              <a:rPr lang="en-US" sz="2300" dirty="0" smtClean="0">
                <a:solidFill>
                  <a:srgbClr val="0000CC"/>
                </a:solidFill>
              </a:rPr>
              <a:t>b</a:t>
            </a:r>
            <a:r>
              <a:rPr lang="ru-RU" sz="2300" dirty="0" smtClean="0">
                <a:solidFill>
                  <a:srgbClr val="0000CC"/>
                </a:solidFill>
              </a:rPr>
              <a:t> = new int</a:t>
            </a:r>
            <a:r>
              <a:rPr lang="en-US" sz="2300" dirty="0" smtClean="0">
                <a:solidFill>
                  <a:srgbClr val="0000CC"/>
                </a:solidFill>
              </a:rPr>
              <a:t> (5)</a:t>
            </a:r>
            <a:r>
              <a:rPr lang="ru-RU" sz="2300" dirty="0" smtClean="0">
                <a:solidFill>
                  <a:srgbClr val="0000CC"/>
                </a:solidFill>
              </a:rPr>
              <a:t>;</a:t>
            </a:r>
            <a:endParaRPr lang="en-US" sz="2300" dirty="0" smtClean="0">
              <a:solidFill>
                <a:srgbClr val="0000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5256" y="432314"/>
            <a:ext cx="8004629" cy="3631763"/>
          </a:xfrm>
          <a:prstGeom prst="rect">
            <a:avLst/>
          </a:prstGeom>
        </p:spPr>
        <p:txBody>
          <a:bodyPr wrap="square">
            <a:spAutoFit/>
          </a:bodyPr>
          <a:lstStyle/>
          <a:p>
            <a:pPr algn="just"/>
            <a:r>
              <a:rPr lang="ru-RU" sz="2400" dirty="0">
                <a:solidFill>
                  <a:srgbClr val="006600"/>
                </a:solidFill>
              </a:rPr>
              <a:t>Любая динамическая память, выделенная при помощи </a:t>
            </a:r>
            <a:r>
              <a:rPr lang="en-US" sz="2400" dirty="0">
                <a:solidFill>
                  <a:srgbClr val="0000CC"/>
                </a:solidFill>
              </a:rPr>
              <a:t>new</a:t>
            </a:r>
            <a:r>
              <a:rPr lang="ru-RU" sz="2400" dirty="0">
                <a:solidFill>
                  <a:srgbClr val="006600"/>
                </a:solidFill>
              </a:rPr>
              <a:t>, должна освобождаться с помощью оператора </a:t>
            </a:r>
            <a:r>
              <a:rPr lang="en-US" sz="2400" dirty="0">
                <a:solidFill>
                  <a:srgbClr val="0000CC"/>
                </a:solidFill>
              </a:rPr>
              <a:t>delete</a:t>
            </a:r>
            <a:r>
              <a:rPr lang="ru-RU" sz="2400" dirty="0">
                <a:solidFill>
                  <a:srgbClr val="006600"/>
                </a:solidFill>
              </a:rPr>
              <a:t>. Существует два варианта: один для единичных объектов, другой для массивов:</a:t>
            </a:r>
            <a:endParaRPr lang="en-US" sz="2400" dirty="0">
              <a:solidFill>
                <a:srgbClr val="006600"/>
              </a:solidFill>
            </a:endParaRPr>
          </a:p>
          <a:p>
            <a:pPr algn="just"/>
            <a:endParaRPr lang="ru-RU" sz="2400" dirty="0">
              <a:solidFill>
                <a:srgbClr val="006600"/>
              </a:solidFill>
            </a:endParaRPr>
          </a:p>
          <a:p>
            <a:pPr algn="just"/>
            <a:r>
              <a:rPr lang="en-US" sz="2200" dirty="0">
                <a:solidFill>
                  <a:srgbClr val="0000CC"/>
                </a:solidFill>
                <a:latin typeface="Consolas" pitchFamily="49" charset="0"/>
              </a:rPr>
              <a:t>int *ptrVar = new int;</a:t>
            </a:r>
          </a:p>
          <a:p>
            <a:pPr algn="just"/>
            <a:r>
              <a:rPr lang="en-US" sz="2200" dirty="0">
                <a:solidFill>
                  <a:srgbClr val="0000CC"/>
                </a:solidFill>
                <a:latin typeface="Consolas" pitchFamily="49" charset="0"/>
              </a:rPr>
              <a:t>int *</a:t>
            </a:r>
            <a:r>
              <a:rPr lang="en-US" sz="2200" dirty="0" err="1" smtClean="0">
                <a:solidFill>
                  <a:srgbClr val="0000CC"/>
                </a:solidFill>
                <a:latin typeface="Consolas" pitchFamily="49" charset="0"/>
              </a:rPr>
              <a:t>pArray</a:t>
            </a:r>
            <a:r>
              <a:rPr lang="en-US" sz="2200" dirty="0" smtClean="0">
                <a:solidFill>
                  <a:srgbClr val="0000CC"/>
                </a:solidFill>
                <a:latin typeface="Consolas" pitchFamily="49" charset="0"/>
              </a:rPr>
              <a:t> </a:t>
            </a:r>
            <a:r>
              <a:rPr lang="en-US" sz="2200" dirty="0">
                <a:solidFill>
                  <a:srgbClr val="0000CC"/>
                </a:solidFill>
                <a:latin typeface="Consolas" pitchFamily="49" charset="0"/>
              </a:rPr>
              <a:t>= new int [50</a:t>
            </a:r>
            <a:r>
              <a:rPr lang="en-US" sz="2200" dirty="0" smtClean="0">
                <a:solidFill>
                  <a:srgbClr val="0000CC"/>
                </a:solidFill>
                <a:latin typeface="Consolas" pitchFamily="49" charset="0"/>
              </a:rPr>
              <a:t>];</a:t>
            </a:r>
            <a:r>
              <a:rPr lang="en-US" sz="2200" dirty="0" smtClean="0">
                <a:solidFill>
                  <a:srgbClr val="006600"/>
                </a:solidFill>
                <a:latin typeface="Consolas" pitchFamily="49" charset="0"/>
              </a:rPr>
              <a:t>//</a:t>
            </a:r>
            <a:r>
              <a:rPr lang="ru-RU" sz="2200" dirty="0" smtClean="0">
                <a:solidFill>
                  <a:srgbClr val="006600"/>
                </a:solidFill>
                <a:latin typeface="Consolas" pitchFamily="49" charset="0"/>
              </a:rPr>
              <a:t> динамический массив</a:t>
            </a:r>
          </a:p>
          <a:p>
            <a:pPr algn="just"/>
            <a:endParaRPr lang="en-US" sz="2200" dirty="0">
              <a:solidFill>
                <a:srgbClr val="0000CC"/>
              </a:solidFill>
              <a:latin typeface="Consolas" pitchFamily="49" charset="0"/>
            </a:endParaRPr>
          </a:p>
          <a:p>
            <a:pPr algn="just"/>
            <a:r>
              <a:rPr lang="en-US" sz="2200" dirty="0">
                <a:solidFill>
                  <a:srgbClr val="0000CC"/>
                </a:solidFill>
                <a:latin typeface="Consolas" pitchFamily="49" charset="0"/>
              </a:rPr>
              <a:t>delete [] </a:t>
            </a:r>
            <a:r>
              <a:rPr lang="en-US" sz="2200" dirty="0" err="1" smtClean="0">
                <a:solidFill>
                  <a:srgbClr val="0000CC"/>
                </a:solidFill>
                <a:latin typeface="Consolas" pitchFamily="49" charset="0"/>
              </a:rPr>
              <a:t>pArray</a:t>
            </a:r>
            <a:r>
              <a:rPr lang="en-US" sz="2200" dirty="0" smtClean="0">
                <a:solidFill>
                  <a:srgbClr val="0000CC"/>
                </a:solidFill>
                <a:latin typeface="Consolas" pitchFamily="49" charset="0"/>
              </a:rPr>
              <a:t>;</a:t>
            </a:r>
            <a:endParaRPr lang="ru-RU" sz="2200" dirty="0" smtClean="0">
              <a:solidFill>
                <a:srgbClr val="0000CC"/>
              </a:solidFill>
              <a:latin typeface="Consolas" pitchFamily="49" charset="0"/>
            </a:endParaRPr>
          </a:p>
          <a:p>
            <a:pPr algn="just"/>
            <a:r>
              <a:rPr lang="en-US" sz="2200" dirty="0" smtClean="0">
                <a:solidFill>
                  <a:srgbClr val="0000CC"/>
                </a:solidFill>
                <a:latin typeface="Consolas" pitchFamily="49" charset="0"/>
              </a:rPr>
              <a:t>delete </a:t>
            </a:r>
            <a:r>
              <a:rPr lang="en-US" sz="2200" dirty="0" err="1">
                <a:solidFill>
                  <a:srgbClr val="0000CC"/>
                </a:solidFill>
                <a:latin typeface="Consolas" pitchFamily="49" charset="0"/>
              </a:rPr>
              <a:t>ptrVar</a:t>
            </a:r>
            <a:r>
              <a:rPr lang="en-US" sz="2200" dirty="0" smtClean="0">
                <a:solidFill>
                  <a:srgbClr val="0000CC"/>
                </a:solidFill>
                <a:latin typeface="Consolas" pitchFamily="49" charset="0"/>
              </a:rPr>
              <a:t>;</a:t>
            </a:r>
            <a:endParaRPr lang="en-US" sz="2200" dirty="0">
              <a:solidFill>
                <a:srgbClr val="0000CC"/>
              </a:solidFill>
              <a:latin typeface="Consolas" pitchFamily="49" charset="0"/>
            </a:endParaRPr>
          </a:p>
        </p:txBody>
      </p:sp>
    </p:spTree>
    <p:extLst>
      <p:ext uri="{BB962C8B-B14F-4D97-AF65-F5344CB8AC3E}">
        <p14:creationId xmlns:p14="http://schemas.microsoft.com/office/powerpoint/2010/main" val="407835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4968" y="333138"/>
            <a:ext cx="8332838" cy="6032421"/>
          </a:xfrm>
          <a:prstGeom prst="rect">
            <a:avLst/>
          </a:prstGeom>
        </p:spPr>
        <p:txBody>
          <a:bodyPr wrap="square">
            <a:spAutoFit/>
          </a:bodyPr>
          <a:lstStyle/>
          <a:p>
            <a:pPr algn="just"/>
            <a:r>
              <a:rPr lang="ru-RU" sz="2200" dirty="0" smtClean="0">
                <a:solidFill>
                  <a:srgbClr val="006600"/>
                </a:solidFill>
              </a:rPr>
              <a:t>Пример освобождения памяти</a:t>
            </a:r>
            <a:r>
              <a:rPr lang="en-US" sz="2200" dirty="0" smtClean="0">
                <a:solidFill>
                  <a:srgbClr val="006600"/>
                </a:solidFill>
              </a:rPr>
              <a:t> </a:t>
            </a:r>
            <a:r>
              <a:rPr lang="ru-RU" sz="2200" dirty="0" smtClean="0">
                <a:solidFill>
                  <a:srgbClr val="006600"/>
                </a:solidFill>
              </a:rPr>
              <a:t>с помощью оператора </a:t>
            </a:r>
            <a:r>
              <a:rPr lang="en-US" sz="2200" dirty="0" smtClean="0">
                <a:solidFill>
                  <a:srgbClr val="0000CC"/>
                </a:solidFill>
              </a:rPr>
              <a:t>delete</a:t>
            </a:r>
            <a:r>
              <a:rPr lang="ru-RU" sz="2200" dirty="0" smtClean="0">
                <a:solidFill>
                  <a:srgbClr val="006600"/>
                </a:solidFill>
              </a:rPr>
              <a:t>:</a:t>
            </a:r>
          </a:p>
          <a:p>
            <a:pPr algn="just"/>
            <a:r>
              <a:rPr lang="en-US" sz="2000" dirty="0" smtClean="0">
                <a:solidFill>
                  <a:srgbClr val="0000CC"/>
                </a:solidFill>
                <a:latin typeface="Consolas" pitchFamily="49" charset="0"/>
              </a:rPr>
              <a:t>#include &lt;iostream&gt; </a:t>
            </a:r>
            <a:endParaRPr lang="ru-RU" sz="2000" dirty="0" smtClean="0">
              <a:solidFill>
                <a:srgbClr val="0000CC"/>
              </a:solidFill>
              <a:latin typeface="Consolas" pitchFamily="49" charset="0"/>
            </a:endParaRPr>
          </a:p>
          <a:p>
            <a:pPr algn="just"/>
            <a:r>
              <a:rPr lang="en-US" sz="2000" dirty="0" smtClean="0">
                <a:solidFill>
                  <a:srgbClr val="0000CC"/>
                </a:solidFill>
                <a:latin typeface="Consolas" pitchFamily="49" charset="0"/>
              </a:rPr>
              <a:t>using namespace std; </a:t>
            </a:r>
            <a:endParaRPr lang="ru-RU" sz="2000" dirty="0" smtClean="0">
              <a:solidFill>
                <a:srgbClr val="0000CC"/>
              </a:solidFill>
              <a:latin typeface="Consolas" pitchFamily="49" charset="0"/>
            </a:endParaRPr>
          </a:p>
          <a:p>
            <a:pPr algn="just"/>
            <a:r>
              <a:rPr lang="en-US" sz="2000" dirty="0" smtClean="0">
                <a:solidFill>
                  <a:srgbClr val="0000CC"/>
                </a:solidFill>
                <a:latin typeface="Consolas" pitchFamily="49" charset="0"/>
              </a:rPr>
              <a:t>int main() </a:t>
            </a:r>
            <a:endParaRPr lang="ru-RU" sz="2000" dirty="0" smtClean="0">
              <a:solidFill>
                <a:srgbClr val="0000CC"/>
              </a:solidFill>
              <a:latin typeface="Consolas" pitchFamily="49" charset="0"/>
            </a:endParaRPr>
          </a:p>
          <a:p>
            <a:pPr algn="just"/>
            <a:r>
              <a:rPr lang="en-US" sz="2000" dirty="0" smtClean="0">
                <a:solidFill>
                  <a:srgbClr val="0000CC"/>
                </a:solidFill>
                <a:latin typeface="Consolas" pitchFamily="49" charset="0"/>
              </a:rPr>
              <a:t>{ </a:t>
            </a:r>
            <a:endParaRPr lang="ru-RU" sz="2000" dirty="0" smtClean="0">
              <a:solidFill>
                <a:srgbClr val="0000CC"/>
              </a:solidFill>
              <a:latin typeface="Consolas" pitchFamily="49" charset="0"/>
            </a:endParaRPr>
          </a:p>
          <a:p>
            <a:pPr marL="354013" algn="just"/>
            <a:r>
              <a:rPr lang="en-US" sz="2000" i="1" dirty="0" smtClean="0">
                <a:solidFill>
                  <a:srgbClr val="660066"/>
                </a:solidFill>
                <a:latin typeface="Consolas" pitchFamily="49" charset="0"/>
              </a:rPr>
              <a:t>// </a:t>
            </a:r>
            <a:r>
              <a:rPr lang="ru-RU" sz="2000" i="1" dirty="0" smtClean="0">
                <a:solidFill>
                  <a:srgbClr val="660066"/>
                </a:solidFill>
                <a:latin typeface="Consolas" pitchFamily="49" charset="0"/>
              </a:rPr>
              <a:t>Выделение памяти</a:t>
            </a:r>
            <a:r>
              <a:rPr lang="ru-RU" sz="2000" dirty="0" smtClean="0">
                <a:solidFill>
                  <a:srgbClr val="660066"/>
                </a:solidFill>
                <a:latin typeface="Consolas" pitchFamily="49" charset="0"/>
              </a:rPr>
              <a:t> </a:t>
            </a:r>
          </a:p>
          <a:p>
            <a:pPr marL="354013" algn="just"/>
            <a:r>
              <a:rPr lang="en-US" sz="2000" dirty="0" smtClean="0">
                <a:solidFill>
                  <a:srgbClr val="0000CC"/>
                </a:solidFill>
                <a:latin typeface="Consolas" pitchFamily="49" charset="0"/>
              </a:rPr>
              <a:t>int *a = new int; </a:t>
            </a:r>
            <a:endParaRPr lang="ru-RU" sz="2000" dirty="0" smtClean="0">
              <a:solidFill>
                <a:srgbClr val="0000CC"/>
              </a:solidFill>
              <a:latin typeface="Consolas" pitchFamily="49" charset="0"/>
            </a:endParaRPr>
          </a:p>
          <a:p>
            <a:pPr marL="354013" algn="just"/>
            <a:r>
              <a:rPr lang="en-US" sz="2000" dirty="0" smtClean="0">
                <a:solidFill>
                  <a:srgbClr val="0000CC"/>
                </a:solidFill>
                <a:latin typeface="Consolas" pitchFamily="49" charset="0"/>
              </a:rPr>
              <a:t>int *b = new int; </a:t>
            </a:r>
            <a:endParaRPr lang="ru-RU" sz="2000" dirty="0" smtClean="0">
              <a:solidFill>
                <a:srgbClr val="0000CC"/>
              </a:solidFill>
              <a:latin typeface="Consolas" pitchFamily="49" charset="0"/>
            </a:endParaRPr>
          </a:p>
          <a:p>
            <a:pPr marL="354013" algn="just"/>
            <a:r>
              <a:rPr lang="en-US" sz="2000" dirty="0" smtClean="0">
                <a:solidFill>
                  <a:srgbClr val="0000CC"/>
                </a:solidFill>
                <a:latin typeface="Consolas" pitchFamily="49" charset="0"/>
              </a:rPr>
              <a:t>float *c = new float; </a:t>
            </a:r>
            <a:endParaRPr lang="ru-RU" sz="2000" dirty="0" smtClean="0">
              <a:solidFill>
                <a:srgbClr val="0000CC"/>
              </a:solidFill>
              <a:latin typeface="Consolas" pitchFamily="49" charset="0"/>
            </a:endParaRPr>
          </a:p>
          <a:p>
            <a:pPr marL="354013" algn="just"/>
            <a:endParaRPr lang="ru-RU" sz="2000" i="1" dirty="0" smtClean="0">
              <a:solidFill>
                <a:srgbClr val="0000CC"/>
              </a:solidFill>
              <a:latin typeface="Consolas" pitchFamily="49" charset="0"/>
            </a:endParaRPr>
          </a:p>
          <a:p>
            <a:pPr marL="354013" algn="just"/>
            <a:r>
              <a:rPr lang="en-US" sz="2000" i="1" dirty="0" smtClean="0">
                <a:solidFill>
                  <a:srgbClr val="660066"/>
                </a:solidFill>
                <a:latin typeface="Consolas" pitchFamily="49" charset="0"/>
              </a:rPr>
              <a:t>// ... </a:t>
            </a:r>
            <a:r>
              <a:rPr lang="ru-RU" sz="2000" i="1" dirty="0" smtClean="0">
                <a:solidFill>
                  <a:srgbClr val="660066"/>
                </a:solidFill>
                <a:latin typeface="Consolas" pitchFamily="49" charset="0"/>
              </a:rPr>
              <a:t>Любые действия программы ...</a:t>
            </a:r>
            <a:r>
              <a:rPr lang="ru-RU" sz="2000" dirty="0" smtClean="0">
                <a:solidFill>
                  <a:srgbClr val="660066"/>
                </a:solidFill>
                <a:latin typeface="Consolas" pitchFamily="49" charset="0"/>
              </a:rPr>
              <a:t> </a:t>
            </a:r>
          </a:p>
          <a:p>
            <a:pPr marL="354013" algn="just"/>
            <a:endParaRPr lang="ru-RU" sz="2000" i="1" dirty="0" smtClean="0">
              <a:solidFill>
                <a:srgbClr val="0000CC"/>
              </a:solidFill>
              <a:latin typeface="Consolas" pitchFamily="49" charset="0"/>
            </a:endParaRPr>
          </a:p>
          <a:p>
            <a:pPr marL="354013" algn="just"/>
            <a:r>
              <a:rPr lang="ru-RU" sz="2000" i="1" dirty="0" smtClean="0">
                <a:solidFill>
                  <a:srgbClr val="660066"/>
                </a:solidFill>
                <a:latin typeface="Consolas" pitchFamily="49" charset="0"/>
              </a:rPr>
              <a:t>// Освобождение выделенной памяти</a:t>
            </a:r>
            <a:r>
              <a:rPr lang="ru-RU" sz="2000" dirty="0" smtClean="0">
                <a:solidFill>
                  <a:srgbClr val="660066"/>
                </a:solidFill>
                <a:latin typeface="Consolas" pitchFamily="49" charset="0"/>
              </a:rPr>
              <a:t> </a:t>
            </a:r>
          </a:p>
          <a:p>
            <a:pPr marL="354013" algn="just"/>
            <a:r>
              <a:rPr lang="en-US" sz="2000" dirty="0" smtClean="0">
                <a:solidFill>
                  <a:srgbClr val="0000CC"/>
                </a:solidFill>
                <a:latin typeface="Consolas" pitchFamily="49" charset="0"/>
              </a:rPr>
              <a:t>delete c; </a:t>
            </a:r>
            <a:endParaRPr lang="ru-RU" sz="2000" dirty="0" smtClean="0">
              <a:solidFill>
                <a:srgbClr val="0000CC"/>
              </a:solidFill>
              <a:latin typeface="Consolas" pitchFamily="49" charset="0"/>
            </a:endParaRPr>
          </a:p>
          <a:p>
            <a:pPr marL="354013" algn="just"/>
            <a:r>
              <a:rPr lang="en-US" sz="2000" dirty="0" smtClean="0">
                <a:solidFill>
                  <a:srgbClr val="0000CC"/>
                </a:solidFill>
                <a:latin typeface="Consolas" pitchFamily="49" charset="0"/>
              </a:rPr>
              <a:t>delete b; </a:t>
            </a:r>
            <a:endParaRPr lang="ru-RU" sz="2000" dirty="0" smtClean="0">
              <a:solidFill>
                <a:srgbClr val="0000CC"/>
              </a:solidFill>
              <a:latin typeface="Consolas" pitchFamily="49" charset="0"/>
            </a:endParaRPr>
          </a:p>
          <a:p>
            <a:pPr marL="354013" algn="just"/>
            <a:r>
              <a:rPr lang="en-US" sz="2000" dirty="0" smtClean="0">
                <a:solidFill>
                  <a:srgbClr val="0000CC"/>
                </a:solidFill>
                <a:latin typeface="Consolas" pitchFamily="49" charset="0"/>
              </a:rPr>
              <a:t>delete a; </a:t>
            </a:r>
            <a:endParaRPr lang="ru-RU" sz="2000" dirty="0" smtClean="0">
              <a:solidFill>
                <a:srgbClr val="0000CC"/>
              </a:solidFill>
              <a:latin typeface="Consolas" pitchFamily="49" charset="0"/>
            </a:endParaRPr>
          </a:p>
          <a:p>
            <a:pPr marL="354013" algn="just"/>
            <a:r>
              <a:rPr lang="en-US" sz="2000" dirty="0" smtClean="0">
                <a:solidFill>
                  <a:srgbClr val="0000CC"/>
                </a:solidFill>
                <a:latin typeface="Consolas" pitchFamily="49" charset="0"/>
              </a:rPr>
              <a:t>return 0; }</a:t>
            </a:r>
            <a:endParaRPr lang="ru-RU" sz="2000" dirty="0" smtClean="0">
              <a:solidFill>
                <a:srgbClr val="0000CC"/>
              </a:solidFill>
              <a:latin typeface="Consolas" pitchFamily="49" charset="0"/>
            </a:endParaRPr>
          </a:p>
          <a:p>
            <a:pPr algn="just"/>
            <a:r>
              <a:rPr lang="ru-RU" sz="2200" dirty="0" smtClean="0">
                <a:solidFill>
                  <a:srgbClr val="006600"/>
                </a:solidFill>
              </a:rPr>
              <a:t>При использовании оператора </a:t>
            </a:r>
            <a:r>
              <a:rPr lang="en-US" sz="2200" dirty="0" smtClean="0">
                <a:solidFill>
                  <a:srgbClr val="0000CC"/>
                </a:solidFill>
              </a:rPr>
              <a:t>delete</a:t>
            </a:r>
            <a:r>
              <a:rPr lang="en-US" sz="2200" dirty="0" smtClean="0"/>
              <a:t> </a:t>
            </a:r>
            <a:r>
              <a:rPr lang="ru-RU" sz="2200" dirty="0" smtClean="0"/>
              <a:t> </a:t>
            </a:r>
            <a:r>
              <a:rPr lang="ru-RU" sz="2200" dirty="0" smtClean="0">
                <a:solidFill>
                  <a:srgbClr val="006600"/>
                </a:solidFill>
              </a:rPr>
              <a:t>для указателя – знак </a:t>
            </a:r>
            <a:r>
              <a:rPr lang="en-US" sz="2200" dirty="0" smtClean="0">
                <a:solidFill>
                  <a:srgbClr val="0000CC"/>
                </a:solidFill>
              </a:rPr>
              <a:t>*</a:t>
            </a:r>
            <a:r>
              <a:rPr lang="ru-RU" sz="2200" dirty="0" smtClean="0"/>
              <a:t> </a:t>
            </a:r>
            <a:r>
              <a:rPr lang="ru-RU" sz="2200" dirty="0" smtClean="0">
                <a:solidFill>
                  <a:srgbClr val="006600"/>
                </a:solidFill>
              </a:rPr>
              <a:t>не используется.</a:t>
            </a:r>
            <a:endParaRPr lang="ru-RU" sz="2200" dirty="0">
              <a:solidFill>
                <a:srgbClr val="0066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0220" y="56138"/>
            <a:ext cx="8568813" cy="6801862"/>
          </a:xfrm>
          <a:prstGeom prst="rect">
            <a:avLst/>
          </a:prstGeom>
        </p:spPr>
        <p:txBody>
          <a:bodyPr wrap="square">
            <a:spAutoFit/>
          </a:bodyPr>
          <a:lstStyle/>
          <a:p>
            <a:pPr algn="just"/>
            <a:r>
              <a:rPr lang="ru-RU" sz="2200" dirty="0" smtClean="0">
                <a:solidFill>
                  <a:srgbClr val="006600"/>
                </a:solidFill>
              </a:rPr>
              <a:t>Оператор</a:t>
            </a:r>
            <a:r>
              <a:rPr lang="en-US" sz="2200" dirty="0" smtClean="0">
                <a:solidFill>
                  <a:srgbClr val="006600"/>
                </a:solidFill>
              </a:rPr>
              <a:t> </a:t>
            </a:r>
            <a:r>
              <a:rPr lang="en-US" sz="2200" dirty="0" smtClean="0">
                <a:solidFill>
                  <a:srgbClr val="C00000"/>
                </a:solidFill>
              </a:rPr>
              <a:t>delete</a:t>
            </a:r>
            <a:r>
              <a:rPr lang="ru-RU" sz="2200" dirty="0" smtClean="0">
                <a:solidFill>
                  <a:srgbClr val="C00000"/>
                </a:solidFill>
              </a:rPr>
              <a:t> </a:t>
            </a:r>
            <a:r>
              <a:rPr lang="ru-RU" sz="2200" dirty="0" smtClean="0">
                <a:solidFill>
                  <a:srgbClr val="006600"/>
                </a:solidFill>
              </a:rPr>
              <a:t>возвращает память, выделенную оператором </a:t>
            </a:r>
            <a:r>
              <a:rPr lang="en-US" sz="2200" dirty="0" smtClean="0">
                <a:solidFill>
                  <a:srgbClr val="C00000"/>
                </a:solidFill>
              </a:rPr>
              <a:t>new</a:t>
            </a:r>
            <a:r>
              <a:rPr lang="ru-RU" sz="2200" dirty="0" smtClean="0">
                <a:solidFill>
                  <a:srgbClr val="006600"/>
                </a:solidFill>
              </a:rPr>
              <a:t>, обратно в кучу. Вызов </a:t>
            </a:r>
            <a:r>
              <a:rPr lang="en-US" sz="2200" dirty="0" smtClean="0">
                <a:solidFill>
                  <a:srgbClr val="C00000"/>
                </a:solidFill>
              </a:rPr>
              <a:t>delete</a:t>
            </a:r>
            <a:r>
              <a:rPr lang="ru-RU" sz="2200" dirty="0" smtClean="0">
                <a:solidFill>
                  <a:srgbClr val="006600"/>
                </a:solidFill>
              </a:rPr>
              <a:t> должен происходить для каждого вызова </a:t>
            </a:r>
            <a:r>
              <a:rPr lang="en-US" sz="2200" dirty="0" smtClean="0">
                <a:solidFill>
                  <a:srgbClr val="C00000"/>
                </a:solidFill>
              </a:rPr>
              <a:t>new</a:t>
            </a:r>
            <a:r>
              <a:rPr lang="ru-RU" sz="2200" dirty="0" smtClean="0">
                <a:solidFill>
                  <a:srgbClr val="006600"/>
                </a:solidFill>
              </a:rPr>
              <a:t>, чтобы избежать утечки памяти.</a:t>
            </a:r>
          </a:p>
          <a:p>
            <a:pPr algn="just"/>
            <a:r>
              <a:rPr lang="ru-RU" sz="2200" dirty="0" smtClean="0">
                <a:solidFill>
                  <a:srgbClr val="006600"/>
                </a:solidFill>
              </a:rPr>
              <a:t>Утечка памяти – это процесс неконтролируемого уменьшения объема свободной оперативной или виртуальной памяти компьютера, связанный с ошибками в работающих программах, вовремя не освобождающих ненужные уже участки памяти, или с ошибками системных служб контроля памяти. </a:t>
            </a:r>
            <a:r>
              <a:rPr lang="ru-RU" sz="2200" dirty="0" smtClean="0"/>
              <a:t>Пример:</a:t>
            </a:r>
          </a:p>
          <a:p>
            <a:pPr algn="just"/>
            <a:r>
              <a:rPr lang="en-US" sz="2000" dirty="0" smtClean="0">
                <a:solidFill>
                  <a:srgbClr val="660066"/>
                </a:solidFill>
                <a:latin typeface="Consolas" pitchFamily="49" charset="0"/>
              </a:rPr>
              <a:t>/*1*/ </a:t>
            </a:r>
            <a:r>
              <a:rPr lang="en-US" sz="2000" dirty="0" smtClean="0">
                <a:solidFill>
                  <a:srgbClr val="0000CC"/>
                </a:solidFill>
                <a:latin typeface="Consolas" pitchFamily="49" charset="0"/>
              </a:rPr>
              <a:t>char *pointer = NULL;</a:t>
            </a:r>
          </a:p>
          <a:p>
            <a:pPr algn="just"/>
            <a:r>
              <a:rPr lang="en-US" sz="2000" dirty="0" smtClean="0">
                <a:solidFill>
                  <a:srgbClr val="660066"/>
                </a:solidFill>
                <a:latin typeface="Consolas" pitchFamily="49" charset="0"/>
              </a:rPr>
              <a:t>/*2*/ </a:t>
            </a:r>
            <a:r>
              <a:rPr lang="en-US" sz="2000" dirty="0" smtClean="0">
                <a:solidFill>
                  <a:srgbClr val="0000CC"/>
                </a:solidFill>
                <a:latin typeface="Consolas" pitchFamily="49" charset="0"/>
              </a:rPr>
              <a:t>for (int i = 0; i &lt; 10; i++) {</a:t>
            </a:r>
            <a:endParaRPr lang="ru-RU" sz="2000" dirty="0" smtClean="0">
              <a:solidFill>
                <a:srgbClr val="0000CC"/>
              </a:solidFill>
              <a:latin typeface="Consolas" pitchFamily="49" charset="0"/>
            </a:endParaRPr>
          </a:p>
          <a:p>
            <a:pPr algn="just"/>
            <a:r>
              <a:rPr lang="en-US" sz="2000" dirty="0" smtClean="0">
                <a:solidFill>
                  <a:srgbClr val="660066"/>
                </a:solidFill>
                <a:latin typeface="Consolas" pitchFamily="49" charset="0"/>
              </a:rPr>
              <a:t>/*3*/ </a:t>
            </a:r>
            <a:r>
              <a:rPr lang="en-US" sz="2000" dirty="0" smtClean="0">
                <a:solidFill>
                  <a:srgbClr val="0000CC"/>
                </a:solidFill>
                <a:latin typeface="Consolas" pitchFamily="49" charset="0"/>
              </a:rPr>
              <a:t>pointer = new char [100];</a:t>
            </a:r>
            <a:endParaRPr lang="ru-RU" sz="2000" dirty="0" smtClean="0">
              <a:solidFill>
                <a:srgbClr val="0000CC"/>
              </a:solidFill>
              <a:latin typeface="Consolas" pitchFamily="49" charset="0"/>
            </a:endParaRPr>
          </a:p>
          <a:p>
            <a:pPr algn="just"/>
            <a:r>
              <a:rPr lang="en-US" sz="2000" dirty="0" smtClean="0">
                <a:solidFill>
                  <a:srgbClr val="660066"/>
                </a:solidFill>
                <a:latin typeface="Consolas" pitchFamily="49" charset="0"/>
              </a:rPr>
              <a:t>/*4*/ </a:t>
            </a:r>
            <a:r>
              <a:rPr lang="en-US" sz="2000" dirty="0" smtClean="0">
                <a:solidFill>
                  <a:srgbClr val="0000CC"/>
                </a:solidFill>
                <a:latin typeface="Consolas" pitchFamily="49" charset="0"/>
              </a:rPr>
              <a:t>}</a:t>
            </a:r>
            <a:endParaRPr lang="ru-RU" sz="2000" dirty="0" smtClean="0">
              <a:solidFill>
                <a:srgbClr val="0000CC"/>
              </a:solidFill>
              <a:latin typeface="Consolas" pitchFamily="49" charset="0"/>
            </a:endParaRPr>
          </a:p>
          <a:p>
            <a:pPr algn="just"/>
            <a:r>
              <a:rPr lang="en-US" sz="2000" dirty="0" smtClean="0">
                <a:solidFill>
                  <a:srgbClr val="660066"/>
                </a:solidFill>
                <a:latin typeface="Consolas" pitchFamily="49" charset="0"/>
              </a:rPr>
              <a:t>/*5*/ </a:t>
            </a:r>
            <a:r>
              <a:rPr lang="en-US" sz="2000" dirty="0" smtClean="0">
                <a:solidFill>
                  <a:srgbClr val="0000CC"/>
                </a:solidFill>
                <a:latin typeface="Consolas" pitchFamily="49" charset="0"/>
              </a:rPr>
              <a:t>delete [] pointer;</a:t>
            </a:r>
          </a:p>
          <a:p>
            <a:pPr algn="just"/>
            <a:r>
              <a:rPr lang="ru-RU" sz="2000" dirty="0" smtClean="0"/>
              <a:t>В третьей строке создается объект в динамической памяти. Код на третьей строке выполняется 10 раз, причем каждый следующий раз адрес нового объекта перезаписывает значение, хранящееся в указателе </a:t>
            </a:r>
            <a:r>
              <a:rPr lang="en-US" sz="2000" dirty="0" smtClean="0">
                <a:solidFill>
                  <a:srgbClr val="0000CC"/>
                </a:solidFill>
              </a:rPr>
              <a:t>pointer</a:t>
            </a:r>
            <a:r>
              <a:rPr lang="ru-RU" sz="2000" dirty="0" smtClean="0"/>
              <a:t>. На 5-й с</a:t>
            </a:r>
            <a:r>
              <a:rPr lang="ru-RU" sz="2000" dirty="0"/>
              <a:t>т</a:t>
            </a:r>
            <a:r>
              <a:rPr lang="ru-RU" sz="2000" dirty="0" smtClean="0"/>
              <a:t>роке выполняется удаление объекта, созданного на последней итерации цикла. </a:t>
            </a:r>
            <a:r>
              <a:rPr lang="ru-RU" sz="2000" dirty="0" smtClean="0">
                <a:solidFill>
                  <a:srgbClr val="002060"/>
                </a:solidFill>
              </a:rPr>
              <a:t>Однако первые 9 объектов остаются в динамической памяти, и одновременно в программе не остается переменных, которые хранили бы адреса этих объектов. </a:t>
            </a:r>
            <a:r>
              <a:rPr lang="ru-RU" sz="2000" dirty="0" smtClean="0"/>
              <a:t>Т.е. в 5-й строке невозможно ни получить доступ к первым 9 объектам, ни удалить их.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87" y="3674053"/>
            <a:ext cx="5411593" cy="1843079"/>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87" y="1044307"/>
            <a:ext cx="7659151" cy="2275668"/>
          </a:xfrm>
          <a:prstGeom prst="rect">
            <a:avLst/>
          </a:prstGeom>
        </p:spPr>
      </p:pic>
      <p:sp>
        <p:nvSpPr>
          <p:cNvPr id="7" name="Прямоугольник 6"/>
          <p:cNvSpPr/>
          <p:nvPr/>
        </p:nvSpPr>
        <p:spPr>
          <a:xfrm>
            <a:off x="257687" y="290118"/>
            <a:ext cx="8042251" cy="400110"/>
          </a:xfrm>
          <a:prstGeom prst="rect">
            <a:avLst/>
          </a:prstGeom>
        </p:spPr>
        <p:txBody>
          <a:bodyPr wrap="square">
            <a:spAutoFit/>
          </a:bodyPr>
          <a:lstStyle/>
          <a:p>
            <a:r>
              <a:rPr lang="ru-RU" sz="2000" dirty="0" smtClean="0"/>
              <a:t>В переменной </a:t>
            </a:r>
            <a:r>
              <a:rPr lang="en-US" sz="2000" dirty="0" smtClean="0">
                <a:solidFill>
                  <a:srgbClr val="0000CC"/>
                </a:solidFill>
              </a:rPr>
              <a:t>b</a:t>
            </a:r>
            <a:r>
              <a:rPr lang="en-US" sz="2000" dirty="0" smtClean="0"/>
              <a:t> </a:t>
            </a:r>
            <a:r>
              <a:rPr lang="ru-RU" sz="2000" dirty="0" smtClean="0"/>
              <a:t>хранится адрес переменной </a:t>
            </a:r>
            <a:r>
              <a:rPr lang="en-US" sz="2000" dirty="0" smtClean="0">
                <a:solidFill>
                  <a:srgbClr val="0000CC"/>
                </a:solidFill>
              </a:rPr>
              <a:t>a</a:t>
            </a:r>
            <a:r>
              <a:rPr lang="ru-RU" sz="2000" dirty="0" smtClean="0"/>
              <a:t>:</a:t>
            </a:r>
            <a:endParaRPr lang="ru-RU" sz="2000" dirty="0"/>
          </a:p>
        </p:txBody>
      </p:sp>
    </p:spTree>
    <p:extLst>
      <p:ext uri="{BB962C8B-B14F-4D97-AF65-F5344CB8AC3E}">
        <p14:creationId xmlns:p14="http://schemas.microsoft.com/office/powerpoint/2010/main" val="1055212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68710" y="376721"/>
            <a:ext cx="8347587" cy="4893647"/>
          </a:xfrm>
          <a:prstGeom prst="rect">
            <a:avLst/>
          </a:prstGeom>
        </p:spPr>
        <p:txBody>
          <a:bodyPr wrap="square">
            <a:spAutoFit/>
          </a:bodyPr>
          <a:lstStyle/>
          <a:p>
            <a:pPr algn="just"/>
            <a:r>
              <a:rPr lang="ru-RU" sz="2400" dirty="0" smtClean="0">
                <a:solidFill>
                  <a:srgbClr val="006600"/>
                </a:solidFill>
              </a:rPr>
              <a:t>Для того, чтобы получить </a:t>
            </a:r>
            <a:r>
              <a:rPr lang="ru-RU" sz="2400" dirty="0" smtClean="0">
                <a:solidFill>
                  <a:srgbClr val="C00000"/>
                </a:solidFill>
              </a:rPr>
              <a:t>значение</a:t>
            </a:r>
            <a:r>
              <a:rPr lang="en-US" sz="2400" dirty="0" smtClean="0">
                <a:solidFill>
                  <a:srgbClr val="006600"/>
                </a:solidFill>
              </a:rPr>
              <a:t>, </a:t>
            </a:r>
            <a:r>
              <a:rPr lang="ru-RU" sz="2400" dirty="0" smtClean="0">
                <a:solidFill>
                  <a:srgbClr val="006600"/>
                </a:solidFill>
              </a:rPr>
              <a:t>которое находится по</a:t>
            </a:r>
            <a:r>
              <a:rPr lang="ru-RU" sz="2400" dirty="0" smtClean="0">
                <a:solidFill>
                  <a:srgbClr val="C00000"/>
                </a:solidFill>
              </a:rPr>
              <a:t> адресу</a:t>
            </a:r>
            <a:r>
              <a:rPr lang="ru-RU" sz="2400" dirty="0" smtClean="0">
                <a:solidFill>
                  <a:srgbClr val="006600"/>
                </a:solidFill>
              </a:rPr>
              <a:t>, на который ссылается указатель, используется префикс </a:t>
            </a:r>
            <a:r>
              <a:rPr lang="ru-RU" sz="2400" dirty="0" smtClean="0">
                <a:solidFill>
                  <a:srgbClr val="C00000"/>
                </a:solidFill>
              </a:rPr>
              <a:t>*</a:t>
            </a:r>
            <a:r>
              <a:rPr lang="ru-RU" sz="2400" dirty="0" smtClean="0"/>
              <a:t> </a:t>
            </a:r>
            <a:r>
              <a:rPr lang="ru-RU" sz="2400" dirty="0" smtClean="0">
                <a:solidFill>
                  <a:srgbClr val="006600"/>
                </a:solidFill>
              </a:rPr>
              <a:t>перед ним. Эта операция называется </a:t>
            </a:r>
            <a:r>
              <a:rPr lang="ru-RU" sz="2400" dirty="0" smtClean="0">
                <a:solidFill>
                  <a:srgbClr val="800000"/>
                </a:solidFill>
              </a:rPr>
              <a:t>разыменованием</a:t>
            </a:r>
            <a:r>
              <a:rPr lang="ru-RU" sz="2400" dirty="0" smtClean="0">
                <a:solidFill>
                  <a:srgbClr val="006600"/>
                </a:solidFill>
              </a:rPr>
              <a:t> указателя. </a:t>
            </a:r>
            <a:r>
              <a:rPr lang="ru-RU" sz="2400" dirty="0" smtClean="0"/>
              <a:t>Например, чтобы вывести на экран </a:t>
            </a:r>
            <a:r>
              <a:rPr lang="ru-RU" sz="2400" u="sng" dirty="0" smtClean="0"/>
              <a:t>значение</a:t>
            </a:r>
            <a:r>
              <a:rPr lang="ru-RU" sz="2400" dirty="0" smtClean="0"/>
              <a:t>, которое находится в ячейке памяти (например, </a:t>
            </a:r>
            <a:r>
              <a:rPr lang="en-US" sz="2400" dirty="0" smtClean="0">
                <a:solidFill>
                  <a:srgbClr val="7030A0"/>
                </a:solidFill>
              </a:rPr>
              <a:t>0x1aba030</a:t>
            </a:r>
            <a:r>
              <a:rPr lang="ru-RU" sz="2400" dirty="0" smtClean="0"/>
              <a:t>)</a:t>
            </a:r>
            <a:r>
              <a:rPr lang="en-US" sz="2400" dirty="0" smtClean="0">
                <a:solidFill>
                  <a:srgbClr val="0000CC"/>
                </a:solidFill>
              </a:rPr>
              <a:t> </a:t>
            </a:r>
            <a:r>
              <a:rPr lang="ru-RU" sz="2400" dirty="0" smtClean="0"/>
              <a:t>мы пишем:</a:t>
            </a:r>
          </a:p>
          <a:p>
            <a:pPr algn="just"/>
            <a:r>
              <a:rPr lang="en-US" sz="2400" dirty="0" smtClean="0">
                <a:solidFill>
                  <a:srgbClr val="0000CC"/>
                </a:solidFill>
              </a:rPr>
              <a:t>cout &lt;&lt; “b = “ &lt;&lt; </a:t>
            </a:r>
            <a:r>
              <a:rPr lang="ru-RU" sz="2400" dirty="0" smtClean="0">
                <a:solidFill>
                  <a:srgbClr val="0000CC"/>
                </a:solidFill>
              </a:rPr>
              <a:t>*</a:t>
            </a:r>
            <a:r>
              <a:rPr lang="en-US" sz="2400" dirty="0" smtClean="0">
                <a:solidFill>
                  <a:srgbClr val="0000CC"/>
                </a:solidFill>
              </a:rPr>
              <a:t>b &lt;&lt; endl;</a:t>
            </a:r>
            <a:endParaRPr lang="ru-RU" sz="2400" dirty="0" smtClean="0">
              <a:solidFill>
                <a:srgbClr val="0000CC"/>
              </a:solidFill>
            </a:endParaRPr>
          </a:p>
          <a:p>
            <a:pPr algn="just"/>
            <a:r>
              <a:rPr lang="ru-RU" sz="2400" dirty="0" smtClean="0">
                <a:solidFill>
                  <a:srgbClr val="006600"/>
                </a:solidFill>
              </a:rPr>
              <a:t>Чтобы изменить значение, находящееся по адресу, на который ссылается указатель, нужно также использовать </a:t>
            </a:r>
            <a:r>
              <a:rPr lang="en-US" sz="2400" dirty="0" smtClean="0">
                <a:solidFill>
                  <a:srgbClr val="006600"/>
                </a:solidFill>
              </a:rPr>
              <a:t>*:</a:t>
            </a:r>
            <a:endParaRPr lang="ru-RU" sz="2400" dirty="0" smtClean="0"/>
          </a:p>
          <a:p>
            <a:pPr algn="just"/>
            <a:r>
              <a:rPr lang="en-US" sz="2400" dirty="0" smtClean="0">
                <a:solidFill>
                  <a:srgbClr val="0000CC"/>
                </a:solidFill>
              </a:rPr>
              <a:t>*b = *a + *b;</a:t>
            </a:r>
            <a:endParaRPr lang="ru-RU" sz="2400" dirty="0" smtClean="0">
              <a:solidFill>
                <a:srgbClr val="0000CC"/>
              </a:solidFill>
            </a:endParaRPr>
          </a:p>
          <a:p>
            <a:pPr algn="just"/>
            <a:r>
              <a:rPr lang="ru-RU" sz="2400" dirty="0" smtClean="0"/>
              <a:t>Итак,</a:t>
            </a:r>
          </a:p>
          <a:p>
            <a:pPr algn="just"/>
            <a:r>
              <a:rPr lang="ru-RU" sz="2400" dirty="0" smtClean="0">
                <a:solidFill>
                  <a:srgbClr val="C00000"/>
                </a:solidFill>
              </a:rPr>
              <a:t>когда мы оперируем данными,  то используем знак *</a:t>
            </a:r>
          </a:p>
          <a:p>
            <a:pPr algn="just"/>
            <a:r>
              <a:rPr lang="ru-RU" sz="2400" dirty="0" smtClean="0">
                <a:solidFill>
                  <a:srgbClr val="C00000"/>
                </a:solidFill>
              </a:rPr>
              <a:t>когда мы оперируем адресами,  то используем знак </a:t>
            </a:r>
            <a:r>
              <a:rPr lang="en-US" sz="2400" dirty="0" smtClean="0">
                <a:solidFill>
                  <a:srgbClr val="C00000"/>
                </a:solidFill>
              </a:rPr>
              <a:t>&amp;</a:t>
            </a:r>
            <a:endParaRPr lang="ru-RU" sz="2400" dirty="0" smtClean="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70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92193" y="1292050"/>
            <a:ext cx="8245407" cy="3647152"/>
          </a:xfrm>
          <a:prstGeom prst="rect">
            <a:avLst/>
          </a:prstGeom>
        </p:spPr>
        <p:txBody>
          <a:bodyPr wrap="square">
            <a:spAutoFit/>
          </a:bodyPr>
          <a:lstStyle/>
          <a:p>
            <a:r>
              <a:rPr lang="en-US" sz="2400" dirty="0" smtClean="0">
                <a:solidFill>
                  <a:srgbClr val="0000CC"/>
                </a:solidFill>
                <a:latin typeface="Consolas" panose="020B0609020204030204" pitchFamily="49" charset="0"/>
                <a:cs typeface="Consolas" panose="020B0609020204030204" pitchFamily="49" charset="0"/>
              </a:rPr>
              <a:t>int X;</a:t>
            </a:r>
          </a:p>
          <a:p>
            <a:r>
              <a:rPr lang="en-US" sz="2400" dirty="0" smtClean="0">
                <a:solidFill>
                  <a:srgbClr val="0000CC"/>
                </a:solidFill>
                <a:latin typeface="Consolas" panose="020B0609020204030204" pitchFamily="49" charset="0"/>
                <a:cs typeface="Consolas" panose="020B0609020204030204" pitchFamily="49" charset="0"/>
              </a:rPr>
              <a:t>int *pY;</a:t>
            </a:r>
          </a:p>
          <a:p>
            <a:r>
              <a:rPr lang="en-US" sz="2400" dirty="0" smtClean="0">
                <a:solidFill>
                  <a:srgbClr val="0000CC"/>
                </a:solidFill>
                <a:latin typeface="Consolas" panose="020B0609020204030204" pitchFamily="49" charset="0"/>
                <a:cs typeface="Consolas" panose="020B0609020204030204" pitchFamily="49" charset="0"/>
              </a:rPr>
              <a:t>pY = &amp;X;</a:t>
            </a:r>
          </a:p>
          <a:p>
            <a:r>
              <a:rPr lang="en-US" sz="2400" dirty="0" smtClean="0">
                <a:solidFill>
                  <a:srgbClr val="0000CC"/>
                </a:solidFill>
                <a:latin typeface="Consolas" panose="020B0609020204030204" pitchFamily="49" charset="0"/>
                <a:cs typeface="Consolas" panose="020B0609020204030204" pitchFamily="49" charset="0"/>
              </a:rPr>
              <a:t>*pY = 10.0;</a:t>
            </a:r>
          </a:p>
          <a:p>
            <a:pPr algn="just">
              <a:spcBef>
                <a:spcPts val="1800"/>
              </a:spcBef>
            </a:pPr>
            <a:r>
              <a:rPr lang="ru-RU" sz="2400" dirty="0" smtClean="0"/>
              <a:t>Последняя строка требует, чтобы по адресу, выделенному под переменную размером 4 байта, было записано значение, имеющее размер 8 байтов.</a:t>
            </a:r>
          </a:p>
          <a:p>
            <a:pPr algn="just"/>
            <a:r>
              <a:rPr lang="ru-RU" sz="2400" dirty="0" smtClean="0"/>
              <a:t>В этом случае компилятор приведет 10.0 к типу </a:t>
            </a:r>
            <a:r>
              <a:rPr lang="en-US" sz="2400" dirty="0" smtClean="0">
                <a:solidFill>
                  <a:srgbClr val="0000CC"/>
                </a:solidFill>
              </a:rPr>
              <a:t>int</a:t>
            </a:r>
            <a:r>
              <a:rPr lang="ru-RU" sz="2400" dirty="0" smtClean="0"/>
              <a:t> перед тем, как выполнить присвоение.</a:t>
            </a:r>
          </a:p>
        </p:txBody>
      </p:sp>
      <p:sp>
        <p:nvSpPr>
          <p:cNvPr id="3" name="Прямоугольник 2"/>
          <p:cNvSpPr/>
          <p:nvPr/>
        </p:nvSpPr>
        <p:spPr>
          <a:xfrm>
            <a:off x="2502729" y="443076"/>
            <a:ext cx="4339329" cy="461665"/>
          </a:xfrm>
          <a:prstGeom prst="rect">
            <a:avLst/>
          </a:prstGeom>
        </p:spPr>
        <p:txBody>
          <a:bodyPr wrap="none">
            <a:spAutoFit/>
          </a:bodyPr>
          <a:lstStyle/>
          <a:p>
            <a:r>
              <a:rPr lang="ru-RU" sz="2400" dirty="0">
                <a:solidFill>
                  <a:srgbClr val="002060"/>
                </a:solidFill>
              </a:rPr>
              <a:t>Соответствие типов указателей:</a:t>
            </a:r>
          </a:p>
        </p:txBody>
      </p:sp>
    </p:spTree>
    <p:extLst>
      <p:ext uri="{BB962C8B-B14F-4D97-AF65-F5344CB8AC3E}">
        <p14:creationId xmlns:p14="http://schemas.microsoft.com/office/powerpoint/2010/main" val="295118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2823" y="276050"/>
            <a:ext cx="8099145" cy="3785652"/>
          </a:xfrm>
          <a:prstGeom prst="rect">
            <a:avLst/>
          </a:prstGeom>
        </p:spPr>
        <p:txBody>
          <a:bodyPr wrap="square">
            <a:spAutoFit/>
          </a:bodyPr>
          <a:lstStyle/>
          <a:p>
            <a:pPr algn="just"/>
            <a:r>
              <a:rPr lang="ru-RU" sz="2400" dirty="0" smtClean="0"/>
              <a:t>Привести переменную одного типа к другому явным образом можно так</a:t>
            </a:r>
            <a:r>
              <a:rPr lang="en-US" sz="2400" dirty="0" smtClean="0"/>
              <a:t> (</a:t>
            </a:r>
            <a:r>
              <a:rPr lang="ru-RU" sz="2400" dirty="0" smtClean="0">
                <a:solidFill>
                  <a:srgbClr val="006600"/>
                </a:solidFill>
              </a:rPr>
              <a:t>явное понижающее приведение типа</a:t>
            </a:r>
            <a:r>
              <a:rPr lang="ru-RU" sz="2400" dirty="0" smtClean="0"/>
              <a:t>):</a:t>
            </a:r>
          </a:p>
          <a:p>
            <a:pPr algn="just"/>
            <a:r>
              <a:rPr lang="en-US" sz="2400" dirty="0" smtClean="0">
                <a:solidFill>
                  <a:srgbClr val="0000CC"/>
                </a:solidFill>
              </a:rPr>
              <a:t>int i;</a:t>
            </a:r>
          </a:p>
          <a:p>
            <a:pPr algn="just"/>
            <a:r>
              <a:rPr lang="en-US" sz="2400" dirty="0" smtClean="0">
                <a:solidFill>
                  <a:srgbClr val="0000CC"/>
                </a:solidFill>
              </a:rPr>
              <a:t>double d = 10.0;</a:t>
            </a:r>
          </a:p>
          <a:p>
            <a:pPr algn="just"/>
            <a:r>
              <a:rPr lang="en-US" sz="2400" dirty="0" smtClean="0">
                <a:solidFill>
                  <a:srgbClr val="0000CC"/>
                </a:solidFill>
              </a:rPr>
              <a:t>i = (int) d;</a:t>
            </a:r>
          </a:p>
          <a:p>
            <a:pPr algn="just"/>
            <a:endParaRPr lang="ru-RU" sz="2400" dirty="0" smtClean="0"/>
          </a:p>
          <a:p>
            <a:pPr algn="just"/>
            <a:r>
              <a:rPr lang="ru-RU" sz="2400" dirty="0" smtClean="0"/>
              <a:t>Так же можно привести и указатель одного типа к другому:</a:t>
            </a:r>
          </a:p>
          <a:p>
            <a:pPr algn="just"/>
            <a:r>
              <a:rPr lang="en-US" sz="2400" dirty="0" smtClean="0">
                <a:solidFill>
                  <a:srgbClr val="0000CC"/>
                </a:solidFill>
              </a:rPr>
              <a:t>int *</a:t>
            </a:r>
            <a:r>
              <a:rPr lang="en-US" sz="2400" dirty="0" err="1" smtClean="0">
                <a:solidFill>
                  <a:srgbClr val="0000CC"/>
                </a:solidFill>
              </a:rPr>
              <a:t>pX</a:t>
            </a:r>
            <a:r>
              <a:rPr lang="en-US" sz="2400" dirty="0" smtClean="0">
                <a:solidFill>
                  <a:srgbClr val="0000CC"/>
                </a:solidFill>
              </a:rPr>
              <a:t>;</a:t>
            </a:r>
          </a:p>
          <a:p>
            <a:pPr algn="just"/>
            <a:r>
              <a:rPr lang="en-US" sz="2400" dirty="0">
                <a:solidFill>
                  <a:srgbClr val="0000CC"/>
                </a:solidFill>
              </a:rPr>
              <a:t>double *</a:t>
            </a:r>
            <a:r>
              <a:rPr lang="en-US" sz="2400" dirty="0" err="1">
                <a:solidFill>
                  <a:srgbClr val="0000CC"/>
                </a:solidFill>
              </a:rPr>
              <a:t>pD</a:t>
            </a:r>
            <a:r>
              <a:rPr lang="en-US" sz="2400" dirty="0" smtClean="0">
                <a:solidFill>
                  <a:srgbClr val="0000CC"/>
                </a:solidFill>
              </a:rPr>
              <a:t>;</a:t>
            </a:r>
            <a:endParaRPr lang="ru-RU" sz="2400" dirty="0" smtClean="0">
              <a:solidFill>
                <a:srgbClr val="0000CC"/>
              </a:solidFill>
            </a:endParaRPr>
          </a:p>
          <a:p>
            <a:pPr algn="just"/>
            <a:r>
              <a:rPr lang="en-US" sz="2400" dirty="0" err="1" smtClean="0">
                <a:solidFill>
                  <a:srgbClr val="0000CC"/>
                </a:solidFill>
              </a:rPr>
              <a:t>pX</a:t>
            </a:r>
            <a:r>
              <a:rPr lang="en-US" sz="2400" dirty="0" smtClean="0">
                <a:solidFill>
                  <a:srgbClr val="0000CC"/>
                </a:solidFill>
              </a:rPr>
              <a:t> = (int*)</a:t>
            </a:r>
            <a:r>
              <a:rPr lang="en-US" sz="2400" dirty="0" err="1" smtClean="0">
                <a:solidFill>
                  <a:srgbClr val="0000CC"/>
                </a:solidFill>
              </a:rPr>
              <a:t>pD</a:t>
            </a:r>
            <a:r>
              <a:rPr lang="en-US" sz="2400" dirty="0" smtClean="0">
                <a:solidFill>
                  <a:srgbClr val="0000CC"/>
                </a:solidFill>
              </a:rPr>
              <a:t>;</a:t>
            </a:r>
            <a:endParaRPr lang="ru-RU" sz="2400" dirty="0">
              <a:solidFill>
                <a:srgbClr val="0000CC"/>
              </a:solidFill>
            </a:endParaRPr>
          </a:p>
        </p:txBody>
      </p:sp>
    </p:spTree>
    <p:extLst>
      <p:ext uri="{BB962C8B-B14F-4D97-AF65-F5344CB8AC3E}">
        <p14:creationId xmlns:p14="http://schemas.microsoft.com/office/powerpoint/2010/main" val="9689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5536" y="121307"/>
            <a:ext cx="8507109" cy="400110"/>
          </a:xfrm>
          <a:prstGeom prst="rect">
            <a:avLst/>
          </a:prstGeom>
        </p:spPr>
        <p:txBody>
          <a:bodyPr wrap="square">
            <a:spAutoFit/>
          </a:bodyPr>
          <a:lstStyle/>
          <a:p>
            <a:r>
              <a:rPr lang="ru-RU" sz="2000" dirty="0" smtClean="0"/>
              <a:t>Сохранение переменных, имеющих б</a:t>
            </a:r>
            <a:r>
              <a:rPr lang="en-US" sz="2000" dirty="0" smtClean="0"/>
              <a:t>ó</a:t>
            </a:r>
            <a:r>
              <a:rPr lang="ru-RU" sz="2000" dirty="0" smtClean="0"/>
              <a:t>льшую длину:</a:t>
            </a:r>
            <a:endParaRPr lang="ru-RU" sz="2000"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37" y="539429"/>
            <a:ext cx="7508304" cy="3540036"/>
          </a:xfrm>
          <a:prstGeom prst="rect">
            <a:avLst/>
          </a:prstGeom>
        </p:spPr>
      </p:pic>
      <p:sp>
        <p:nvSpPr>
          <p:cNvPr id="8" name="Прямоугольник 7"/>
          <p:cNvSpPr/>
          <p:nvPr/>
        </p:nvSpPr>
        <p:spPr>
          <a:xfrm>
            <a:off x="200789" y="4589237"/>
            <a:ext cx="8661856" cy="1631216"/>
          </a:xfrm>
          <a:prstGeom prst="rect">
            <a:avLst/>
          </a:prstGeom>
        </p:spPr>
        <p:txBody>
          <a:bodyPr wrap="square">
            <a:spAutoFit/>
          </a:bodyPr>
          <a:lstStyle/>
          <a:p>
            <a:pPr algn="just"/>
            <a:r>
              <a:rPr lang="ru-RU" sz="2000" dirty="0" smtClean="0"/>
              <a:t>В строке </a:t>
            </a:r>
            <a:r>
              <a:rPr lang="en-US" sz="2000" dirty="0" smtClean="0">
                <a:solidFill>
                  <a:srgbClr val="0000CC"/>
                </a:solidFill>
              </a:rPr>
              <a:t>double</a:t>
            </a:r>
            <a:r>
              <a:rPr lang="en-US" sz="2000" dirty="0" smtClean="0"/>
              <a:t> </a:t>
            </a:r>
            <a:r>
              <a:rPr lang="en-US" sz="2000" dirty="0" smtClean="0">
                <a:solidFill>
                  <a:srgbClr val="0000CC"/>
                </a:solidFill>
              </a:rPr>
              <a:t>*d = (double*)&amp;x;</a:t>
            </a:r>
            <a:r>
              <a:rPr lang="ru-RU" sz="2000" dirty="0" smtClean="0">
                <a:solidFill>
                  <a:srgbClr val="0000CC"/>
                </a:solidFill>
              </a:rPr>
              <a:t> </a:t>
            </a:r>
          </a:p>
          <a:p>
            <a:pPr algn="just"/>
            <a:r>
              <a:rPr lang="ru-RU" sz="2000" dirty="0" smtClean="0"/>
              <a:t>объявляется указатель </a:t>
            </a:r>
            <a:r>
              <a:rPr lang="ru-RU" sz="2000" dirty="0" smtClean="0">
                <a:solidFill>
                  <a:srgbClr val="0000CC"/>
                </a:solidFill>
              </a:rPr>
              <a:t>*</a:t>
            </a:r>
            <a:r>
              <a:rPr lang="en-US" sz="2000" dirty="0" smtClean="0">
                <a:solidFill>
                  <a:srgbClr val="0000CC"/>
                </a:solidFill>
              </a:rPr>
              <a:t>d</a:t>
            </a:r>
            <a:r>
              <a:rPr lang="ru-RU" sz="2000" dirty="0" smtClean="0">
                <a:solidFill>
                  <a:srgbClr val="0000CC"/>
                </a:solidFill>
              </a:rPr>
              <a:t> </a:t>
            </a:r>
            <a:r>
              <a:rPr lang="ru-RU" sz="2000" dirty="0" smtClean="0"/>
              <a:t>типа данных </a:t>
            </a:r>
            <a:r>
              <a:rPr lang="en-US" sz="2000" dirty="0" smtClean="0">
                <a:solidFill>
                  <a:srgbClr val="0000CC"/>
                </a:solidFill>
              </a:rPr>
              <a:t>double</a:t>
            </a:r>
            <a:r>
              <a:rPr lang="en-US" sz="2000" dirty="0" smtClean="0"/>
              <a:t>;</a:t>
            </a:r>
            <a:endParaRPr lang="ru-RU" sz="2000" dirty="0" smtClean="0"/>
          </a:p>
          <a:p>
            <a:pPr algn="just"/>
            <a:r>
              <a:rPr lang="ru-RU" sz="2000" dirty="0" smtClean="0"/>
              <a:t>берётся адрес переменной </a:t>
            </a:r>
            <a:r>
              <a:rPr lang="en-US" sz="2000" dirty="0" smtClean="0">
                <a:solidFill>
                  <a:srgbClr val="0000CC"/>
                </a:solidFill>
              </a:rPr>
              <a:t>x</a:t>
            </a:r>
            <a:r>
              <a:rPr lang="ru-RU" sz="2000" dirty="0" smtClean="0"/>
              <a:t> (не сама переменная, а ее значение. </a:t>
            </a:r>
            <a:r>
              <a:rPr lang="en-US" sz="2000" dirty="0" smtClean="0"/>
              <a:t>x </a:t>
            </a:r>
            <a:r>
              <a:rPr lang="ru-RU" sz="2000" dirty="0" smtClean="0"/>
              <a:t>остается </a:t>
            </a:r>
            <a:r>
              <a:rPr lang="en-US" sz="2000" dirty="0" smtClean="0">
                <a:solidFill>
                  <a:srgbClr val="0000CC"/>
                </a:solidFill>
              </a:rPr>
              <a:t>int</a:t>
            </a:r>
            <a:r>
              <a:rPr lang="en-US" sz="2000" dirty="0" smtClean="0"/>
              <a:t>)</a:t>
            </a:r>
            <a:r>
              <a:rPr lang="ru-RU" sz="2000" dirty="0" smtClean="0"/>
              <a:t>, преобразуется в тип данных для хранения вещественных переменных и присваивается указателю </a:t>
            </a:r>
            <a:r>
              <a:rPr lang="en-US" sz="2000" dirty="0" smtClean="0"/>
              <a:t>*d</a:t>
            </a:r>
            <a:r>
              <a:rPr lang="ru-RU" sz="2000" dirty="0" smtClean="0"/>
              <a:t>.</a:t>
            </a:r>
            <a:endParaRPr lang="en-US" sz="2000" dirty="0" smtClean="0"/>
          </a:p>
        </p:txBody>
      </p:sp>
      <p:sp>
        <p:nvSpPr>
          <p:cNvPr id="9" name="Прямоугольник 8"/>
          <p:cNvSpPr/>
          <p:nvPr/>
        </p:nvSpPr>
        <p:spPr>
          <a:xfrm>
            <a:off x="200789" y="4150997"/>
            <a:ext cx="9182361" cy="384721"/>
          </a:xfrm>
          <a:prstGeom prst="rect">
            <a:avLst/>
          </a:prstGeom>
        </p:spPr>
        <p:txBody>
          <a:bodyPr wrap="square">
            <a:spAutoFit/>
          </a:bodyPr>
          <a:lstStyle/>
          <a:p>
            <a:pPr algn="just"/>
            <a:r>
              <a:rPr lang="ru-RU" sz="1900" dirty="0" smtClean="0">
                <a:solidFill>
                  <a:srgbClr val="006600"/>
                </a:solidFill>
              </a:rPr>
              <a:t>Тип </a:t>
            </a:r>
            <a:r>
              <a:rPr lang="ru-RU" sz="1900" dirty="0">
                <a:solidFill>
                  <a:srgbClr val="006600"/>
                </a:solidFill>
              </a:rPr>
              <a:t>указателя должен быть таким же, как у переменной, адрес которой он </a:t>
            </a:r>
            <a:r>
              <a:rPr lang="ru-RU" sz="1900" dirty="0" smtClean="0">
                <a:solidFill>
                  <a:srgbClr val="006600"/>
                </a:solidFill>
              </a:rPr>
              <a:t>хранит</a:t>
            </a:r>
            <a:r>
              <a:rPr lang="en-US" sz="1900" dirty="0">
                <a:solidFill>
                  <a:srgbClr val="006600"/>
                </a:solidFill>
              </a:rPr>
              <a:t>.</a:t>
            </a:r>
            <a:endParaRPr lang="ru-RU" sz="1900" dirty="0">
              <a:solidFill>
                <a:srgbClr val="006600"/>
              </a:solidFill>
            </a:endParaRPr>
          </a:p>
        </p:txBody>
      </p:sp>
    </p:spTree>
    <p:extLst>
      <p:ext uri="{BB962C8B-B14F-4D97-AF65-F5344CB8AC3E}">
        <p14:creationId xmlns:p14="http://schemas.microsoft.com/office/powerpoint/2010/main" val="42055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4966" y="444478"/>
            <a:ext cx="8215987" cy="1015663"/>
          </a:xfrm>
          <a:prstGeom prst="rect">
            <a:avLst/>
          </a:prstGeom>
        </p:spPr>
        <p:txBody>
          <a:bodyPr wrap="square">
            <a:spAutoFit/>
          </a:bodyPr>
          <a:lstStyle/>
          <a:p>
            <a:pPr algn="just"/>
            <a:r>
              <a:rPr lang="ru-RU" sz="2000" dirty="0"/>
              <a:t>Значения переменных хранятся в оперативной памяти. Оперативная память </a:t>
            </a:r>
            <a:r>
              <a:rPr lang="ru-RU" sz="2000" dirty="0" smtClean="0"/>
              <a:t>разбита на байты, каждый из которых имеет свой адрес. Адрес записывается в шестнадцатеричном формате.</a:t>
            </a:r>
            <a:endParaRPr lang="ru-RU" sz="2000"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108" y="1865727"/>
            <a:ext cx="6345701" cy="2954033"/>
          </a:xfrm>
          <a:prstGeom prst="rect">
            <a:avLst/>
          </a:prstGeom>
        </p:spPr>
      </p:pic>
      <p:sp>
        <p:nvSpPr>
          <p:cNvPr id="9" name="Прямоугольник 8"/>
          <p:cNvSpPr/>
          <p:nvPr/>
        </p:nvSpPr>
        <p:spPr>
          <a:xfrm>
            <a:off x="294965" y="5225346"/>
            <a:ext cx="8215987" cy="1323439"/>
          </a:xfrm>
          <a:prstGeom prst="rect">
            <a:avLst/>
          </a:prstGeom>
        </p:spPr>
        <p:txBody>
          <a:bodyPr wrap="square">
            <a:spAutoFit/>
          </a:bodyPr>
          <a:lstStyle/>
          <a:p>
            <a:pPr algn="just"/>
            <a:r>
              <a:rPr lang="ru-RU" sz="2000" dirty="0"/>
              <a:t>Таким образом, переменная типа </a:t>
            </a:r>
            <a:r>
              <a:rPr lang="ru-RU" sz="2000" dirty="0">
                <a:solidFill>
                  <a:srgbClr val="0000CC"/>
                </a:solidFill>
              </a:rPr>
              <a:t>int</a:t>
            </a:r>
            <a:r>
              <a:rPr lang="ru-RU" sz="2000" dirty="0"/>
              <a:t> последовательно займет ячейки памяти с адресами 0x60FE98, 0x60FE99, 0x60FE9A, 0x60FE9B.</a:t>
            </a:r>
          </a:p>
          <a:p>
            <a:pPr algn="just"/>
            <a:r>
              <a:rPr lang="ru-RU" sz="2000" dirty="0"/>
              <a:t>И указатель </a:t>
            </a:r>
            <a:r>
              <a:rPr lang="ru-RU" sz="2000" dirty="0">
                <a:solidFill>
                  <a:srgbClr val="0000CC"/>
                </a:solidFill>
              </a:rPr>
              <a:t>p</a:t>
            </a:r>
            <a:r>
              <a:rPr lang="ru-RU" sz="2000" dirty="0"/>
              <a:t> будет ссылаться на адрес, по которому располагается переменная </a:t>
            </a:r>
            <a:r>
              <a:rPr lang="ru-RU" sz="2000" dirty="0">
                <a:solidFill>
                  <a:srgbClr val="0000CC"/>
                </a:solidFill>
              </a:rPr>
              <a:t>x</a:t>
            </a:r>
            <a:r>
              <a:rPr lang="ru-RU" sz="2000" dirty="0"/>
              <a:t>, то есть на адрес 0x60FE98.</a:t>
            </a:r>
          </a:p>
        </p:txBody>
      </p:sp>
    </p:spTree>
    <p:extLst>
      <p:ext uri="{BB962C8B-B14F-4D97-AF65-F5344CB8AC3E}">
        <p14:creationId xmlns:p14="http://schemas.microsoft.com/office/powerpoint/2010/main" val="3422180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62891" y="233848"/>
            <a:ext cx="8513823" cy="1569660"/>
          </a:xfrm>
          <a:prstGeom prst="rect">
            <a:avLst/>
          </a:prstGeom>
        </p:spPr>
        <p:txBody>
          <a:bodyPr wrap="square">
            <a:spAutoFit/>
          </a:bodyPr>
          <a:lstStyle/>
          <a:p>
            <a:r>
              <a:rPr lang="ru-RU" sz="2400" dirty="0" smtClean="0"/>
              <a:t>В результате работы этой программы возможно уничтожение переменных, расположенных рядом: переменная </a:t>
            </a:r>
            <a:r>
              <a:rPr lang="en-US" sz="2400" dirty="0" smtClean="0">
                <a:solidFill>
                  <a:srgbClr val="0000CC"/>
                </a:solidFill>
              </a:rPr>
              <a:t>x</a:t>
            </a:r>
            <a:r>
              <a:rPr lang="ru-RU" sz="2400" dirty="0" smtClean="0"/>
              <a:t> может оказаться </a:t>
            </a:r>
            <a:r>
              <a:rPr lang="en-US" sz="2400" dirty="0"/>
              <a:t>"</a:t>
            </a:r>
            <a:r>
              <a:rPr lang="ru-RU" sz="2400" dirty="0" smtClean="0"/>
              <a:t>забитой</a:t>
            </a:r>
            <a:r>
              <a:rPr lang="en-US" sz="2400" dirty="0"/>
              <a:t>"</a:t>
            </a:r>
            <a:r>
              <a:rPr lang="ru-RU" sz="2400" dirty="0" smtClean="0"/>
              <a:t> мусором:</a:t>
            </a:r>
          </a:p>
          <a:p>
            <a:r>
              <a:rPr lang="ru-RU" sz="2400" dirty="0" smtClean="0"/>
              <a:t>Возможна ошибка на этапе компиляции или этапе выполнения.</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91" y="5116340"/>
            <a:ext cx="5540098" cy="1688631"/>
          </a:xfrm>
          <a:prstGeom prst="rect">
            <a:avLst/>
          </a:prstGeom>
        </p:spPr>
      </p:pic>
      <p:sp>
        <p:nvSpPr>
          <p:cNvPr id="5" name="Прямоугольник 4"/>
          <p:cNvSpPr/>
          <p:nvPr/>
        </p:nvSpPr>
        <p:spPr>
          <a:xfrm>
            <a:off x="236282" y="4285343"/>
            <a:ext cx="8513823" cy="830997"/>
          </a:xfrm>
          <a:prstGeom prst="rect">
            <a:avLst/>
          </a:prstGeom>
        </p:spPr>
        <p:txBody>
          <a:bodyPr wrap="square">
            <a:spAutoFit/>
          </a:bodyPr>
          <a:lstStyle/>
          <a:p>
            <a:pPr algn="just"/>
            <a:r>
              <a:rPr lang="ru-RU" sz="2400" dirty="0" smtClean="0">
                <a:solidFill>
                  <a:srgbClr val="006600"/>
                </a:solidFill>
              </a:rPr>
              <a:t>Ошибка сегментации возникает при попытке обращения к недоступным для записи участкам памяти.</a:t>
            </a:r>
            <a:endParaRPr lang="ru-RU" sz="2400" dirty="0">
              <a:solidFill>
                <a:srgbClr val="006600"/>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91" y="1899710"/>
            <a:ext cx="7091741" cy="1196843"/>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198" y="2498131"/>
            <a:ext cx="2047516" cy="1590876"/>
          </a:xfrm>
          <a:prstGeom prst="rect">
            <a:avLst/>
          </a:prstGeom>
        </p:spPr>
      </p:pic>
    </p:spTree>
    <p:extLst>
      <p:ext uri="{BB962C8B-B14F-4D97-AF65-F5344CB8AC3E}">
        <p14:creationId xmlns:p14="http://schemas.microsoft.com/office/powerpoint/2010/main" val="2002096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36" y="3474720"/>
            <a:ext cx="3385486" cy="1641960"/>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8794622" cy="3291841"/>
          </a:xfrm>
          <a:prstGeom prst="rect">
            <a:avLst/>
          </a:prstGeom>
        </p:spPr>
      </p:pic>
      <p:sp>
        <p:nvSpPr>
          <p:cNvPr id="4" name="Прямоугольник 3"/>
          <p:cNvSpPr/>
          <p:nvPr/>
        </p:nvSpPr>
        <p:spPr>
          <a:xfrm>
            <a:off x="278486" y="5116680"/>
            <a:ext cx="8738905" cy="1631216"/>
          </a:xfrm>
          <a:prstGeom prst="rect">
            <a:avLst/>
          </a:prstGeom>
        </p:spPr>
        <p:txBody>
          <a:bodyPr wrap="square">
            <a:spAutoFit/>
          </a:bodyPr>
          <a:lstStyle/>
          <a:p>
            <a:r>
              <a:rPr lang="ru-RU" sz="2000" dirty="0" smtClean="0"/>
              <a:t>Размер </a:t>
            </a:r>
            <a:r>
              <a:rPr lang="en-US" sz="2000" dirty="0" smtClean="0">
                <a:solidFill>
                  <a:srgbClr val="0000CC"/>
                </a:solidFill>
              </a:rPr>
              <a:t>x</a:t>
            </a:r>
            <a:r>
              <a:rPr lang="ru-RU" sz="2000" dirty="0" smtClean="0"/>
              <a:t> остается 4 байта. Размер значения, которое хранится по адресу содержащемуся в указателе </a:t>
            </a:r>
            <a:r>
              <a:rPr lang="en-US" sz="2000" dirty="0" smtClean="0">
                <a:solidFill>
                  <a:srgbClr val="0000CC"/>
                </a:solidFill>
              </a:rPr>
              <a:t>*d</a:t>
            </a:r>
            <a:r>
              <a:rPr lang="ru-RU" sz="2000" dirty="0" smtClean="0"/>
              <a:t>, занимает 8 байт</a:t>
            </a:r>
            <a:r>
              <a:rPr lang="en-US" sz="2000" dirty="0" smtClean="0"/>
              <a:t>. </a:t>
            </a:r>
            <a:r>
              <a:rPr lang="ru-RU" sz="2000" dirty="0" smtClean="0"/>
              <a:t>Попытка преобразования типа и попытка записать 15.7 приводит к тому, что благодаря ошибке нарушения сегментации по одному адресу хранится мусор и в то же время 8-байтовое значение из </a:t>
            </a:r>
            <a:r>
              <a:rPr lang="ru-RU" sz="2000" dirty="0" smtClean="0">
                <a:solidFill>
                  <a:srgbClr val="0000CC"/>
                </a:solidFill>
              </a:rPr>
              <a:t>*</a:t>
            </a:r>
            <a:r>
              <a:rPr lang="en-US" sz="2000" dirty="0" smtClean="0">
                <a:solidFill>
                  <a:srgbClr val="0000CC"/>
                </a:solidFill>
              </a:rPr>
              <a:t>d</a:t>
            </a:r>
            <a:r>
              <a:rPr lang="ru-RU" sz="2000" dirty="0" smtClean="0"/>
              <a:t>.</a:t>
            </a:r>
          </a:p>
        </p:txBody>
      </p:sp>
    </p:spTree>
    <p:extLst>
      <p:ext uri="{BB962C8B-B14F-4D97-AF65-F5344CB8AC3E}">
        <p14:creationId xmlns:p14="http://schemas.microsoft.com/office/powerpoint/2010/main" val="2682599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49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70972" y="117694"/>
            <a:ext cx="4358886" cy="461665"/>
          </a:xfrm>
          <a:prstGeom prst="rect">
            <a:avLst/>
          </a:prstGeom>
        </p:spPr>
        <p:txBody>
          <a:bodyPr wrap="none">
            <a:spAutoFit/>
          </a:bodyPr>
          <a:lstStyle/>
          <a:p>
            <a:r>
              <a:rPr lang="ru-RU" sz="2400" dirty="0" smtClean="0">
                <a:solidFill>
                  <a:srgbClr val="002060"/>
                </a:solidFill>
              </a:rPr>
              <a:t>Передача указателей функциям</a:t>
            </a:r>
            <a:endParaRPr lang="ru-RU" sz="2400" dirty="0">
              <a:solidFill>
                <a:srgbClr val="002060"/>
              </a:solidFill>
            </a:endParaRPr>
          </a:p>
        </p:txBody>
      </p:sp>
      <p:sp>
        <p:nvSpPr>
          <p:cNvPr id="4" name="Прямоугольник 3"/>
          <p:cNvSpPr/>
          <p:nvPr/>
        </p:nvSpPr>
        <p:spPr>
          <a:xfrm>
            <a:off x="2388312" y="847649"/>
            <a:ext cx="4780476" cy="461665"/>
          </a:xfrm>
          <a:prstGeom prst="rect">
            <a:avLst/>
          </a:prstGeom>
        </p:spPr>
        <p:txBody>
          <a:bodyPr wrap="none">
            <a:spAutoFit/>
          </a:bodyPr>
          <a:lstStyle/>
          <a:p>
            <a:r>
              <a:rPr lang="ru-RU" sz="2400" dirty="0" smtClean="0">
                <a:solidFill>
                  <a:srgbClr val="006600"/>
                </a:solidFill>
              </a:rPr>
              <a:t>Передача аргументов по значению</a:t>
            </a:r>
            <a:endParaRPr lang="ru-RU" sz="2400" dirty="0">
              <a:solidFill>
                <a:srgbClr val="006600"/>
              </a:solidFill>
            </a:endParaRPr>
          </a:p>
        </p:txBody>
      </p:sp>
      <p:sp>
        <p:nvSpPr>
          <p:cNvPr id="5" name="Прямоугольник 4"/>
          <p:cNvSpPr/>
          <p:nvPr/>
        </p:nvSpPr>
        <p:spPr>
          <a:xfrm>
            <a:off x="309489" y="1413537"/>
            <a:ext cx="8623495" cy="4678204"/>
          </a:xfrm>
          <a:prstGeom prst="rect">
            <a:avLst/>
          </a:prstGeom>
        </p:spPr>
        <p:txBody>
          <a:bodyPr wrap="square">
            <a:spAutoFit/>
          </a:bodyPr>
          <a:lstStyle/>
          <a:p>
            <a:pPr algn="just">
              <a:spcAft>
                <a:spcPts val="1200"/>
              </a:spcAft>
            </a:pPr>
            <a:r>
              <a:rPr lang="ru-RU" sz="2400" dirty="0" smtClean="0"/>
              <a:t>Обычно нельзя изменить значение переменной, которая передавалась функции как аргумент, например:</a:t>
            </a:r>
          </a:p>
          <a:p>
            <a:pPr algn="just"/>
            <a:r>
              <a:rPr lang="en-US" sz="2000" dirty="0" smtClean="0">
                <a:solidFill>
                  <a:srgbClr val="0000CC"/>
                </a:solidFill>
              </a:rPr>
              <a:t>void fn (n)</a:t>
            </a:r>
          </a:p>
          <a:p>
            <a:pPr algn="just"/>
            <a:r>
              <a:rPr lang="en-US" sz="2000" dirty="0" smtClean="0">
                <a:solidFill>
                  <a:srgbClr val="0000CC"/>
                </a:solidFill>
              </a:rPr>
              <a:t>{</a:t>
            </a:r>
          </a:p>
          <a:p>
            <a:pPr marL="266700" algn="just"/>
            <a:r>
              <a:rPr lang="en-US" sz="2000" dirty="0" smtClean="0">
                <a:solidFill>
                  <a:srgbClr val="0000CC"/>
                </a:solidFill>
              </a:rPr>
              <a:t>int n = 10;</a:t>
            </a:r>
          </a:p>
          <a:p>
            <a:pPr marL="266700" algn="just"/>
            <a:r>
              <a:rPr lang="en-US" sz="2000" dirty="0" smtClean="0">
                <a:solidFill>
                  <a:srgbClr val="660066"/>
                </a:solidFill>
              </a:rPr>
              <a:t>// </a:t>
            </a:r>
            <a:r>
              <a:rPr lang="ru-RU" sz="2000" dirty="0" smtClean="0">
                <a:solidFill>
                  <a:srgbClr val="660066"/>
                </a:solidFill>
              </a:rPr>
              <a:t>Здесь значение </a:t>
            </a:r>
            <a:r>
              <a:rPr lang="en-US" sz="2000" dirty="0" smtClean="0">
                <a:solidFill>
                  <a:srgbClr val="660066"/>
                </a:solidFill>
              </a:rPr>
              <a:t>n </a:t>
            </a:r>
            <a:r>
              <a:rPr lang="ru-RU" sz="2000" dirty="0" smtClean="0">
                <a:solidFill>
                  <a:srgbClr val="660066"/>
                </a:solidFill>
              </a:rPr>
              <a:t>равно 10</a:t>
            </a:r>
          </a:p>
          <a:p>
            <a:pPr algn="just"/>
            <a:r>
              <a:rPr lang="en-US" sz="2000" dirty="0" smtClean="0">
                <a:solidFill>
                  <a:srgbClr val="0000CC"/>
                </a:solidFill>
              </a:rPr>
              <a:t>}</a:t>
            </a:r>
          </a:p>
          <a:p>
            <a:pPr algn="just"/>
            <a:endParaRPr lang="en-US" sz="2000" dirty="0">
              <a:solidFill>
                <a:srgbClr val="0000CC"/>
              </a:solidFill>
            </a:endParaRPr>
          </a:p>
          <a:p>
            <a:pPr algn="just"/>
            <a:r>
              <a:rPr lang="en-US" sz="2000" dirty="0" smtClean="0">
                <a:solidFill>
                  <a:srgbClr val="0000CC"/>
                </a:solidFill>
              </a:rPr>
              <a:t>void parent ()</a:t>
            </a:r>
          </a:p>
          <a:p>
            <a:pPr algn="just"/>
            <a:r>
              <a:rPr lang="en-US" sz="2000" dirty="0" smtClean="0">
                <a:solidFill>
                  <a:srgbClr val="0000CC"/>
                </a:solidFill>
              </a:rPr>
              <a:t>{</a:t>
            </a:r>
          </a:p>
          <a:p>
            <a:pPr marL="266700" algn="just"/>
            <a:r>
              <a:rPr lang="en-US" sz="2000" dirty="0" smtClean="0">
                <a:solidFill>
                  <a:srgbClr val="0000CC"/>
                </a:solidFill>
              </a:rPr>
              <a:t>int n1 = 0;</a:t>
            </a:r>
          </a:p>
          <a:p>
            <a:pPr marL="266700" algn="just"/>
            <a:r>
              <a:rPr lang="en-US" sz="2000" dirty="0" smtClean="0">
                <a:solidFill>
                  <a:srgbClr val="0000CC"/>
                </a:solidFill>
              </a:rPr>
              <a:t>fn (n1);</a:t>
            </a:r>
          </a:p>
          <a:p>
            <a:pPr marL="266700" algn="just"/>
            <a:r>
              <a:rPr lang="en-US" sz="2000" dirty="0" smtClean="0">
                <a:solidFill>
                  <a:srgbClr val="660066"/>
                </a:solidFill>
              </a:rPr>
              <a:t>// </a:t>
            </a:r>
            <a:r>
              <a:rPr lang="ru-RU" sz="2000" dirty="0" smtClean="0">
                <a:solidFill>
                  <a:srgbClr val="660066"/>
                </a:solidFill>
              </a:rPr>
              <a:t>Здесь </a:t>
            </a:r>
            <a:r>
              <a:rPr lang="en-US" sz="2000" dirty="0" smtClean="0">
                <a:solidFill>
                  <a:srgbClr val="660066"/>
                </a:solidFill>
              </a:rPr>
              <a:t>n1 </a:t>
            </a:r>
            <a:r>
              <a:rPr lang="ru-RU" sz="2000" dirty="0" smtClean="0">
                <a:solidFill>
                  <a:srgbClr val="660066"/>
                </a:solidFill>
              </a:rPr>
              <a:t>останется равным 0</a:t>
            </a:r>
          </a:p>
          <a:p>
            <a:pPr algn="just"/>
            <a:r>
              <a:rPr lang="en-US" sz="2000" dirty="0">
                <a:solidFill>
                  <a:srgbClr val="0000CC"/>
                </a:solidFill>
              </a:rPr>
              <a:t>}</a:t>
            </a:r>
            <a:endParaRPr lang="ru-RU" sz="2000" dirty="0">
              <a:solidFill>
                <a:srgbClr val="0000CC"/>
              </a:solidFill>
            </a:endParaRPr>
          </a:p>
        </p:txBody>
      </p:sp>
    </p:spTree>
    <p:extLst>
      <p:ext uri="{BB962C8B-B14F-4D97-AF65-F5344CB8AC3E}">
        <p14:creationId xmlns:p14="http://schemas.microsoft.com/office/powerpoint/2010/main" val="170294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70972" y="261983"/>
            <a:ext cx="4341445" cy="461665"/>
          </a:xfrm>
          <a:prstGeom prst="rect">
            <a:avLst/>
          </a:prstGeom>
        </p:spPr>
        <p:txBody>
          <a:bodyPr wrap="none">
            <a:spAutoFit/>
          </a:bodyPr>
          <a:lstStyle/>
          <a:p>
            <a:r>
              <a:rPr lang="ru-RU" sz="2400" dirty="0" smtClean="0">
                <a:solidFill>
                  <a:srgbClr val="006600"/>
                </a:solidFill>
              </a:rPr>
              <a:t>Передача значений указателей</a:t>
            </a:r>
            <a:endParaRPr lang="ru-RU" sz="2400" dirty="0">
              <a:solidFill>
                <a:srgbClr val="006600"/>
              </a:solidFill>
            </a:endParaRPr>
          </a:p>
        </p:txBody>
      </p:sp>
      <p:sp>
        <p:nvSpPr>
          <p:cNvPr id="3" name="Прямоугольник 2"/>
          <p:cNvSpPr/>
          <p:nvPr/>
        </p:nvSpPr>
        <p:spPr>
          <a:xfrm>
            <a:off x="400249" y="723648"/>
            <a:ext cx="8264780" cy="4447371"/>
          </a:xfrm>
          <a:prstGeom prst="rect">
            <a:avLst/>
          </a:prstGeom>
        </p:spPr>
        <p:txBody>
          <a:bodyPr wrap="square">
            <a:spAutoFit/>
          </a:bodyPr>
          <a:lstStyle/>
          <a:p>
            <a:pPr algn="just">
              <a:spcAft>
                <a:spcPts val="1800"/>
              </a:spcAft>
            </a:pPr>
            <a:r>
              <a:rPr lang="ru-RU" sz="2400" dirty="0" smtClean="0"/>
              <a:t>Указатель, как и любая другая переменная, может быть передан функции в качестве аргумента.</a:t>
            </a:r>
          </a:p>
          <a:p>
            <a:pPr algn="just"/>
            <a:r>
              <a:rPr lang="en-US" sz="2000" dirty="0" smtClean="0">
                <a:solidFill>
                  <a:srgbClr val="0000CC"/>
                </a:solidFill>
              </a:rPr>
              <a:t>void fn (int *p)</a:t>
            </a:r>
          </a:p>
          <a:p>
            <a:pPr algn="just"/>
            <a:r>
              <a:rPr lang="en-US" sz="2000" dirty="0" smtClean="0">
                <a:solidFill>
                  <a:srgbClr val="0000CC"/>
                </a:solidFill>
              </a:rPr>
              <a:t>{</a:t>
            </a:r>
          </a:p>
          <a:p>
            <a:pPr marL="261938" algn="just"/>
            <a:r>
              <a:rPr lang="en-US" sz="2000" dirty="0" smtClean="0">
                <a:solidFill>
                  <a:srgbClr val="0000CC"/>
                </a:solidFill>
              </a:rPr>
              <a:t>*p = 10;</a:t>
            </a:r>
          </a:p>
          <a:p>
            <a:pPr algn="just"/>
            <a:r>
              <a:rPr lang="en-US" sz="2000" dirty="0" smtClean="0">
                <a:solidFill>
                  <a:srgbClr val="0000CC"/>
                </a:solidFill>
              </a:rPr>
              <a:t>}</a:t>
            </a:r>
          </a:p>
          <a:p>
            <a:pPr algn="just"/>
            <a:endParaRPr lang="en-US" sz="2000" dirty="0">
              <a:solidFill>
                <a:srgbClr val="0000CC"/>
              </a:solidFill>
            </a:endParaRPr>
          </a:p>
          <a:p>
            <a:pPr algn="just"/>
            <a:r>
              <a:rPr lang="en-US" sz="2000" dirty="0" smtClean="0">
                <a:solidFill>
                  <a:srgbClr val="0000CC"/>
                </a:solidFill>
              </a:rPr>
              <a:t>void parent ()</a:t>
            </a:r>
          </a:p>
          <a:p>
            <a:pPr algn="just"/>
            <a:r>
              <a:rPr lang="en-US" sz="2000" dirty="0" smtClean="0">
                <a:solidFill>
                  <a:srgbClr val="0000CC"/>
                </a:solidFill>
              </a:rPr>
              <a:t>{</a:t>
            </a:r>
          </a:p>
          <a:p>
            <a:pPr marL="261938" algn="just"/>
            <a:r>
              <a:rPr lang="en-US" sz="2000" dirty="0" smtClean="0">
                <a:solidFill>
                  <a:srgbClr val="0000CC"/>
                </a:solidFill>
              </a:rPr>
              <a:t>int n = 0;</a:t>
            </a:r>
          </a:p>
          <a:p>
            <a:pPr marL="261938" algn="just"/>
            <a:r>
              <a:rPr lang="en-US" sz="2000" dirty="0" smtClean="0">
                <a:solidFill>
                  <a:srgbClr val="0000CC"/>
                </a:solidFill>
              </a:rPr>
              <a:t>fn (&amp;n); </a:t>
            </a:r>
            <a:r>
              <a:rPr lang="en-US" sz="2000" dirty="0" smtClean="0">
                <a:solidFill>
                  <a:srgbClr val="660066"/>
                </a:solidFill>
              </a:rPr>
              <a:t>// </a:t>
            </a:r>
            <a:r>
              <a:rPr lang="ru-RU" sz="2000" dirty="0" smtClean="0">
                <a:solidFill>
                  <a:srgbClr val="660066"/>
                </a:solidFill>
              </a:rPr>
              <a:t>Так передается адрес </a:t>
            </a:r>
            <a:r>
              <a:rPr lang="en-US" sz="2000" dirty="0" smtClean="0">
                <a:solidFill>
                  <a:srgbClr val="660066"/>
                </a:solidFill>
              </a:rPr>
              <a:t>n</a:t>
            </a:r>
            <a:endParaRPr lang="ru-RU" sz="2000" dirty="0" smtClean="0">
              <a:solidFill>
                <a:srgbClr val="660066"/>
              </a:solidFill>
            </a:endParaRPr>
          </a:p>
          <a:p>
            <a:pPr marL="261938" algn="just"/>
            <a:r>
              <a:rPr lang="ru-RU" sz="2000" dirty="0">
                <a:solidFill>
                  <a:srgbClr val="0000CC"/>
                </a:solidFill>
              </a:rPr>
              <a:t>	</a:t>
            </a:r>
            <a:r>
              <a:rPr lang="en-US" sz="2000" dirty="0" smtClean="0">
                <a:solidFill>
                  <a:srgbClr val="0000CC"/>
                </a:solidFill>
              </a:rPr>
              <a:t>   </a:t>
            </a:r>
            <a:r>
              <a:rPr lang="en-US" sz="2000" dirty="0" smtClean="0">
                <a:solidFill>
                  <a:srgbClr val="660066"/>
                </a:solidFill>
              </a:rPr>
              <a:t>// </a:t>
            </a:r>
            <a:r>
              <a:rPr lang="ru-RU" sz="2000" dirty="0" smtClean="0">
                <a:solidFill>
                  <a:srgbClr val="660066"/>
                </a:solidFill>
              </a:rPr>
              <a:t>Теперь </a:t>
            </a:r>
            <a:r>
              <a:rPr lang="en-US" sz="2000" dirty="0" smtClean="0">
                <a:solidFill>
                  <a:srgbClr val="660066"/>
                </a:solidFill>
              </a:rPr>
              <a:t>n </a:t>
            </a:r>
            <a:r>
              <a:rPr lang="ru-RU" sz="2000" dirty="0" smtClean="0">
                <a:solidFill>
                  <a:srgbClr val="660066"/>
                </a:solidFill>
              </a:rPr>
              <a:t> равно 10</a:t>
            </a:r>
          </a:p>
          <a:p>
            <a:pPr algn="just"/>
            <a:r>
              <a:rPr lang="en-US" sz="2000" dirty="0">
                <a:solidFill>
                  <a:srgbClr val="0000CC"/>
                </a:solidFill>
              </a:rPr>
              <a:t>}</a:t>
            </a:r>
            <a:endParaRPr lang="ru-RU" sz="2000" dirty="0">
              <a:solidFill>
                <a:srgbClr val="0000CC"/>
              </a:solidFill>
            </a:endParaRPr>
          </a:p>
        </p:txBody>
      </p:sp>
    </p:spTree>
    <p:extLst>
      <p:ext uri="{BB962C8B-B14F-4D97-AF65-F5344CB8AC3E}">
        <p14:creationId xmlns:p14="http://schemas.microsoft.com/office/powerpoint/2010/main" val="3935670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463" y="119980"/>
            <a:ext cx="4398512" cy="461665"/>
          </a:xfrm>
          <a:prstGeom prst="rect">
            <a:avLst/>
          </a:prstGeom>
        </p:spPr>
        <p:txBody>
          <a:bodyPr wrap="none">
            <a:spAutoFit/>
          </a:bodyPr>
          <a:lstStyle/>
          <a:p>
            <a:r>
              <a:rPr lang="ru-RU" sz="2400" dirty="0" smtClean="0">
                <a:solidFill>
                  <a:srgbClr val="006600"/>
                </a:solidFill>
              </a:rPr>
              <a:t>Передача аргументов по ссылке</a:t>
            </a:r>
            <a:endParaRPr lang="ru-RU" sz="2400" dirty="0">
              <a:solidFill>
                <a:srgbClr val="006600"/>
              </a:solidFill>
            </a:endParaRPr>
          </a:p>
        </p:txBody>
      </p:sp>
      <p:sp>
        <p:nvSpPr>
          <p:cNvPr id="3" name="Прямоугольник 2"/>
          <p:cNvSpPr/>
          <p:nvPr/>
        </p:nvSpPr>
        <p:spPr>
          <a:xfrm>
            <a:off x="203201" y="550528"/>
            <a:ext cx="8752114" cy="5893921"/>
          </a:xfrm>
          <a:prstGeom prst="rect">
            <a:avLst/>
          </a:prstGeom>
        </p:spPr>
        <p:txBody>
          <a:bodyPr wrap="square">
            <a:spAutoFit/>
          </a:bodyPr>
          <a:lstStyle/>
          <a:p>
            <a:pPr algn="just">
              <a:spcAft>
                <a:spcPts val="1800"/>
              </a:spcAft>
            </a:pPr>
            <a:r>
              <a:rPr lang="ru-RU" sz="2200" dirty="0" smtClean="0"/>
              <a:t>В </a:t>
            </a:r>
            <a:r>
              <a:rPr lang="en-US" sz="2200" dirty="0" smtClean="0"/>
              <a:t>C++ </a:t>
            </a:r>
            <a:r>
              <a:rPr lang="ru-RU" sz="2200" dirty="0" smtClean="0"/>
              <a:t>возможна сокращенная запись приведенного на 2</a:t>
            </a:r>
            <a:r>
              <a:rPr lang="ru-RU" sz="2200" dirty="0"/>
              <a:t>7</a:t>
            </a:r>
            <a:r>
              <a:rPr lang="ru-RU" sz="2200" dirty="0" smtClean="0"/>
              <a:t> слайде фрагмента, которая не требует от программиста непосредственной работы с указателями. Здесь переменная передается по ссылке:</a:t>
            </a:r>
          </a:p>
          <a:p>
            <a:pPr algn="just"/>
            <a:r>
              <a:rPr lang="en-US" sz="2000" dirty="0" smtClean="0">
                <a:solidFill>
                  <a:srgbClr val="0000CC"/>
                </a:solidFill>
              </a:rPr>
              <a:t>void fn (int &amp;x)</a:t>
            </a:r>
          </a:p>
          <a:p>
            <a:pPr algn="just"/>
            <a:r>
              <a:rPr lang="en-US" sz="2000" dirty="0" smtClean="0">
                <a:solidFill>
                  <a:srgbClr val="0000CC"/>
                </a:solidFill>
              </a:rPr>
              <a:t>{</a:t>
            </a:r>
          </a:p>
          <a:p>
            <a:pPr marL="261938" algn="just"/>
            <a:r>
              <a:rPr lang="en-US" sz="2000" dirty="0" smtClean="0">
                <a:solidFill>
                  <a:srgbClr val="0000CC"/>
                </a:solidFill>
              </a:rPr>
              <a:t>x = 10;</a:t>
            </a:r>
          </a:p>
          <a:p>
            <a:pPr algn="just"/>
            <a:r>
              <a:rPr lang="en-US" sz="2000" dirty="0" smtClean="0">
                <a:solidFill>
                  <a:srgbClr val="0000CC"/>
                </a:solidFill>
              </a:rPr>
              <a:t>}</a:t>
            </a:r>
          </a:p>
          <a:p>
            <a:pPr algn="just"/>
            <a:endParaRPr lang="en-US" sz="2000" dirty="0">
              <a:solidFill>
                <a:srgbClr val="0000CC"/>
              </a:solidFill>
            </a:endParaRPr>
          </a:p>
          <a:p>
            <a:pPr algn="just"/>
            <a:r>
              <a:rPr lang="en-US" sz="2000" dirty="0" smtClean="0">
                <a:solidFill>
                  <a:srgbClr val="0000CC"/>
                </a:solidFill>
              </a:rPr>
              <a:t>void parent ()</a:t>
            </a:r>
          </a:p>
          <a:p>
            <a:pPr algn="just"/>
            <a:r>
              <a:rPr lang="en-US" sz="2000" dirty="0" smtClean="0">
                <a:solidFill>
                  <a:srgbClr val="0000CC"/>
                </a:solidFill>
              </a:rPr>
              <a:t>{</a:t>
            </a:r>
          </a:p>
          <a:p>
            <a:pPr marL="261938" algn="just"/>
            <a:r>
              <a:rPr lang="en-US" sz="2000" dirty="0" smtClean="0">
                <a:solidFill>
                  <a:srgbClr val="0000CC"/>
                </a:solidFill>
              </a:rPr>
              <a:t>int n = 0;</a:t>
            </a:r>
          </a:p>
          <a:p>
            <a:pPr marL="261938" algn="just"/>
            <a:r>
              <a:rPr lang="en-US" sz="2000" dirty="0" smtClean="0">
                <a:solidFill>
                  <a:srgbClr val="0000CC"/>
                </a:solidFill>
              </a:rPr>
              <a:t>fn (n);</a:t>
            </a:r>
          </a:p>
          <a:p>
            <a:pPr marL="261938" algn="just"/>
            <a:r>
              <a:rPr lang="en-US" sz="2000" dirty="0" smtClean="0">
                <a:solidFill>
                  <a:srgbClr val="660066"/>
                </a:solidFill>
              </a:rPr>
              <a:t>// </a:t>
            </a:r>
            <a:r>
              <a:rPr lang="ru-RU" sz="2000" dirty="0" smtClean="0">
                <a:solidFill>
                  <a:srgbClr val="660066"/>
                </a:solidFill>
              </a:rPr>
              <a:t>Теперь значение </a:t>
            </a:r>
            <a:r>
              <a:rPr lang="en-US" sz="2000" dirty="0" smtClean="0">
                <a:solidFill>
                  <a:srgbClr val="660066"/>
                </a:solidFill>
              </a:rPr>
              <a:t>n </a:t>
            </a:r>
            <a:r>
              <a:rPr lang="ru-RU" sz="2000" dirty="0" smtClean="0">
                <a:solidFill>
                  <a:srgbClr val="660066"/>
                </a:solidFill>
              </a:rPr>
              <a:t>равно 10</a:t>
            </a:r>
          </a:p>
          <a:p>
            <a:pPr algn="just"/>
            <a:r>
              <a:rPr lang="en-US" sz="2000" dirty="0" smtClean="0">
                <a:solidFill>
                  <a:srgbClr val="0000CC"/>
                </a:solidFill>
              </a:rPr>
              <a:t>}</a:t>
            </a:r>
          </a:p>
          <a:p>
            <a:pPr algn="just">
              <a:spcBef>
                <a:spcPts val="1200"/>
              </a:spcBef>
            </a:pPr>
            <a:r>
              <a:rPr lang="ru-RU" sz="2200" dirty="0" smtClean="0"/>
              <a:t>В этом примере функция </a:t>
            </a:r>
            <a:r>
              <a:rPr lang="en-US" sz="2200" dirty="0" smtClean="0">
                <a:solidFill>
                  <a:srgbClr val="0000CC"/>
                </a:solidFill>
              </a:rPr>
              <a:t>fn() </a:t>
            </a:r>
            <a:r>
              <a:rPr lang="ru-RU" sz="2200" dirty="0" smtClean="0"/>
              <a:t>получает не значение переменной </a:t>
            </a:r>
            <a:r>
              <a:rPr lang="en-US" sz="2200" dirty="0" smtClean="0">
                <a:solidFill>
                  <a:srgbClr val="0000CC"/>
                </a:solidFill>
              </a:rPr>
              <a:t>n</a:t>
            </a:r>
            <a:r>
              <a:rPr lang="ru-RU" sz="2200" dirty="0" smtClean="0"/>
              <a:t>, а ссылку на нее и, в свою очередь, записывает </a:t>
            </a:r>
            <a:r>
              <a:rPr lang="ru-RU" sz="2200" dirty="0" smtClean="0">
                <a:solidFill>
                  <a:srgbClr val="660066"/>
                </a:solidFill>
              </a:rPr>
              <a:t>10</a:t>
            </a:r>
            <a:r>
              <a:rPr lang="ru-RU" sz="2200" dirty="0" smtClean="0"/>
              <a:t> в переменную типа </a:t>
            </a:r>
            <a:r>
              <a:rPr lang="en-US" sz="2200" dirty="0" smtClean="0">
                <a:solidFill>
                  <a:srgbClr val="0000CC"/>
                </a:solidFill>
              </a:rPr>
              <a:t>int</a:t>
            </a:r>
            <a:r>
              <a:rPr lang="ru-RU" sz="2200" dirty="0" smtClean="0"/>
              <a:t>, на которую ссылается </a:t>
            </a:r>
            <a:r>
              <a:rPr lang="en-US" sz="2200" dirty="0" smtClean="0">
                <a:solidFill>
                  <a:srgbClr val="0000CC"/>
                </a:solidFill>
              </a:rPr>
              <a:t>intArg</a:t>
            </a:r>
            <a:r>
              <a:rPr lang="ru-RU" sz="2200" dirty="0" smtClean="0"/>
              <a:t>.</a:t>
            </a:r>
            <a:endParaRPr lang="ru-RU" sz="2200" dirty="0">
              <a:solidFill>
                <a:srgbClr val="0000CC"/>
              </a:solidFill>
            </a:endParaRPr>
          </a:p>
        </p:txBody>
      </p:sp>
    </p:spTree>
    <p:extLst>
      <p:ext uri="{BB962C8B-B14F-4D97-AF65-F5344CB8AC3E}">
        <p14:creationId xmlns:p14="http://schemas.microsoft.com/office/powerpoint/2010/main" val="277739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9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69778" y="221580"/>
            <a:ext cx="2750176" cy="461665"/>
          </a:xfrm>
          <a:prstGeom prst="rect">
            <a:avLst/>
          </a:prstGeom>
        </p:spPr>
        <p:txBody>
          <a:bodyPr wrap="none">
            <a:spAutoFit/>
          </a:bodyPr>
          <a:lstStyle/>
          <a:p>
            <a:r>
              <a:rPr lang="ru-RU" sz="2400" dirty="0" smtClean="0">
                <a:solidFill>
                  <a:srgbClr val="002060"/>
                </a:solidFill>
              </a:rPr>
              <a:t>Область видимости</a:t>
            </a:r>
            <a:endParaRPr lang="ru-RU" sz="2400" dirty="0">
              <a:solidFill>
                <a:srgbClr val="002060"/>
              </a:solidFill>
            </a:endParaRPr>
          </a:p>
        </p:txBody>
      </p:sp>
      <p:sp>
        <p:nvSpPr>
          <p:cNvPr id="4" name="Прямоугольник 3"/>
          <p:cNvSpPr/>
          <p:nvPr/>
        </p:nvSpPr>
        <p:spPr>
          <a:xfrm>
            <a:off x="328178" y="730654"/>
            <a:ext cx="8409422" cy="2677656"/>
          </a:xfrm>
          <a:prstGeom prst="rect">
            <a:avLst/>
          </a:prstGeom>
        </p:spPr>
        <p:txBody>
          <a:bodyPr wrap="square">
            <a:spAutoFit/>
          </a:bodyPr>
          <a:lstStyle/>
          <a:p>
            <a:pPr algn="just"/>
            <a:r>
              <a:rPr lang="ru-RU" sz="2400" dirty="0"/>
              <a:t>Е</a:t>
            </a:r>
            <a:r>
              <a:rPr lang="ru-RU" sz="2400" dirty="0" smtClean="0"/>
              <a:t>сли можно передать функции указатель, то можно и вернуть его как результат работы функции. Функция, которая должна вернуть некоторый адрес, объявляется следующим образом: </a:t>
            </a:r>
          </a:p>
          <a:p>
            <a:r>
              <a:rPr lang="en-US" sz="2400" dirty="0" smtClean="0">
                <a:solidFill>
                  <a:srgbClr val="0000CC"/>
                </a:solidFill>
              </a:rPr>
              <a:t>double *fn(void);</a:t>
            </a:r>
            <a:endParaRPr lang="ru-RU" sz="2400" dirty="0" smtClean="0">
              <a:solidFill>
                <a:srgbClr val="0000CC"/>
              </a:solidFill>
            </a:endParaRPr>
          </a:p>
          <a:p>
            <a:pPr algn="just"/>
            <a:r>
              <a:rPr lang="ru-RU" sz="2400" dirty="0" smtClean="0"/>
              <a:t>При работе с возвращаемыми указателями следует учитывать </a:t>
            </a:r>
            <a:r>
              <a:rPr lang="ru-RU" sz="2400" dirty="0" smtClean="0">
                <a:solidFill>
                  <a:srgbClr val="006600"/>
                </a:solidFill>
              </a:rPr>
              <a:t>область видимости переменных – это часть программы, в которой определена переменная.</a:t>
            </a:r>
            <a:endParaRPr lang="en-US" sz="2400" dirty="0" smtClean="0">
              <a:solidFill>
                <a:srgbClr val="006600"/>
              </a:solidFill>
            </a:endParaRPr>
          </a:p>
        </p:txBody>
      </p:sp>
    </p:spTree>
    <p:extLst>
      <p:ext uri="{BB962C8B-B14F-4D97-AF65-F5344CB8AC3E}">
        <p14:creationId xmlns:p14="http://schemas.microsoft.com/office/powerpoint/2010/main" val="3707822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7963" y="276051"/>
            <a:ext cx="8243668" cy="6401753"/>
          </a:xfrm>
          <a:prstGeom prst="rect">
            <a:avLst/>
          </a:prstGeom>
        </p:spPr>
        <p:txBody>
          <a:bodyPr wrap="square">
            <a:spAutoFit/>
          </a:bodyPr>
          <a:lstStyle/>
          <a:p>
            <a:pPr algn="just"/>
            <a:r>
              <a:rPr lang="ru-RU" sz="2200" dirty="0" smtClean="0"/>
              <a:t>Этот фрагмент программы будет скомпилирован, но не будет корректно работать:</a:t>
            </a:r>
          </a:p>
          <a:p>
            <a:endParaRPr lang="en-US" sz="800" dirty="0" smtClean="0"/>
          </a:p>
          <a:p>
            <a:r>
              <a:rPr lang="en-US" sz="2000" dirty="0" smtClean="0">
                <a:solidFill>
                  <a:srgbClr val="0000CC"/>
                </a:solidFill>
                <a:latin typeface="Consolas" panose="020B0609020204030204" pitchFamily="49" charset="0"/>
                <a:cs typeface="Consolas" panose="020B0609020204030204" pitchFamily="49" charset="0"/>
              </a:rPr>
              <a:t>double *child ()</a:t>
            </a:r>
          </a:p>
          <a:p>
            <a:r>
              <a:rPr lang="en-US" sz="2000" dirty="0" smtClean="0">
                <a:solidFill>
                  <a:srgbClr val="0000CC"/>
                </a:solidFill>
                <a:latin typeface="Consolas" panose="020B0609020204030204" pitchFamily="49" charset="0"/>
                <a:cs typeface="Consolas" panose="020B0609020204030204" pitchFamily="49" charset="0"/>
              </a:rPr>
              <a:t>{</a:t>
            </a:r>
          </a:p>
          <a:p>
            <a:pPr marL="365125"/>
            <a:r>
              <a:rPr lang="en-US" sz="2000" dirty="0" smtClean="0">
                <a:solidFill>
                  <a:srgbClr val="0000CC"/>
                </a:solidFill>
                <a:latin typeface="Consolas" panose="020B0609020204030204" pitchFamily="49" charset="0"/>
                <a:cs typeface="Consolas" panose="020B0609020204030204" pitchFamily="49" charset="0"/>
              </a:rPr>
              <a:t>double dLocalVar;</a:t>
            </a:r>
          </a:p>
          <a:p>
            <a:pPr marL="365125"/>
            <a:r>
              <a:rPr lang="en-US" sz="2000" dirty="0" smtClean="0">
                <a:solidFill>
                  <a:srgbClr val="0000CC"/>
                </a:solidFill>
                <a:latin typeface="Consolas" panose="020B0609020204030204" pitchFamily="49" charset="0"/>
                <a:cs typeface="Consolas" panose="020B0609020204030204" pitchFamily="49" charset="0"/>
              </a:rPr>
              <a:t>return &amp;dLocalVar;</a:t>
            </a:r>
          </a:p>
          <a:p>
            <a:r>
              <a:rPr lang="en-US" sz="2000" dirty="0" smtClean="0">
                <a:solidFill>
                  <a:srgbClr val="0000CC"/>
                </a:solidFill>
                <a:latin typeface="Consolas" panose="020B0609020204030204" pitchFamily="49" charset="0"/>
                <a:cs typeface="Consolas" panose="020B0609020204030204" pitchFamily="49" charset="0"/>
              </a:rPr>
              <a:t>}</a:t>
            </a:r>
          </a:p>
          <a:p>
            <a:endParaRPr lang="en-US" sz="2000" dirty="0">
              <a:solidFill>
                <a:srgbClr val="0000CC"/>
              </a:solidFill>
              <a:latin typeface="Consolas" panose="020B0609020204030204" pitchFamily="49" charset="0"/>
              <a:cs typeface="Consolas" panose="020B0609020204030204" pitchFamily="49" charset="0"/>
            </a:endParaRPr>
          </a:p>
          <a:p>
            <a:r>
              <a:rPr lang="en-US" sz="2000" dirty="0" smtClean="0">
                <a:solidFill>
                  <a:srgbClr val="0000CC"/>
                </a:solidFill>
                <a:latin typeface="Consolas" panose="020B0609020204030204" pitchFamily="49" charset="0"/>
                <a:cs typeface="Consolas" panose="020B0609020204030204" pitchFamily="49" charset="0"/>
              </a:rPr>
              <a:t>void parent ()</a:t>
            </a:r>
          </a:p>
          <a:p>
            <a:r>
              <a:rPr lang="en-US" sz="2000" dirty="0" smtClean="0">
                <a:solidFill>
                  <a:srgbClr val="0000CC"/>
                </a:solidFill>
                <a:latin typeface="Consolas" panose="020B0609020204030204" pitchFamily="49" charset="0"/>
                <a:cs typeface="Consolas" panose="020B0609020204030204" pitchFamily="49" charset="0"/>
              </a:rPr>
              <a:t>{</a:t>
            </a:r>
          </a:p>
          <a:p>
            <a:pPr marL="365125"/>
            <a:r>
              <a:rPr lang="en-US" sz="2000" dirty="0" smtClean="0">
                <a:solidFill>
                  <a:srgbClr val="0000CC"/>
                </a:solidFill>
                <a:latin typeface="Consolas" panose="020B0609020204030204" pitchFamily="49" charset="0"/>
                <a:cs typeface="Consolas" panose="020B0609020204030204" pitchFamily="49" charset="0"/>
              </a:rPr>
              <a:t>double *</a:t>
            </a:r>
            <a:r>
              <a:rPr lang="en-US" sz="2000" dirty="0" err="1" smtClean="0">
                <a:solidFill>
                  <a:srgbClr val="0000CC"/>
                </a:solidFill>
                <a:latin typeface="Consolas" panose="020B0609020204030204" pitchFamily="49" charset="0"/>
                <a:cs typeface="Consolas" panose="020B0609020204030204" pitchFamily="49" charset="0"/>
              </a:rPr>
              <a:t>pdL</a:t>
            </a:r>
            <a:r>
              <a:rPr lang="en-US" sz="2000" dirty="0" err="1">
                <a:solidFill>
                  <a:srgbClr val="0000CC"/>
                </a:solidFill>
                <a:latin typeface="Consolas" panose="020B0609020204030204" pitchFamily="49" charset="0"/>
                <a:cs typeface="Consolas" panose="020B0609020204030204" pitchFamily="49" charset="0"/>
              </a:rPr>
              <a:t>o</a:t>
            </a:r>
            <a:r>
              <a:rPr lang="en-US" sz="2000" dirty="0" err="1" smtClean="0">
                <a:solidFill>
                  <a:srgbClr val="0000CC"/>
                </a:solidFill>
                <a:latin typeface="Consolas" panose="020B0609020204030204" pitchFamily="49" charset="0"/>
                <a:cs typeface="Consolas" panose="020B0609020204030204" pitchFamily="49" charset="0"/>
              </a:rPr>
              <a:t>cal</a:t>
            </a:r>
            <a:r>
              <a:rPr lang="en-US" sz="2000" dirty="0" smtClean="0">
                <a:solidFill>
                  <a:srgbClr val="0000CC"/>
                </a:solidFill>
                <a:latin typeface="Consolas" panose="020B0609020204030204" pitchFamily="49" charset="0"/>
                <a:cs typeface="Consolas" panose="020B0609020204030204" pitchFamily="49" charset="0"/>
              </a:rPr>
              <a:t>;</a:t>
            </a:r>
          </a:p>
          <a:p>
            <a:pPr marL="365125"/>
            <a:r>
              <a:rPr lang="en-US" sz="2000" dirty="0" err="1" smtClean="0">
                <a:solidFill>
                  <a:srgbClr val="0000CC"/>
                </a:solidFill>
                <a:latin typeface="Consolas" panose="020B0609020204030204" pitchFamily="49" charset="0"/>
                <a:cs typeface="Consolas" panose="020B0609020204030204" pitchFamily="49" charset="0"/>
              </a:rPr>
              <a:t>pdLocal</a:t>
            </a:r>
            <a:r>
              <a:rPr lang="en-US" sz="2000" dirty="0" smtClean="0">
                <a:solidFill>
                  <a:srgbClr val="0000CC"/>
                </a:solidFill>
                <a:latin typeface="Consolas" panose="020B0609020204030204" pitchFamily="49" charset="0"/>
                <a:cs typeface="Consolas" panose="020B0609020204030204" pitchFamily="49" charset="0"/>
              </a:rPr>
              <a:t> = child();</a:t>
            </a:r>
          </a:p>
          <a:p>
            <a:pPr marL="365125"/>
            <a:r>
              <a:rPr lang="en-US" sz="2000" dirty="0" smtClean="0">
                <a:solidFill>
                  <a:srgbClr val="0000CC"/>
                </a:solidFill>
                <a:latin typeface="Consolas" panose="020B0609020204030204" pitchFamily="49" charset="0"/>
                <a:cs typeface="Consolas" panose="020B0609020204030204" pitchFamily="49" charset="0"/>
              </a:rPr>
              <a:t>*</a:t>
            </a:r>
            <a:r>
              <a:rPr lang="en-US" sz="2000" dirty="0" err="1" smtClean="0">
                <a:solidFill>
                  <a:srgbClr val="0000CC"/>
                </a:solidFill>
                <a:latin typeface="Consolas" panose="020B0609020204030204" pitchFamily="49" charset="0"/>
                <a:cs typeface="Consolas" panose="020B0609020204030204" pitchFamily="49" charset="0"/>
              </a:rPr>
              <a:t>pdLocal</a:t>
            </a:r>
            <a:r>
              <a:rPr lang="en-US" sz="2000" dirty="0" smtClean="0">
                <a:solidFill>
                  <a:srgbClr val="0000CC"/>
                </a:solidFill>
                <a:latin typeface="Consolas" panose="020B0609020204030204" pitchFamily="49" charset="0"/>
                <a:cs typeface="Consolas" panose="020B0609020204030204" pitchFamily="49" charset="0"/>
              </a:rPr>
              <a:t> = 1.0;</a:t>
            </a:r>
          </a:p>
          <a:p>
            <a:r>
              <a:rPr lang="en-US" sz="2000" dirty="0" smtClean="0">
                <a:solidFill>
                  <a:srgbClr val="0000CC"/>
                </a:solidFill>
                <a:latin typeface="Consolas" panose="020B0609020204030204" pitchFamily="49" charset="0"/>
                <a:cs typeface="Consolas" panose="020B0609020204030204" pitchFamily="49" charset="0"/>
              </a:rPr>
              <a:t>}</a:t>
            </a:r>
            <a:endParaRPr lang="ru-RU" sz="2000" dirty="0" smtClean="0">
              <a:solidFill>
                <a:srgbClr val="0000CC"/>
              </a:solidFill>
              <a:latin typeface="Consolas" panose="020B0609020204030204" pitchFamily="49" charset="0"/>
              <a:cs typeface="Consolas" panose="020B0609020204030204" pitchFamily="49" charset="0"/>
            </a:endParaRPr>
          </a:p>
          <a:p>
            <a:endParaRPr lang="en-US" sz="800" dirty="0" smtClean="0">
              <a:solidFill>
                <a:srgbClr val="0000CC"/>
              </a:solidFill>
              <a:latin typeface="Consolas" panose="020B0609020204030204" pitchFamily="49" charset="0"/>
              <a:cs typeface="Consolas" panose="020B0609020204030204" pitchFamily="49" charset="0"/>
            </a:endParaRPr>
          </a:p>
          <a:p>
            <a:pPr algn="just"/>
            <a:r>
              <a:rPr lang="ru-RU" sz="2200" dirty="0" smtClean="0"/>
              <a:t>Проблема в том, что переменная </a:t>
            </a:r>
            <a:r>
              <a:rPr lang="en-US" sz="2200" dirty="0" smtClean="0">
                <a:solidFill>
                  <a:srgbClr val="0000CC"/>
                </a:solidFill>
              </a:rPr>
              <a:t>dLocalVar</a:t>
            </a:r>
            <a:r>
              <a:rPr lang="en-US" sz="2200" dirty="0" smtClean="0"/>
              <a:t> </a:t>
            </a:r>
            <a:r>
              <a:rPr lang="ru-RU" sz="2200" dirty="0" smtClean="0"/>
              <a:t>объявлена внутри функции </a:t>
            </a:r>
            <a:r>
              <a:rPr lang="en-US" sz="2200" dirty="0" smtClean="0">
                <a:solidFill>
                  <a:srgbClr val="0000CC"/>
                </a:solidFill>
              </a:rPr>
              <a:t>child()</a:t>
            </a:r>
            <a:r>
              <a:rPr lang="ru-RU" sz="2200" dirty="0" smtClean="0"/>
              <a:t>. Следовательно, в момент возврата адреса </a:t>
            </a:r>
            <a:r>
              <a:rPr lang="en-US" sz="2200" dirty="0" smtClean="0">
                <a:solidFill>
                  <a:srgbClr val="0000CC"/>
                </a:solidFill>
              </a:rPr>
              <a:t>dLocalVar</a:t>
            </a:r>
            <a:r>
              <a:rPr lang="en-US" sz="2200" dirty="0" smtClean="0"/>
              <a:t> </a:t>
            </a:r>
            <a:r>
              <a:rPr lang="ru-RU" sz="2200" dirty="0" smtClean="0"/>
              <a:t>из </a:t>
            </a:r>
            <a:r>
              <a:rPr lang="en-US" sz="2200" dirty="0" smtClean="0">
                <a:solidFill>
                  <a:srgbClr val="0000CC"/>
                </a:solidFill>
              </a:rPr>
              <a:t>child() </a:t>
            </a:r>
            <a:r>
              <a:rPr lang="ru-RU" sz="2200" dirty="0" smtClean="0"/>
              <a:t>самой переменной </a:t>
            </a:r>
            <a:r>
              <a:rPr lang="en-US" sz="2200" dirty="0" smtClean="0">
                <a:solidFill>
                  <a:srgbClr val="0000CC"/>
                </a:solidFill>
              </a:rPr>
              <a:t>dLocalVar</a:t>
            </a:r>
            <a:r>
              <a:rPr lang="ru-RU" sz="2200" dirty="0" smtClean="0"/>
              <a:t> уже не существует, и адрес ссылается на память, которая может быть занята</a:t>
            </a:r>
            <a:r>
              <a:rPr lang="en-US" sz="2200" dirty="0" smtClean="0"/>
              <a:t> </a:t>
            </a:r>
            <a:r>
              <a:rPr lang="ru-RU" sz="2200" dirty="0" smtClean="0"/>
              <a:t>чем-то другим. Чтобы не возникло такой ошибки видимости:</a:t>
            </a:r>
            <a:endParaRPr lang="ru-RU" sz="2200" dirty="0"/>
          </a:p>
        </p:txBody>
      </p:sp>
    </p:spTree>
    <p:extLst>
      <p:ext uri="{BB962C8B-B14F-4D97-AF65-F5344CB8AC3E}">
        <p14:creationId xmlns:p14="http://schemas.microsoft.com/office/powerpoint/2010/main" val="1401547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8161" y="56138"/>
            <a:ext cx="8594147" cy="6924973"/>
          </a:xfrm>
          <a:prstGeom prst="rect">
            <a:avLst/>
          </a:prstGeom>
        </p:spPr>
        <p:txBody>
          <a:bodyPr wrap="square">
            <a:spAutoFit/>
          </a:bodyPr>
          <a:lstStyle/>
          <a:p>
            <a:r>
              <a:rPr lang="ru-RU" sz="2000" dirty="0" smtClean="0"/>
              <a:t>Выделение из кучи памяти для переменной типа </a:t>
            </a:r>
            <a:r>
              <a:rPr lang="en-US" sz="2000" dirty="0" smtClean="0">
                <a:solidFill>
                  <a:srgbClr val="7030A0"/>
                </a:solidFill>
              </a:rPr>
              <a:t>double</a:t>
            </a:r>
            <a:r>
              <a:rPr lang="en-US" sz="2000" dirty="0" smtClean="0"/>
              <a:t>:</a:t>
            </a:r>
          </a:p>
          <a:p>
            <a:r>
              <a:rPr lang="en-US" sz="2000" dirty="0" smtClean="0">
                <a:solidFill>
                  <a:srgbClr val="0000CC"/>
                </a:solidFill>
              </a:rPr>
              <a:t>double *child(void)</a:t>
            </a:r>
          </a:p>
          <a:p>
            <a:r>
              <a:rPr lang="en-US" sz="2000" dirty="0" smtClean="0">
                <a:solidFill>
                  <a:srgbClr val="0000CC"/>
                </a:solidFill>
              </a:rPr>
              <a:t>{</a:t>
            </a:r>
          </a:p>
          <a:p>
            <a:pPr marL="266700"/>
            <a:r>
              <a:rPr lang="en-US" sz="2000" dirty="0" smtClean="0">
                <a:solidFill>
                  <a:srgbClr val="0000CC"/>
                </a:solidFill>
              </a:rPr>
              <a:t>double *pdLocalVar = new double;</a:t>
            </a:r>
          </a:p>
          <a:p>
            <a:pPr marL="266700"/>
            <a:r>
              <a:rPr lang="en-US" sz="2000" dirty="0" smtClean="0">
                <a:solidFill>
                  <a:srgbClr val="0000CC"/>
                </a:solidFill>
              </a:rPr>
              <a:t>return pdLocalVar;</a:t>
            </a:r>
          </a:p>
          <a:p>
            <a:r>
              <a:rPr lang="en-US" sz="2000" dirty="0" smtClean="0">
                <a:solidFill>
                  <a:srgbClr val="0000CC"/>
                </a:solidFill>
              </a:rPr>
              <a:t>}</a:t>
            </a:r>
          </a:p>
          <a:p>
            <a:pPr algn="just"/>
            <a:r>
              <a:rPr lang="ru-RU" sz="2000" dirty="0" smtClean="0"/>
              <a:t>Теперь, несмотря на то, что переменная </a:t>
            </a:r>
            <a:r>
              <a:rPr lang="en-US" sz="2000" dirty="0" smtClean="0">
                <a:solidFill>
                  <a:srgbClr val="0000CC"/>
                </a:solidFill>
              </a:rPr>
              <a:t>pdLocalVar</a:t>
            </a:r>
            <a:r>
              <a:rPr lang="ru-RU" sz="2000" dirty="0" smtClean="0"/>
              <a:t> имеет область видимости в пределах функции </a:t>
            </a:r>
            <a:r>
              <a:rPr lang="en-US" sz="2000" dirty="0" smtClean="0">
                <a:solidFill>
                  <a:srgbClr val="0000CC"/>
                </a:solidFill>
              </a:rPr>
              <a:t>child()</a:t>
            </a:r>
            <a:r>
              <a:rPr lang="en-US" sz="2000" dirty="0" smtClean="0"/>
              <a:t>, </a:t>
            </a:r>
            <a:r>
              <a:rPr lang="ru-RU" sz="2000" dirty="0" smtClean="0"/>
              <a:t>память, на которую указывает эта переменная, не будет освобождена после выполнения функции.</a:t>
            </a:r>
          </a:p>
          <a:p>
            <a:pPr algn="just"/>
            <a:r>
              <a:rPr lang="en-US" sz="2000" dirty="0" smtClean="0">
                <a:solidFill>
                  <a:srgbClr val="0000CC"/>
                </a:solidFill>
              </a:rPr>
              <a:t>void parent(void)</a:t>
            </a:r>
          </a:p>
          <a:p>
            <a:pPr algn="just"/>
            <a:r>
              <a:rPr lang="en-US" sz="2000" dirty="0" smtClean="0">
                <a:solidFill>
                  <a:srgbClr val="0000CC"/>
                </a:solidFill>
              </a:rPr>
              <a:t>{</a:t>
            </a:r>
          </a:p>
          <a:p>
            <a:pPr marL="266700" algn="just"/>
            <a:r>
              <a:rPr lang="en-US" sz="2000" dirty="0" smtClean="0">
                <a:solidFill>
                  <a:srgbClr val="660066"/>
                </a:solidFill>
              </a:rPr>
              <a:t>//</a:t>
            </a:r>
            <a:r>
              <a:rPr lang="ru-RU" sz="2000" dirty="0" smtClean="0">
                <a:solidFill>
                  <a:srgbClr val="660066"/>
                </a:solidFill>
              </a:rPr>
              <a:t> функция </a:t>
            </a:r>
            <a:r>
              <a:rPr lang="en-US" sz="2000" dirty="0" smtClean="0">
                <a:solidFill>
                  <a:srgbClr val="660066"/>
                </a:solidFill>
              </a:rPr>
              <a:t>child()</a:t>
            </a:r>
            <a:r>
              <a:rPr lang="ru-RU" sz="2000" dirty="0" smtClean="0">
                <a:solidFill>
                  <a:srgbClr val="660066"/>
                </a:solidFill>
              </a:rPr>
              <a:t> возвращает адрес переменной в куче</a:t>
            </a:r>
          </a:p>
          <a:p>
            <a:pPr marL="266700" algn="just"/>
            <a:r>
              <a:rPr lang="en-US" sz="2000" dirty="0" smtClean="0">
                <a:solidFill>
                  <a:srgbClr val="0000CC"/>
                </a:solidFill>
              </a:rPr>
              <a:t>double *</a:t>
            </a:r>
            <a:r>
              <a:rPr lang="en-US" sz="2000" dirty="0" err="1" smtClean="0">
                <a:solidFill>
                  <a:srgbClr val="0000CC"/>
                </a:solidFill>
              </a:rPr>
              <a:t>pdMyDouble</a:t>
            </a:r>
            <a:r>
              <a:rPr lang="en-US" sz="2000" dirty="0" smtClean="0">
                <a:solidFill>
                  <a:srgbClr val="0000CC"/>
                </a:solidFill>
              </a:rPr>
              <a:t> = child();</a:t>
            </a:r>
          </a:p>
          <a:p>
            <a:pPr algn="just"/>
            <a:endParaRPr lang="en-US" sz="800" dirty="0">
              <a:solidFill>
                <a:srgbClr val="0000CC"/>
              </a:solidFill>
            </a:endParaRPr>
          </a:p>
          <a:p>
            <a:pPr marL="266700" algn="just"/>
            <a:r>
              <a:rPr lang="en-US" sz="2000" dirty="0" smtClean="0">
                <a:solidFill>
                  <a:srgbClr val="660066"/>
                </a:solidFill>
              </a:rPr>
              <a:t>//</a:t>
            </a:r>
            <a:r>
              <a:rPr lang="ru-RU" sz="2000" dirty="0">
                <a:solidFill>
                  <a:srgbClr val="660066"/>
                </a:solidFill>
              </a:rPr>
              <a:t> </a:t>
            </a:r>
            <a:r>
              <a:rPr lang="ru-RU" sz="2000" dirty="0" smtClean="0">
                <a:solidFill>
                  <a:srgbClr val="660066"/>
                </a:solidFill>
              </a:rPr>
              <a:t>сохранение значения в созданной переменной</a:t>
            </a:r>
          </a:p>
          <a:p>
            <a:pPr marL="266700" algn="just"/>
            <a:r>
              <a:rPr lang="en-US" sz="2000" dirty="0" smtClean="0">
                <a:solidFill>
                  <a:srgbClr val="0000CC"/>
                </a:solidFill>
              </a:rPr>
              <a:t>*</a:t>
            </a:r>
            <a:r>
              <a:rPr lang="en-US" sz="2000" dirty="0" err="1" smtClean="0">
                <a:solidFill>
                  <a:srgbClr val="0000CC"/>
                </a:solidFill>
              </a:rPr>
              <a:t>pdMyDouble</a:t>
            </a:r>
            <a:r>
              <a:rPr lang="en-US" sz="2000" dirty="0" smtClean="0">
                <a:solidFill>
                  <a:srgbClr val="0000CC"/>
                </a:solidFill>
              </a:rPr>
              <a:t> = 1.1;</a:t>
            </a:r>
          </a:p>
          <a:p>
            <a:pPr algn="just"/>
            <a:endParaRPr lang="en-US" sz="800" dirty="0">
              <a:solidFill>
                <a:srgbClr val="0000CC"/>
              </a:solidFill>
            </a:endParaRPr>
          </a:p>
          <a:p>
            <a:pPr marL="266700" algn="just"/>
            <a:r>
              <a:rPr lang="en-US" sz="2000" dirty="0" smtClean="0">
                <a:solidFill>
                  <a:srgbClr val="660066"/>
                </a:solidFill>
              </a:rPr>
              <a:t>//...</a:t>
            </a:r>
          </a:p>
          <a:p>
            <a:pPr marL="266700" algn="just"/>
            <a:endParaRPr lang="en-US" sz="800" dirty="0">
              <a:solidFill>
                <a:srgbClr val="660066"/>
              </a:solidFill>
            </a:endParaRPr>
          </a:p>
          <a:p>
            <a:pPr marL="266700" algn="just"/>
            <a:r>
              <a:rPr lang="en-US" sz="2000" dirty="0" smtClean="0">
                <a:solidFill>
                  <a:srgbClr val="660066"/>
                </a:solidFill>
              </a:rPr>
              <a:t>// </a:t>
            </a:r>
            <a:r>
              <a:rPr lang="ru-RU" sz="2000" dirty="0" smtClean="0">
                <a:solidFill>
                  <a:srgbClr val="660066"/>
                </a:solidFill>
              </a:rPr>
              <a:t>возврат памяти куче</a:t>
            </a:r>
          </a:p>
          <a:p>
            <a:pPr marL="266700" algn="just"/>
            <a:r>
              <a:rPr lang="en-US" sz="2000" dirty="0" smtClean="0">
                <a:solidFill>
                  <a:srgbClr val="0000CC"/>
                </a:solidFill>
              </a:rPr>
              <a:t>delete </a:t>
            </a:r>
            <a:r>
              <a:rPr lang="en-US" sz="2000" dirty="0" err="1" smtClean="0">
                <a:solidFill>
                  <a:srgbClr val="0000CC"/>
                </a:solidFill>
              </a:rPr>
              <a:t>pdMyDouble</a:t>
            </a:r>
            <a:r>
              <a:rPr lang="en-US" sz="2000" dirty="0" smtClean="0">
                <a:solidFill>
                  <a:srgbClr val="0000CC"/>
                </a:solidFill>
              </a:rPr>
              <a:t>;</a:t>
            </a:r>
          </a:p>
          <a:p>
            <a:pPr marL="266700" algn="just"/>
            <a:r>
              <a:rPr lang="en-US" sz="2000" dirty="0" err="1" smtClean="0">
                <a:solidFill>
                  <a:srgbClr val="0000CC"/>
                </a:solidFill>
              </a:rPr>
              <a:t>pdMyDouble</a:t>
            </a:r>
            <a:r>
              <a:rPr lang="en-US" sz="2000" dirty="0" smtClean="0">
                <a:solidFill>
                  <a:srgbClr val="0000CC"/>
                </a:solidFill>
              </a:rPr>
              <a:t> = 0;</a:t>
            </a:r>
          </a:p>
          <a:p>
            <a:pPr marL="266700" algn="just"/>
            <a:r>
              <a:rPr lang="en-US" sz="2000" dirty="0" smtClean="0">
                <a:solidFill>
                  <a:srgbClr val="660066"/>
                </a:solidFill>
              </a:rPr>
              <a:t>//...</a:t>
            </a:r>
          </a:p>
          <a:p>
            <a:pPr algn="just"/>
            <a:r>
              <a:rPr lang="en-US" sz="2000" dirty="0">
                <a:solidFill>
                  <a:srgbClr val="0000CC"/>
                </a:solidFill>
              </a:rPr>
              <a:t>}</a:t>
            </a:r>
            <a:endParaRPr lang="ru-RU" sz="2000" dirty="0">
              <a:solidFill>
                <a:srgbClr val="0000CC"/>
              </a:solidFill>
            </a:endParaRPr>
          </a:p>
        </p:txBody>
      </p:sp>
      <p:cxnSp>
        <p:nvCxnSpPr>
          <p:cNvPr id="4" name="Соединительная линия уступом 3"/>
          <p:cNvCxnSpPr/>
          <p:nvPr/>
        </p:nvCxnSpPr>
        <p:spPr>
          <a:xfrm>
            <a:off x="661182" y="6724357"/>
            <a:ext cx="281353" cy="133643"/>
          </a:xfrm>
          <a:prstGeom prst="bentConnector3">
            <a:avLst>
              <a:gd name="adj1" fmla="val 95001"/>
            </a:avLst>
          </a:prstGeom>
          <a:ln w="28575">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160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11864" y="208117"/>
            <a:ext cx="8291696" cy="400110"/>
          </a:xfrm>
          <a:prstGeom prst="rect">
            <a:avLst/>
          </a:prstGeom>
        </p:spPr>
        <p:txBody>
          <a:bodyPr wrap="square">
            <a:spAutoFit/>
          </a:bodyPr>
          <a:lstStyle/>
          <a:p>
            <a:pPr algn="just"/>
            <a:r>
              <a:rPr lang="ru-RU" sz="2000" dirty="0" smtClean="0"/>
              <a:t>Программа, демонстрирующая расположение переменных в памяти:</a:t>
            </a:r>
            <a:endParaRPr lang="ru-RU"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 y="2864130"/>
            <a:ext cx="9144000" cy="1852512"/>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8227"/>
            <a:ext cx="9144000" cy="2126241"/>
          </a:xfrm>
          <a:prstGeom prst="rect">
            <a:avLst/>
          </a:prstGeom>
        </p:spPr>
      </p:pic>
      <p:sp>
        <p:nvSpPr>
          <p:cNvPr id="6" name="Прямоугольник 5"/>
          <p:cNvSpPr/>
          <p:nvPr/>
        </p:nvSpPr>
        <p:spPr>
          <a:xfrm>
            <a:off x="66674" y="4846304"/>
            <a:ext cx="8982076" cy="1938992"/>
          </a:xfrm>
          <a:prstGeom prst="rect">
            <a:avLst/>
          </a:prstGeom>
        </p:spPr>
        <p:txBody>
          <a:bodyPr wrap="square">
            <a:spAutoFit/>
          </a:bodyPr>
          <a:lstStyle/>
          <a:p>
            <a:pPr algn="just"/>
            <a:r>
              <a:rPr lang="ru-RU" sz="2000" dirty="0">
                <a:solidFill>
                  <a:srgbClr val="006600"/>
                </a:solidFill>
              </a:rPr>
              <a:t>Результатом может быть, например, значение </a:t>
            </a:r>
            <a:r>
              <a:rPr lang="en-US" sz="2000" dirty="0" smtClean="0">
                <a:solidFill>
                  <a:srgbClr val="7030A0"/>
                </a:solidFill>
              </a:rPr>
              <a:t>0x28ff18</a:t>
            </a:r>
            <a:r>
              <a:rPr lang="ru-RU" sz="2000" dirty="0" smtClean="0"/>
              <a:t>. </a:t>
            </a:r>
            <a:r>
              <a:rPr lang="ru-RU" sz="2000" dirty="0">
                <a:solidFill>
                  <a:srgbClr val="006600"/>
                </a:solidFill>
              </a:rPr>
              <a:t>В разных системах могут получиться разные результаты, потому что адреса в оперативной памяти распределяются таким образом, чтобы максимально уменьшить фрагментацию. </a:t>
            </a:r>
            <a:r>
              <a:rPr lang="ru-RU" sz="2000" dirty="0"/>
              <a:t>Поскольку в любой системе список запущенных процессов, а также объем и разрядность памяти могут отличаться, система сама распределяет данные для обеспечения минимальной фрагментации.</a:t>
            </a:r>
          </a:p>
        </p:txBody>
      </p:sp>
    </p:spTree>
    <p:extLst>
      <p:ext uri="{BB962C8B-B14F-4D97-AF65-F5344CB8AC3E}">
        <p14:creationId xmlns:p14="http://schemas.microsoft.com/office/powerpoint/2010/main" val="2366733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2229" y="346389"/>
            <a:ext cx="8706688" cy="4154984"/>
          </a:xfrm>
          <a:prstGeom prst="rect">
            <a:avLst/>
          </a:prstGeom>
        </p:spPr>
        <p:txBody>
          <a:bodyPr wrap="square">
            <a:spAutoFit/>
          </a:bodyPr>
          <a:lstStyle/>
          <a:p>
            <a:pPr algn="just"/>
            <a:r>
              <a:rPr lang="ru-RU" sz="2400" dirty="0" smtClean="0"/>
              <a:t>В этой программе указатель, возвращенный функцией </a:t>
            </a:r>
            <a:r>
              <a:rPr lang="en-US" sz="2400" dirty="0" smtClean="0">
                <a:solidFill>
                  <a:srgbClr val="0000CC"/>
                </a:solidFill>
              </a:rPr>
              <a:t>child()</a:t>
            </a:r>
            <a:r>
              <a:rPr lang="ru-RU" sz="2400" dirty="0" smtClean="0"/>
              <a:t>, используется для записи значения типа </a:t>
            </a:r>
            <a:r>
              <a:rPr lang="en-US" sz="2400" dirty="0" smtClean="0">
                <a:solidFill>
                  <a:srgbClr val="7030A0"/>
                </a:solidFill>
              </a:rPr>
              <a:t>double</a:t>
            </a:r>
            <a:r>
              <a:rPr lang="en-US" sz="2400" dirty="0" smtClean="0"/>
              <a:t> </a:t>
            </a:r>
            <a:r>
              <a:rPr lang="ru-RU" sz="2400" dirty="0" smtClean="0"/>
              <a:t> в память, выделенную в куче. После того, как функция выполнила все необходимые действия с этой памятью, она освобождается, а указатель </a:t>
            </a:r>
            <a:r>
              <a:rPr lang="en-US" sz="2400" dirty="0" err="1" smtClean="0">
                <a:solidFill>
                  <a:srgbClr val="0000CC"/>
                </a:solidFill>
              </a:rPr>
              <a:t>pdMyDouble</a:t>
            </a:r>
            <a:r>
              <a:rPr lang="en-US" sz="2400" dirty="0" smtClean="0"/>
              <a:t> </a:t>
            </a:r>
            <a:r>
              <a:rPr lang="ru-RU" sz="2400" dirty="0" smtClean="0"/>
              <a:t>устанавливается равным нулю. Обнуление указателя не обязательно, но крайне желательно. В этом случае, если программист ошибется и попытается опять записать что-либо по адресу, на который указывает </a:t>
            </a:r>
            <a:r>
              <a:rPr lang="en-US" sz="2400" dirty="0" err="1" smtClean="0">
                <a:solidFill>
                  <a:srgbClr val="0000CC"/>
                </a:solidFill>
              </a:rPr>
              <a:t>pdMyDouble</a:t>
            </a:r>
            <a:r>
              <a:rPr lang="ru-RU" sz="2400" dirty="0" smtClean="0"/>
              <a:t>, произойдет аварийный останов программы. А ошибку, в результате которой происходит аварийный останов программы, найти гораздо проще, чем ошибку, проявляющуюся спонтанно.</a:t>
            </a:r>
            <a:endParaRPr lang="ru-RU" sz="2400" dirty="0"/>
          </a:p>
        </p:txBody>
      </p:sp>
    </p:spTree>
    <p:extLst>
      <p:ext uri="{BB962C8B-B14F-4D97-AF65-F5344CB8AC3E}">
        <p14:creationId xmlns:p14="http://schemas.microsoft.com/office/powerpoint/2010/main" val="740756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5556" y="117694"/>
            <a:ext cx="6914842" cy="461665"/>
          </a:xfrm>
          <a:prstGeom prst="rect">
            <a:avLst/>
          </a:prstGeom>
        </p:spPr>
        <p:txBody>
          <a:bodyPr wrap="none">
            <a:spAutoFit/>
          </a:bodyPr>
          <a:lstStyle/>
          <a:p>
            <a:r>
              <a:rPr lang="ru-RU" sz="2400" dirty="0" smtClean="0">
                <a:solidFill>
                  <a:srgbClr val="002060"/>
                </a:solidFill>
              </a:rPr>
              <a:t>Объявление и использование массивов указателей</a:t>
            </a:r>
            <a:endParaRPr lang="ru-RU" sz="2400" dirty="0">
              <a:solidFill>
                <a:srgbClr val="002060"/>
              </a:solidFill>
            </a:endParaRPr>
          </a:p>
        </p:txBody>
      </p:sp>
      <p:sp>
        <p:nvSpPr>
          <p:cNvPr id="3" name="Прямоугольник 2"/>
          <p:cNvSpPr/>
          <p:nvPr/>
        </p:nvSpPr>
        <p:spPr>
          <a:xfrm>
            <a:off x="405664" y="579359"/>
            <a:ext cx="8358507" cy="1785104"/>
          </a:xfrm>
          <a:prstGeom prst="rect">
            <a:avLst/>
          </a:prstGeom>
        </p:spPr>
        <p:txBody>
          <a:bodyPr wrap="square">
            <a:spAutoFit/>
          </a:bodyPr>
          <a:lstStyle/>
          <a:p>
            <a:pPr algn="just"/>
            <a:r>
              <a:rPr lang="ru-RU" sz="2200" dirty="0" smtClean="0">
                <a:cs typeface="Consolas" panose="020B0609020204030204" pitchFamily="49" charset="0"/>
              </a:rPr>
              <a:t>Поскольку массив может содержать данные любого типа, он может состоять и из указателей. Массив указателей объявляется так:</a:t>
            </a:r>
          </a:p>
          <a:p>
            <a:r>
              <a:rPr lang="en-US" sz="2200" dirty="0" smtClean="0">
                <a:solidFill>
                  <a:srgbClr val="0000CC"/>
                </a:solidFill>
                <a:latin typeface="Consolas" panose="020B0609020204030204" pitchFamily="49" charset="0"/>
                <a:cs typeface="Consolas" panose="020B0609020204030204" pitchFamily="49" charset="0"/>
              </a:rPr>
              <a:t>int *</a:t>
            </a:r>
            <a:r>
              <a:rPr lang="en-US" sz="2200" dirty="0" err="1" smtClean="0">
                <a:solidFill>
                  <a:srgbClr val="0000CC"/>
                </a:solidFill>
                <a:latin typeface="Consolas" panose="020B0609020204030204" pitchFamily="49" charset="0"/>
                <a:cs typeface="Consolas" panose="020B0609020204030204" pitchFamily="49" charset="0"/>
              </a:rPr>
              <a:t>pInts</a:t>
            </a:r>
            <a:r>
              <a:rPr lang="en-US" sz="2200" dirty="0" smtClean="0">
                <a:solidFill>
                  <a:srgbClr val="0000CC"/>
                </a:solidFill>
                <a:latin typeface="Consolas" panose="020B0609020204030204" pitchFamily="49" charset="0"/>
                <a:cs typeface="Consolas" panose="020B0609020204030204" pitchFamily="49" charset="0"/>
              </a:rPr>
              <a:t>[10];</a:t>
            </a:r>
          </a:p>
          <a:p>
            <a:pPr algn="just"/>
            <a:r>
              <a:rPr lang="ru-RU" sz="2200" dirty="0" smtClean="0"/>
              <a:t>Таким образом, элемент </a:t>
            </a:r>
            <a:r>
              <a:rPr lang="en-US" sz="2200" dirty="0" smtClean="0">
                <a:solidFill>
                  <a:srgbClr val="0000CC"/>
                </a:solidFill>
                <a:latin typeface="Consolas" panose="020B0609020204030204" pitchFamily="49" charset="0"/>
                <a:cs typeface="Consolas" panose="020B0609020204030204" pitchFamily="49" charset="0"/>
              </a:rPr>
              <a:t>pInts[0]</a:t>
            </a:r>
            <a:r>
              <a:rPr lang="en-US" sz="2200" dirty="0" smtClean="0"/>
              <a:t> </a:t>
            </a:r>
            <a:r>
              <a:rPr lang="ru-RU" sz="2200" dirty="0" smtClean="0"/>
              <a:t>является указателем на переменную типа </a:t>
            </a:r>
            <a:r>
              <a:rPr lang="en-US" sz="2200" dirty="0" smtClean="0">
                <a:solidFill>
                  <a:srgbClr val="0000CC"/>
                </a:solidFill>
              </a:rPr>
              <a:t>int</a:t>
            </a:r>
            <a:r>
              <a:rPr lang="ru-RU" sz="2200" dirty="0" smtClean="0"/>
              <a:t>. Следовательно, этот код корректен:</a:t>
            </a:r>
          </a:p>
        </p:txBody>
      </p:sp>
      <p:sp>
        <p:nvSpPr>
          <p:cNvPr id="5" name="Прямоугольник 4"/>
          <p:cNvSpPr/>
          <p:nvPr/>
        </p:nvSpPr>
        <p:spPr>
          <a:xfrm>
            <a:off x="405664" y="2508016"/>
            <a:ext cx="4685625" cy="2462213"/>
          </a:xfrm>
          <a:prstGeom prst="rect">
            <a:avLst/>
          </a:prstGeom>
        </p:spPr>
        <p:txBody>
          <a:bodyPr wrap="square">
            <a:spAutoFit/>
          </a:bodyPr>
          <a:lstStyle/>
          <a:p>
            <a:r>
              <a:rPr lang="en-US" sz="2200" dirty="0">
                <a:solidFill>
                  <a:srgbClr val="0000CC"/>
                </a:solidFill>
                <a:latin typeface="Consolas" panose="020B0609020204030204" pitchFamily="49" charset="0"/>
                <a:cs typeface="Consolas" panose="020B0609020204030204" pitchFamily="49" charset="0"/>
              </a:rPr>
              <a:t>void fn()</a:t>
            </a:r>
          </a:p>
          <a:p>
            <a:r>
              <a:rPr lang="en-US" sz="2200" dirty="0">
                <a:solidFill>
                  <a:srgbClr val="0000CC"/>
                </a:solidFill>
                <a:latin typeface="Consolas" panose="020B0609020204030204" pitchFamily="49" charset="0"/>
                <a:cs typeface="Consolas" panose="020B0609020204030204" pitchFamily="49" charset="0"/>
              </a:rPr>
              <a:t>{</a:t>
            </a:r>
          </a:p>
          <a:p>
            <a:pPr marL="266700"/>
            <a:r>
              <a:rPr lang="en-US" sz="2200" dirty="0">
                <a:solidFill>
                  <a:srgbClr val="0000CC"/>
                </a:solidFill>
                <a:latin typeface="Consolas" panose="020B0609020204030204" pitchFamily="49" charset="0"/>
                <a:cs typeface="Consolas" panose="020B0609020204030204" pitchFamily="49" charset="0"/>
              </a:rPr>
              <a:t>int n1;</a:t>
            </a:r>
          </a:p>
          <a:p>
            <a:pPr marL="266700"/>
            <a:r>
              <a:rPr lang="en-US" sz="2200" dirty="0">
                <a:solidFill>
                  <a:srgbClr val="0000CC"/>
                </a:solidFill>
                <a:latin typeface="Consolas" panose="020B0609020204030204" pitchFamily="49" charset="0"/>
                <a:cs typeface="Consolas" panose="020B0609020204030204" pitchFamily="49" charset="0"/>
              </a:rPr>
              <a:t>int *pInts[3];</a:t>
            </a:r>
          </a:p>
          <a:p>
            <a:pPr marL="266700"/>
            <a:r>
              <a:rPr lang="en-US" sz="2200" dirty="0">
                <a:solidFill>
                  <a:srgbClr val="0000CC"/>
                </a:solidFill>
                <a:latin typeface="Consolas" panose="020B0609020204030204" pitchFamily="49" charset="0"/>
                <a:cs typeface="Consolas" panose="020B0609020204030204" pitchFamily="49" charset="0"/>
              </a:rPr>
              <a:t>pInts[0] = &amp;n1;</a:t>
            </a:r>
          </a:p>
          <a:p>
            <a:pPr marL="266700"/>
            <a:r>
              <a:rPr lang="en-US" sz="2200" dirty="0" smtClean="0">
                <a:solidFill>
                  <a:srgbClr val="0000CC"/>
                </a:solidFill>
                <a:latin typeface="Consolas" panose="020B0609020204030204" pitchFamily="49" charset="0"/>
                <a:cs typeface="Consolas" panose="020B0609020204030204" pitchFamily="49" charset="0"/>
              </a:rPr>
              <a:t>*</a:t>
            </a:r>
            <a:r>
              <a:rPr lang="en-US" sz="2200" dirty="0" err="1" smtClean="0">
                <a:solidFill>
                  <a:srgbClr val="0000CC"/>
                </a:solidFill>
                <a:latin typeface="Consolas" panose="020B0609020204030204" pitchFamily="49" charset="0"/>
                <a:cs typeface="Consolas" panose="020B0609020204030204" pitchFamily="49" charset="0"/>
              </a:rPr>
              <a:t>pInts</a:t>
            </a:r>
            <a:r>
              <a:rPr lang="en-US" sz="2200" dirty="0" smtClean="0">
                <a:solidFill>
                  <a:srgbClr val="0000CC"/>
                </a:solidFill>
                <a:latin typeface="Consolas" panose="020B0609020204030204" pitchFamily="49" charset="0"/>
                <a:cs typeface="Consolas" panose="020B0609020204030204" pitchFamily="49" charset="0"/>
              </a:rPr>
              <a:t>[0</a:t>
            </a:r>
            <a:r>
              <a:rPr lang="en-US" sz="2200" dirty="0">
                <a:solidFill>
                  <a:srgbClr val="0000CC"/>
                </a:solidFill>
                <a:latin typeface="Consolas" panose="020B0609020204030204" pitchFamily="49" charset="0"/>
                <a:cs typeface="Consolas" panose="020B0609020204030204" pitchFamily="49" charset="0"/>
              </a:rPr>
              <a:t>] = 1;</a:t>
            </a:r>
          </a:p>
          <a:p>
            <a:r>
              <a:rPr lang="en-US" sz="2200" dirty="0" smtClean="0">
                <a:solidFill>
                  <a:srgbClr val="0000CC"/>
                </a:solidFill>
                <a:latin typeface="Consolas" panose="020B0609020204030204" pitchFamily="49" charset="0"/>
                <a:cs typeface="Consolas" panose="020B0609020204030204" pitchFamily="49" charset="0"/>
              </a:rPr>
              <a:t>}</a:t>
            </a:r>
            <a:endParaRPr lang="en-US" sz="2200" dirty="0">
              <a:solidFill>
                <a:srgbClr val="0000CC"/>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61095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05663" y="137573"/>
            <a:ext cx="8358507" cy="2862322"/>
          </a:xfrm>
          <a:prstGeom prst="rect">
            <a:avLst/>
          </a:prstGeom>
        </p:spPr>
        <p:txBody>
          <a:bodyPr wrap="square">
            <a:spAutoFit/>
          </a:bodyPr>
          <a:lstStyle/>
          <a:p>
            <a:r>
              <a:rPr lang="ru-RU" dirty="0"/>
              <a:t>Этот тоже корректен:</a:t>
            </a:r>
          </a:p>
          <a:p>
            <a:r>
              <a:rPr lang="en-US" dirty="0" smtClean="0">
                <a:solidFill>
                  <a:srgbClr val="0000CC"/>
                </a:solidFill>
                <a:latin typeface="Consolas" panose="020B0609020204030204" pitchFamily="49" charset="0"/>
                <a:cs typeface="Consolas" panose="020B0609020204030204" pitchFamily="49" charset="0"/>
              </a:rPr>
              <a:t>void </a:t>
            </a:r>
            <a:r>
              <a:rPr lang="en-US" dirty="0">
                <a:solidFill>
                  <a:srgbClr val="0000CC"/>
                </a:solidFill>
                <a:latin typeface="Consolas" panose="020B0609020204030204" pitchFamily="49" charset="0"/>
                <a:cs typeface="Consolas" panose="020B0609020204030204" pitchFamily="49" charset="0"/>
              </a:rPr>
              <a:t>fn()</a:t>
            </a:r>
          </a:p>
          <a:p>
            <a:r>
              <a:rPr lang="en-US" dirty="0">
                <a:solidFill>
                  <a:srgbClr val="0000CC"/>
                </a:solidFill>
                <a:latin typeface="Consolas" panose="020B0609020204030204" pitchFamily="49" charset="0"/>
                <a:cs typeface="Consolas" panose="020B0609020204030204" pitchFamily="49" charset="0"/>
              </a:rPr>
              <a:t>{</a:t>
            </a:r>
          </a:p>
          <a:p>
            <a:pPr marL="266700"/>
            <a:r>
              <a:rPr lang="en-US" dirty="0">
                <a:solidFill>
                  <a:srgbClr val="0000CC"/>
                </a:solidFill>
                <a:latin typeface="Consolas" panose="020B0609020204030204" pitchFamily="49" charset="0"/>
                <a:cs typeface="Consolas" panose="020B0609020204030204" pitchFamily="49" charset="0"/>
              </a:rPr>
              <a:t>int </a:t>
            </a:r>
            <a:r>
              <a:rPr lang="en-US" dirty="0" smtClean="0">
                <a:solidFill>
                  <a:srgbClr val="0000CC"/>
                </a:solidFill>
                <a:latin typeface="Consolas" panose="020B0609020204030204" pitchFamily="49" charset="0"/>
                <a:cs typeface="Consolas" panose="020B0609020204030204" pitchFamily="49" charset="0"/>
              </a:rPr>
              <a:t>n1, n2, n3;</a:t>
            </a:r>
            <a:endParaRPr lang="en-US" dirty="0">
              <a:solidFill>
                <a:srgbClr val="0000CC"/>
              </a:solidFill>
              <a:latin typeface="Consolas" panose="020B0609020204030204" pitchFamily="49" charset="0"/>
              <a:cs typeface="Consolas" panose="020B0609020204030204" pitchFamily="49" charset="0"/>
            </a:endParaRPr>
          </a:p>
          <a:p>
            <a:pPr marL="266700"/>
            <a:r>
              <a:rPr lang="en-US" dirty="0">
                <a:solidFill>
                  <a:srgbClr val="0000CC"/>
                </a:solidFill>
                <a:latin typeface="Consolas" panose="020B0609020204030204" pitchFamily="49" charset="0"/>
                <a:cs typeface="Consolas" panose="020B0609020204030204" pitchFamily="49" charset="0"/>
              </a:rPr>
              <a:t>int *pInts[3</a:t>
            </a:r>
            <a:r>
              <a:rPr lang="en-US" dirty="0" smtClean="0">
                <a:solidFill>
                  <a:srgbClr val="0000CC"/>
                </a:solidFill>
                <a:latin typeface="Consolas" panose="020B0609020204030204" pitchFamily="49" charset="0"/>
                <a:cs typeface="Consolas" panose="020B0609020204030204" pitchFamily="49" charset="0"/>
              </a:rPr>
              <a:t>] = {&amp;n1, &amp;n2, </a:t>
            </a:r>
            <a:r>
              <a:rPr lang="en-US" smtClean="0">
                <a:solidFill>
                  <a:srgbClr val="0000CC"/>
                </a:solidFill>
                <a:latin typeface="Consolas" panose="020B0609020204030204" pitchFamily="49" charset="0"/>
                <a:cs typeface="Consolas" panose="020B0609020204030204" pitchFamily="49" charset="0"/>
              </a:rPr>
              <a:t>&amp;n3};</a:t>
            </a:r>
            <a:endParaRPr lang="en-US" dirty="0">
              <a:solidFill>
                <a:srgbClr val="0000CC"/>
              </a:solidFill>
              <a:latin typeface="Consolas" panose="020B0609020204030204" pitchFamily="49" charset="0"/>
              <a:cs typeface="Consolas" panose="020B0609020204030204" pitchFamily="49" charset="0"/>
            </a:endParaRPr>
          </a:p>
          <a:p>
            <a:pPr marL="266700"/>
            <a:r>
              <a:rPr lang="en-US" dirty="0" smtClean="0">
                <a:solidFill>
                  <a:srgbClr val="0000CC"/>
                </a:solidFill>
                <a:latin typeface="Consolas" panose="020B0609020204030204" pitchFamily="49" charset="0"/>
                <a:cs typeface="Consolas" panose="020B0609020204030204" pitchFamily="49" charset="0"/>
              </a:rPr>
              <a:t>for (int i=0; i&lt;3; i++)</a:t>
            </a:r>
          </a:p>
          <a:p>
            <a:pPr marL="266700"/>
            <a:r>
              <a:rPr lang="en-US" dirty="0" smtClean="0">
                <a:solidFill>
                  <a:srgbClr val="0000CC"/>
                </a:solidFill>
                <a:latin typeface="Consolas" panose="020B0609020204030204" pitchFamily="49" charset="0"/>
                <a:cs typeface="Consolas" panose="020B0609020204030204" pitchFamily="49" charset="0"/>
              </a:rPr>
              <a:t>{</a:t>
            </a:r>
          </a:p>
          <a:p>
            <a:pPr marL="633413"/>
            <a:r>
              <a:rPr lang="en-US" dirty="0" smtClean="0">
                <a:solidFill>
                  <a:srgbClr val="0000CC"/>
                </a:solidFill>
                <a:latin typeface="Consolas" panose="020B0609020204030204" pitchFamily="49" charset="0"/>
                <a:cs typeface="Consolas" panose="020B0609020204030204" pitchFamily="49" charset="0"/>
              </a:rPr>
              <a:t>pInts[i] </a:t>
            </a:r>
            <a:r>
              <a:rPr lang="en-US" dirty="0">
                <a:solidFill>
                  <a:srgbClr val="0000CC"/>
                </a:solidFill>
                <a:latin typeface="Consolas" panose="020B0609020204030204" pitchFamily="49" charset="0"/>
                <a:cs typeface="Consolas" panose="020B0609020204030204" pitchFamily="49" charset="0"/>
              </a:rPr>
              <a:t>= </a:t>
            </a:r>
            <a:r>
              <a:rPr lang="en-US" dirty="0" smtClean="0">
                <a:solidFill>
                  <a:srgbClr val="0000CC"/>
                </a:solidFill>
                <a:latin typeface="Consolas" panose="020B0609020204030204" pitchFamily="49" charset="0"/>
                <a:cs typeface="Consolas" panose="020B0609020204030204" pitchFamily="49" charset="0"/>
              </a:rPr>
              <a:t>0;</a:t>
            </a:r>
            <a:endParaRPr lang="en-US" dirty="0">
              <a:solidFill>
                <a:srgbClr val="0000CC"/>
              </a:solidFill>
              <a:latin typeface="Consolas" panose="020B0609020204030204" pitchFamily="49" charset="0"/>
              <a:cs typeface="Consolas" panose="020B0609020204030204" pitchFamily="49" charset="0"/>
            </a:endParaRPr>
          </a:p>
          <a:p>
            <a:pPr marL="266700"/>
            <a:r>
              <a:rPr lang="en-US" dirty="0" smtClean="0">
                <a:solidFill>
                  <a:srgbClr val="0000CC"/>
                </a:solidFill>
                <a:latin typeface="Consolas" panose="020B0609020204030204" pitchFamily="49" charset="0"/>
                <a:cs typeface="Consolas" panose="020B0609020204030204" pitchFamily="49" charset="0"/>
              </a:rPr>
              <a:t>}</a:t>
            </a:r>
          </a:p>
          <a:p>
            <a:r>
              <a:rPr lang="en-US" dirty="0">
                <a:solidFill>
                  <a:srgbClr val="0000CC"/>
                </a:solidFill>
                <a:latin typeface="Consolas" panose="020B0609020204030204" pitchFamily="49" charset="0"/>
                <a:cs typeface="Consolas" panose="020B0609020204030204" pitchFamily="49" charset="0"/>
              </a:rPr>
              <a:t>}</a:t>
            </a:r>
          </a:p>
        </p:txBody>
      </p:sp>
      <p:sp>
        <p:nvSpPr>
          <p:cNvPr id="6" name="Прямоугольник 5"/>
          <p:cNvSpPr/>
          <p:nvPr/>
        </p:nvSpPr>
        <p:spPr>
          <a:xfrm>
            <a:off x="405663" y="3259877"/>
            <a:ext cx="8358507" cy="3262432"/>
          </a:xfrm>
          <a:prstGeom prst="rect">
            <a:avLst/>
          </a:prstGeom>
        </p:spPr>
        <p:txBody>
          <a:bodyPr wrap="square">
            <a:spAutoFit/>
          </a:bodyPr>
          <a:lstStyle/>
          <a:p>
            <a:r>
              <a:rPr lang="ru-RU" dirty="0" smtClean="0"/>
              <a:t>И этот </a:t>
            </a:r>
            <a:r>
              <a:rPr lang="ru-RU" dirty="0"/>
              <a:t>тоже корректен:</a:t>
            </a:r>
          </a:p>
          <a:p>
            <a:r>
              <a:rPr lang="en-US" dirty="0" smtClean="0">
                <a:solidFill>
                  <a:srgbClr val="0000CC"/>
                </a:solidFill>
                <a:latin typeface="Consolas" panose="020B0609020204030204" pitchFamily="49" charset="0"/>
                <a:cs typeface="Consolas" panose="020B0609020204030204" pitchFamily="49" charset="0"/>
              </a:rPr>
              <a:t>void </a:t>
            </a:r>
            <a:r>
              <a:rPr lang="en-US" dirty="0">
                <a:solidFill>
                  <a:srgbClr val="0000CC"/>
                </a:solidFill>
                <a:latin typeface="Consolas" panose="020B0609020204030204" pitchFamily="49" charset="0"/>
                <a:cs typeface="Consolas" panose="020B0609020204030204" pitchFamily="49" charset="0"/>
              </a:rPr>
              <a:t>fn()</a:t>
            </a:r>
          </a:p>
          <a:p>
            <a:r>
              <a:rPr lang="en-US" dirty="0">
                <a:solidFill>
                  <a:srgbClr val="0000CC"/>
                </a:solidFill>
                <a:latin typeface="Consolas" panose="020B0609020204030204" pitchFamily="49" charset="0"/>
                <a:cs typeface="Consolas" panose="020B0609020204030204" pitchFamily="49" charset="0"/>
              </a:rPr>
              <a:t>{</a:t>
            </a:r>
          </a:p>
          <a:p>
            <a:pPr marL="266700"/>
            <a:r>
              <a:rPr lang="en-US" dirty="0">
                <a:solidFill>
                  <a:srgbClr val="0000CC"/>
                </a:solidFill>
                <a:latin typeface="Consolas" panose="020B0609020204030204" pitchFamily="49" charset="0"/>
                <a:cs typeface="Consolas" panose="020B0609020204030204" pitchFamily="49" charset="0"/>
              </a:rPr>
              <a:t>int </a:t>
            </a:r>
            <a:r>
              <a:rPr lang="en-US" dirty="0" smtClean="0">
                <a:solidFill>
                  <a:srgbClr val="0000CC"/>
                </a:solidFill>
                <a:latin typeface="Consolas" panose="020B0609020204030204" pitchFamily="49" charset="0"/>
                <a:cs typeface="Consolas" panose="020B0609020204030204" pitchFamily="49" charset="0"/>
              </a:rPr>
              <a:t>n1, n2, n3;</a:t>
            </a:r>
            <a:endParaRPr lang="en-US" dirty="0">
              <a:solidFill>
                <a:srgbClr val="0000CC"/>
              </a:solidFill>
              <a:latin typeface="Consolas" panose="020B0609020204030204" pitchFamily="49" charset="0"/>
              <a:cs typeface="Consolas" panose="020B0609020204030204" pitchFamily="49" charset="0"/>
            </a:endParaRPr>
          </a:p>
          <a:p>
            <a:pPr marL="266700"/>
            <a:r>
              <a:rPr lang="en-US" dirty="0">
                <a:solidFill>
                  <a:srgbClr val="0000CC"/>
                </a:solidFill>
                <a:latin typeface="Consolas" panose="020B0609020204030204" pitchFamily="49" charset="0"/>
                <a:cs typeface="Consolas" panose="020B0609020204030204" pitchFamily="49" charset="0"/>
              </a:rPr>
              <a:t>int *pInts[3</a:t>
            </a:r>
            <a:r>
              <a:rPr lang="en-US" dirty="0" smtClean="0">
                <a:solidFill>
                  <a:srgbClr val="0000CC"/>
                </a:solidFill>
                <a:latin typeface="Consolas" panose="020B0609020204030204" pitchFamily="49" charset="0"/>
                <a:cs typeface="Consolas" panose="020B0609020204030204" pitchFamily="49" charset="0"/>
              </a:rPr>
              <a:t>] = {</a:t>
            </a:r>
            <a:r>
              <a:rPr lang="ru-RU" dirty="0" smtClean="0">
                <a:solidFill>
                  <a:srgbClr val="0000CC"/>
                </a:solidFill>
                <a:latin typeface="Consolas" panose="020B0609020204030204" pitchFamily="49" charset="0"/>
                <a:cs typeface="Consolas" panose="020B0609020204030204" pitchFamily="49" charset="0"/>
              </a:rPr>
              <a:t>(</a:t>
            </a:r>
            <a:r>
              <a:rPr lang="en-US" dirty="0" smtClean="0">
                <a:solidFill>
                  <a:srgbClr val="0000CC"/>
                </a:solidFill>
                <a:latin typeface="Consolas" panose="020B0609020204030204" pitchFamily="49" charset="0"/>
                <a:cs typeface="Consolas" panose="020B0609020204030204" pitchFamily="49" charset="0"/>
              </a:rPr>
              <a:t>new int), (new int), (new int)};</a:t>
            </a:r>
            <a:endParaRPr lang="en-US" dirty="0">
              <a:solidFill>
                <a:srgbClr val="0000CC"/>
              </a:solidFill>
              <a:latin typeface="Consolas" panose="020B0609020204030204" pitchFamily="49" charset="0"/>
              <a:cs typeface="Consolas" panose="020B0609020204030204" pitchFamily="49" charset="0"/>
            </a:endParaRPr>
          </a:p>
          <a:p>
            <a:pPr marL="266700"/>
            <a:r>
              <a:rPr lang="en-US" dirty="0" smtClean="0">
                <a:solidFill>
                  <a:srgbClr val="0000CC"/>
                </a:solidFill>
                <a:latin typeface="Consolas" panose="020B0609020204030204" pitchFamily="49" charset="0"/>
                <a:cs typeface="Consolas" panose="020B0609020204030204" pitchFamily="49" charset="0"/>
              </a:rPr>
              <a:t>for (int i=0; i&lt;3; i++)</a:t>
            </a:r>
          </a:p>
          <a:p>
            <a:pPr marL="266700"/>
            <a:r>
              <a:rPr lang="en-US" dirty="0" smtClean="0">
                <a:solidFill>
                  <a:srgbClr val="0000CC"/>
                </a:solidFill>
                <a:latin typeface="Consolas" panose="020B0609020204030204" pitchFamily="49" charset="0"/>
                <a:cs typeface="Consolas" panose="020B0609020204030204" pitchFamily="49" charset="0"/>
              </a:rPr>
              <a:t>{</a:t>
            </a:r>
          </a:p>
          <a:p>
            <a:pPr marL="633413"/>
            <a:r>
              <a:rPr lang="en-US" dirty="0" smtClean="0">
                <a:solidFill>
                  <a:srgbClr val="0000CC"/>
                </a:solidFill>
                <a:latin typeface="Consolas" panose="020B0609020204030204" pitchFamily="49" charset="0"/>
                <a:cs typeface="Consolas" panose="020B0609020204030204" pitchFamily="49" charset="0"/>
              </a:rPr>
              <a:t>pInts[i] </a:t>
            </a:r>
            <a:r>
              <a:rPr lang="en-US" dirty="0">
                <a:solidFill>
                  <a:srgbClr val="0000CC"/>
                </a:solidFill>
                <a:latin typeface="Consolas" panose="020B0609020204030204" pitchFamily="49" charset="0"/>
                <a:cs typeface="Consolas" panose="020B0609020204030204" pitchFamily="49" charset="0"/>
              </a:rPr>
              <a:t>= </a:t>
            </a:r>
            <a:r>
              <a:rPr lang="en-US" dirty="0" smtClean="0">
                <a:solidFill>
                  <a:srgbClr val="0000CC"/>
                </a:solidFill>
                <a:latin typeface="Consolas" panose="020B0609020204030204" pitchFamily="49" charset="0"/>
                <a:cs typeface="Consolas" panose="020B0609020204030204" pitchFamily="49" charset="0"/>
              </a:rPr>
              <a:t>0;</a:t>
            </a:r>
            <a:endParaRPr lang="en-US" dirty="0">
              <a:solidFill>
                <a:srgbClr val="0000CC"/>
              </a:solidFill>
              <a:latin typeface="Consolas" panose="020B0609020204030204" pitchFamily="49" charset="0"/>
              <a:cs typeface="Consolas" panose="020B0609020204030204" pitchFamily="49" charset="0"/>
            </a:endParaRPr>
          </a:p>
          <a:p>
            <a:pPr marL="266700"/>
            <a:r>
              <a:rPr lang="en-US" dirty="0" smtClean="0">
                <a:solidFill>
                  <a:srgbClr val="0000CC"/>
                </a:solidFill>
                <a:latin typeface="Consolas" panose="020B0609020204030204" pitchFamily="49" charset="0"/>
                <a:cs typeface="Consolas" panose="020B0609020204030204" pitchFamily="49" charset="0"/>
              </a:rPr>
              <a:t>}</a:t>
            </a:r>
          </a:p>
          <a:p>
            <a:r>
              <a:rPr lang="en-US" dirty="0" smtClean="0">
                <a:solidFill>
                  <a:srgbClr val="0000CC"/>
                </a:solidFill>
                <a:latin typeface="Consolas" panose="020B0609020204030204" pitchFamily="49" charset="0"/>
                <a:cs typeface="Consolas" panose="020B0609020204030204" pitchFamily="49" charset="0"/>
              </a:rPr>
              <a:t>}</a:t>
            </a:r>
            <a:endParaRPr lang="ru-RU" dirty="0" smtClean="0">
              <a:solidFill>
                <a:srgbClr val="0000CC"/>
              </a:solidFill>
              <a:latin typeface="Consolas" panose="020B0609020204030204" pitchFamily="49" charset="0"/>
              <a:cs typeface="Consolas" panose="020B0609020204030204" pitchFamily="49" charset="0"/>
            </a:endParaRPr>
          </a:p>
          <a:p>
            <a:endParaRPr lang="en-US" sz="800" dirty="0" smtClean="0">
              <a:solidFill>
                <a:srgbClr val="0000CC"/>
              </a:solidFill>
              <a:latin typeface="Consolas" panose="020B0609020204030204" pitchFamily="49" charset="0"/>
              <a:cs typeface="Consolas" panose="020B0609020204030204" pitchFamily="49" charset="0"/>
            </a:endParaRPr>
          </a:p>
          <a:p>
            <a:r>
              <a:rPr lang="ru-RU" dirty="0" smtClean="0">
                <a:cs typeface="Consolas" panose="020B0609020204030204" pitchFamily="49" charset="0"/>
              </a:rPr>
              <a:t>В этом варианте память под переменные выделяется из кучи.</a:t>
            </a:r>
            <a:endParaRPr lang="en-US" dirty="0">
              <a:cs typeface="Consolas" panose="020B0609020204030204" pitchFamily="49" charset="0"/>
            </a:endParaRPr>
          </a:p>
        </p:txBody>
      </p:sp>
    </p:spTree>
    <p:extLst>
      <p:ext uri="{BB962C8B-B14F-4D97-AF65-F5344CB8AC3E}">
        <p14:creationId xmlns:p14="http://schemas.microsoft.com/office/powerpoint/2010/main" val="267501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7287" y="286505"/>
            <a:ext cx="8510953" cy="6340197"/>
          </a:xfrm>
          <a:prstGeom prst="rect">
            <a:avLst/>
          </a:prstGeom>
        </p:spPr>
        <p:txBody>
          <a:bodyPr wrap="square">
            <a:spAutoFit/>
          </a:bodyPr>
          <a:lstStyle/>
          <a:p>
            <a:pPr algn="just"/>
            <a:r>
              <a:rPr lang="ru-RU" sz="2000" dirty="0" smtClean="0"/>
              <a:t>Итак, при выполнении любой программы все необходимые для ее работы данные должны быть загружены в оперативную память компьютера. Для обращения к переменным, находящимся в памяти, используются специальные адреса, которые записываются в шестнадцатеричном формате.</a:t>
            </a:r>
          </a:p>
          <a:p>
            <a:pPr algn="just"/>
            <a:r>
              <a:rPr lang="ru-RU" sz="2000" dirty="0" smtClean="0"/>
              <a:t>Если переменных в памяти потребуется слишком большое количество, которое не сможет вместить в себя сама аппаратная часть, то произойдет перегрузка системы или ее зависание.</a:t>
            </a:r>
          </a:p>
          <a:p>
            <a:pPr algn="just"/>
            <a:r>
              <a:rPr lang="ru-RU" sz="2000" dirty="0" smtClean="0"/>
              <a:t>Если объявлять переменные статично, они остаются в памяти до того момента, как программа завершит свою работу, а после чего уничтожаются. Такой подход может быть приемлем в простых программах, которые не требуют большого количества ресурсов. Если же разрабатываемый проект является огромным программным комплексом с высоким функционалом, объявлять таким образом переменные было бы неразумно.</a:t>
            </a:r>
          </a:p>
          <a:p>
            <a:pPr algn="just"/>
            <a:r>
              <a:rPr lang="ru-RU" dirty="0" smtClean="0"/>
              <a:t>Например, если бы при создании игры жанра «</a:t>
            </a:r>
            <a:r>
              <a:rPr lang="en-US" dirty="0" smtClean="0"/>
              <a:t>Shooter</a:t>
            </a:r>
            <a:r>
              <a:rPr lang="ru-RU" dirty="0" smtClean="0"/>
              <a:t>» использовался этот метод работы с данными, то игрокам пришлось бы перезагружать свои высоконагруженные системы после нескольких секунд работы игры. Дело в том, игрок в каждый момент времени видит различные объекты на экране монитора – все они занимают какое-то место в оперативной памяти компьютера. Если не уничтожать неиспользуемые объекты – обломки, пыль, тени, моменты выстрелов и т.п. – то очень скоро они заполнят весь объем ресурсов ПК.</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9380" y="298696"/>
            <a:ext cx="8416414" cy="3908762"/>
          </a:xfrm>
          <a:prstGeom prst="rect">
            <a:avLst/>
          </a:prstGeom>
        </p:spPr>
        <p:txBody>
          <a:bodyPr wrap="square">
            <a:spAutoFit/>
          </a:bodyPr>
          <a:lstStyle/>
          <a:p>
            <a:pPr algn="just"/>
            <a:r>
              <a:rPr lang="ru-RU" sz="2200" dirty="0" smtClean="0"/>
              <a:t>По этим причинам в языке </a:t>
            </a:r>
            <a:r>
              <a:rPr lang="en-US" sz="2200" dirty="0" smtClean="0"/>
              <a:t>C++</a:t>
            </a:r>
            <a:r>
              <a:rPr lang="ru-RU" sz="2200" dirty="0" smtClean="0"/>
              <a:t> (и во многих других языках) имеется указател</a:t>
            </a:r>
            <a:r>
              <a:rPr lang="ru-RU" sz="2200" dirty="0"/>
              <a:t>ь</a:t>
            </a:r>
            <a:r>
              <a:rPr lang="ru-RU" sz="2200" dirty="0" smtClean="0"/>
              <a:t>.</a:t>
            </a:r>
          </a:p>
          <a:p>
            <a:pPr algn="just"/>
            <a:r>
              <a:rPr lang="ru-RU" sz="2400" dirty="0" smtClean="0">
                <a:solidFill>
                  <a:srgbClr val="006600"/>
                </a:solidFill>
              </a:rPr>
              <a:t>Указатель (англ. – </a:t>
            </a:r>
            <a:r>
              <a:rPr lang="en-US" sz="2400" dirty="0" smtClean="0">
                <a:solidFill>
                  <a:srgbClr val="006600"/>
                </a:solidFill>
              </a:rPr>
              <a:t>pointer) </a:t>
            </a:r>
            <a:r>
              <a:rPr lang="ru-RU" sz="2400" dirty="0" smtClean="0">
                <a:solidFill>
                  <a:srgbClr val="006600"/>
                </a:solidFill>
              </a:rPr>
              <a:t>– это переменная, которая содержит адрес ячейки оперативной памяти, адрес другой переменной (т.е. ее расположение в памяти). </a:t>
            </a:r>
          </a:p>
          <a:p>
            <a:pPr algn="just"/>
            <a:r>
              <a:rPr lang="ru-RU" sz="2200" dirty="0" smtClean="0"/>
              <a:t>Мы можем обращаться, например, к массиву данных через указатель, который будет содержать адрес начала диапазона ячеек памяти, хранящих этот массив. После того, как этот массив станет не нужен для выполнения остальной части программы, мы просто освободим память по адресу этого указателя, и она вновь станет доступной для других переменных.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7199" y="117693"/>
            <a:ext cx="8326583" cy="4893647"/>
          </a:xfrm>
          <a:prstGeom prst="rect">
            <a:avLst/>
          </a:prstGeom>
        </p:spPr>
        <p:txBody>
          <a:bodyPr wrap="square">
            <a:spAutoFit/>
          </a:bodyPr>
          <a:lstStyle/>
          <a:p>
            <a:pPr algn="just"/>
            <a:r>
              <a:rPr lang="ru-RU" sz="2400" dirty="0">
                <a:solidFill>
                  <a:srgbClr val="006600"/>
                </a:solidFill>
              </a:rPr>
              <a:t>У</a:t>
            </a:r>
            <a:r>
              <a:rPr lang="ru-RU" sz="2400" dirty="0" smtClean="0">
                <a:solidFill>
                  <a:srgbClr val="006600"/>
                </a:solidFill>
              </a:rPr>
              <a:t>казатели имеют две сферы применения:</a:t>
            </a:r>
          </a:p>
          <a:p>
            <a:pPr indent="457200" algn="just">
              <a:buFontTx/>
              <a:buChar char="-"/>
            </a:pPr>
            <a:r>
              <a:rPr lang="ru-RU" sz="2400" dirty="0" smtClean="0">
                <a:solidFill>
                  <a:srgbClr val="006600"/>
                </a:solidFill>
              </a:rPr>
              <a:t>Использование выгоды косвенной адресации: экономия памяти. Делая указатель на файл, мы читаем его из памяти, а не загружаем в ОЗУ. Передавая указатель на переменную в функцию, мы не делаем копию этой переменной и редактируем ее напрямую. Указатели используют для хранения адресов точек входа для подпрограмм в процедурном программировании и для подключения динамических подключаемых библиотек;</a:t>
            </a:r>
          </a:p>
          <a:p>
            <a:pPr indent="457200" algn="just">
              <a:buFontTx/>
              <a:buChar char="-"/>
            </a:pPr>
            <a:r>
              <a:rPr lang="ru-RU" sz="2400" dirty="0" smtClean="0">
                <a:solidFill>
                  <a:srgbClr val="006600"/>
                </a:solidFill>
              </a:rPr>
              <a:t>Методы динамического управления памятью. Выделяется место в так называемой </a:t>
            </a:r>
            <a:r>
              <a:rPr lang="ru-RU" sz="2400" i="1" dirty="0" smtClean="0">
                <a:solidFill>
                  <a:srgbClr val="C00000"/>
                </a:solidFill>
              </a:rPr>
              <a:t>куче</a:t>
            </a:r>
            <a:r>
              <a:rPr lang="ru-RU" sz="2400" dirty="0" smtClean="0">
                <a:solidFill>
                  <a:srgbClr val="006600"/>
                </a:solidFill>
              </a:rPr>
              <a:t> (динамической памяти), а переменные, для которых таким образом выделили память, называют динамическими.</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45" y="154744"/>
            <a:ext cx="7276496" cy="5457372"/>
          </a:xfrm>
          <a:prstGeom prst="rect">
            <a:avLst/>
          </a:prstGeom>
        </p:spPr>
      </p:pic>
      <p:sp>
        <p:nvSpPr>
          <p:cNvPr id="3" name="Прямоугольник 2"/>
          <p:cNvSpPr/>
          <p:nvPr/>
        </p:nvSpPr>
        <p:spPr>
          <a:xfrm>
            <a:off x="154745" y="5612116"/>
            <a:ext cx="8876714" cy="1107996"/>
          </a:xfrm>
          <a:prstGeom prst="rect">
            <a:avLst/>
          </a:prstGeom>
        </p:spPr>
        <p:txBody>
          <a:bodyPr wrap="square">
            <a:spAutoFit/>
          </a:bodyPr>
          <a:lstStyle/>
          <a:p>
            <a:pPr algn="just"/>
            <a:r>
              <a:rPr lang="ru-RU" sz="2200" dirty="0" smtClean="0">
                <a:solidFill>
                  <a:srgbClr val="C00000"/>
                </a:solidFill>
              </a:rPr>
              <a:t>Куча </a:t>
            </a:r>
            <a:r>
              <a:rPr lang="ru-RU" sz="2200" dirty="0" smtClean="0">
                <a:solidFill>
                  <a:srgbClr val="006600"/>
                </a:solidFill>
              </a:rPr>
              <a:t>(англ. </a:t>
            </a:r>
            <a:r>
              <a:rPr lang="en-US" sz="2200" dirty="0">
                <a:solidFill>
                  <a:srgbClr val="006600"/>
                </a:solidFill>
              </a:rPr>
              <a:t>h</a:t>
            </a:r>
            <a:r>
              <a:rPr lang="en-US" sz="2200" dirty="0" smtClean="0">
                <a:solidFill>
                  <a:srgbClr val="006600"/>
                </a:solidFill>
              </a:rPr>
              <a:t>eap)</a:t>
            </a:r>
            <a:r>
              <a:rPr lang="ru-RU" sz="2200" dirty="0" smtClean="0">
                <a:solidFill>
                  <a:srgbClr val="006600"/>
                </a:solidFill>
              </a:rPr>
              <a:t> – это название структуры данных, с помощью которой реализована динамически распределяемая память приложения, а также объем памяти, зарезервированный под эту структуру.</a:t>
            </a:r>
            <a:endParaRPr lang="ru-RU" sz="2200" dirty="0">
              <a:solidFill>
                <a:srgbClr val="006600"/>
              </a:solidFill>
            </a:endParaRPr>
          </a:p>
        </p:txBody>
      </p:sp>
    </p:spTree>
    <p:extLst>
      <p:ext uri="{BB962C8B-B14F-4D97-AF65-F5344CB8AC3E}">
        <p14:creationId xmlns:p14="http://schemas.microsoft.com/office/powerpoint/2010/main" val="173516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9805" y="210848"/>
            <a:ext cx="8504412" cy="6647974"/>
          </a:xfrm>
          <a:prstGeom prst="rect">
            <a:avLst/>
          </a:prstGeom>
        </p:spPr>
        <p:txBody>
          <a:bodyPr wrap="square">
            <a:spAutoFit/>
          </a:bodyPr>
          <a:lstStyle/>
          <a:p>
            <a:pPr algn="just"/>
            <a:r>
              <a:rPr lang="ru-RU" sz="2200" dirty="0" smtClean="0">
                <a:solidFill>
                  <a:srgbClr val="C00000"/>
                </a:solidFill>
              </a:rPr>
              <a:t>Размер кучи</a:t>
            </a:r>
            <a:r>
              <a:rPr lang="ru-RU" sz="2200" dirty="0" smtClean="0">
                <a:solidFill>
                  <a:srgbClr val="006600"/>
                </a:solidFill>
              </a:rPr>
              <a:t> – размер памяти, выделенной операционной системой для хранения кучи (под кучу).</a:t>
            </a:r>
          </a:p>
          <a:p>
            <a:pPr algn="just"/>
            <a:r>
              <a:rPr lang="ru-RU" sz="2200" dirty="0" smtClean="0">
                <a:solidFill>
                  <a:srgbClr val="006600"/>
                </a:solidFill>
              </a:rPr>
              <a:t>Принцип работы: при запуске процесса операционная система выделяет память для размещения кучи. В дальнейшем память для кучи (под кучу) может выделяться динамически.</a:t>
            </a:r>
          </a:p>
          <a:p>
            <a:pPr algn="just"/>
            <a:r>
              <a:rPr lang="ru-RU" sz="2200" dirty="0" smtClean="0">
                <a:solidFill>
                  <a:srgbClr val="C00000"/>
                </a:solidFill>
              </a:rPr>
              <a:t>Память кучи </a:t>
            </a:r>
            <a:r>
              <a:rPr lang="ru-RU" sz="2200" dirty="0" smtClean="0">
                <a:solidFill>
                  <a:srgbClr val="006600"/>
                </a:solidFill>
              </a:rPr>
              <a:t>можно разделить на занятую и свободную (еще не занятую или уже освобожденную). Перед началом работы программы выполняется инициализация кучи, в ходе которой вся изначально выделенная под кучу память отмечается как свободная.</a:t>
            </a:r>
          </a:p>
          <a:p>
            <a:pPr algn="just"/>
            <a:r>
              <a:rPr lang="ru-RU" sz="2200" dirty="0">
                <a:solidFill>
                  <a:srgbClr val="C00000"/>
                </a:solidFill>
              </a:rPr>
              <a:t>Стек</a:t>
            </a:r>
            <a:r>
              <a:rPr lang="ru-RU" sz="2200" dirty="0"/>
              <a:t> </a:t>
            </a:r>
            <a:r>
              <a:rPr lang="ru-RU" sz="2200" dirty="0">
                <a:solidFill>
                  <a:srgbClr val="006600"/>
                </a:solidFill>
              </a:rPr>
              <a:t>(англ.</a:t>
            </a:r>
            <a:r>
              <a:rPr lang="en-US" sz="2200" dirty="0">
                <a:solidFill>
                  <a:srgbClr val="006600"/>
                </a:solidFill>
              </a:rPr>
              <a:t> stack </a:t>
            </a:r>
            <a:r>
              <a:rPr lang="ru-RU" sz="2200" dirty="0">
                <a:solidFill>
                  <a:srgbClr val="006600"/>
                </a:solidFill>
              </a:rPr>
              <a:t>–</a:t>
            </a:r>
            <a:r>
              <a:rPr lang="en-US" sz="2200" dirty="0">
                <a:solidFill>
                  <a:srgbClr val="006600"/>
                </a:solidFill>
              </a:rPr>
              <a:t> </a:t>
            </a:r>
            <a:r>
              <a:rPr lang="ru-RU" sz="2200" dirty="0">
                <a:solidFill>
                  <a:srgbClr val="006600"/>
                </a:solidFill>
              </a:rPr>
              <a:t>стопка</a:t>
            </a:r>
            <a:r>
              <a:rPr lang="en-US" sz="2200" dirty="0">
                <a:solidFill>
                  <a:srgbClr val="006600"/>
                </a:solidFill>
              </a:rPr>
              <a:t>)</a:t>
            </a:r>
            <a:r>
              <a:rPr lang="ru-RU" sz="2200" dirty="0">
                <a:solidFill>
                  <a:srgbClr val="006600"/>
                </a:solidFill>
              </a:rPr>
              <a:t> – абстрактный </a:t>
            </a:r>
            <a:r>
              <a:rPr lang="ru-RU" sz="2200" dirty="0" smtClean="0">
                <a:solidFill>
                  <a:srgbClr val="006600"/>
                </a:solidFill>
              </a:rPr>
              <a:t>тип </a:t>
            </a:r>
            <a:r>
              <a:rPr lang="ru-RU" sz="2200" dirty="0">
                <a:solidFill>
                  <a:srgbClr val="006600"/>
                </a:solidFill>
              </a:rPr>
              <a:t>данных, представляющий собой список элементов, организованных по принципу </a:t>
            </a:r>
            <a:r>
              <a:rPr lang="en-US" sz="2200" dirty="0">
                <a:solidFill>
                  <a:srgbClr val="006600"/>
                </a:solidFill>
              </a:rPr>
              <a:t>LIFO</a:t>
            </a:r>
            <a:r>
              <a:rPr lang="ru-RU" sz="2200" dirty="0">
                <a:solidFill>
                  <a:srgbClr val="006600"/>
                </a:solidFill>
              </a:rPr>
              <a:t> (англ. </a:t>
            </a:r>
            <a:r>
              <a:rPr lang="en-US" sz="2200" dirty="0">
                <a:solidFill>
                  <a:srgbClr val="006600"/>
                </a:solidFill>
              </a:rPr>
              <a:t>last in – first out</a:t>
            </a:r>
            <a:r>
              <a:rPr lang="ru-RU" sz="2200" dirty="0">
                <a:solidFill>
                  <a:srgbClr val="006600"/>
                </a:solidFill>
              </a:rPr>
              <a:t>,</a:t>
            </a:r>
            <a:r>
              <a:rPr lang="en-US" sz="2200" dirty="0">
                <a:solidFill>
                  <a:srgbClr val="006600"/>
                </a:solidFill>
              </a:rPr>
              <a:t> “</a:t>
            </a:r>
            <a:r>
              <a:rPr lang="ru-RU" sz="2200" dirty="0">
                <a:solidFill>
                  <a:srgbClr val="006600"/>
                </a:solidFill>
              </a:rPr>
              <a:t>последним пришел – первым вышел</a:t>
            </a:r>
            <a:r>
              <a:rPr lang="en-US" sz="2200" dirty="0">
                <a:solidFill>
                  <a:srgbClr val="006600"/>
                </a:solidFill>
              </a:rPr>
              <a:t>”)</a:t>
            </a:r>
            <a:r>
              <a:rPr lang="ru-RU" sz="2200" dirty="0">
                <a:solidFill>
                  <a:srgbClr val="006600"/>
                </a:solidFill>
              </a:rPr>
              <a:t>.</a:t>
            </a:r>
          </a:p>
          <a:p>
            <a:pPr algn="just"/>
            <a:r>
              <a:rPr lang="en-US" sz="2000" i="1" dirty="0" smtClean="0"/>
              <a:t>“</a:t>
            </a:r>
            <a:r>
              <a:rPr lang="ru-RU" sz="2000" i="1" dirty="0" smtClean="0"/>
              <a:t>Куча – большой комод, в который можно класть вещи (оператор </a:t>
            </a:r>
            <a:r>
              <a:rPr lang="en-US" sz="2000" i="1" dirty="0" smtClean="0"/>
              <a:t>new)</a:t>
            </a:r>
            <a:r>
              <a:rPr lang="ru-RU" sz="2000" i="1" dirty="0" smtClean="0"/>
              <a:t>. Но чтобы комод не лопнул, надо из него ненужное удалять (оператор </a:t>
            </a:r>
            <a:r>
              <a:rPr lang="en-US" sz="2000" i="1" dirty="0" smtClean="0"/>
              <a:t>delete)</a:t>
            </a:r>
            <a:r>
              <a:rPr lang="ru-RU" sz="2000" i="1" dirty="0" smtClean="0"/>
              <a:t>. Чтобы с вещью, положенной в комод, можно было общаться, дается веревочка (указатель </a:t>
            </a:r>
            <a:r>
              <a:rPr lang="en-US" sz="2000" i="1" dirty="0" smtClean="0"/>
              <a:t>p = new XXX). </a:t>
            </a:r>
          </a:p>
          <a:p>
            <a:pPr algn="just"/>
            <a:r>
              <a:rPr lang="ru-RU" sz="2000" i="1" dirty="0" smtClean="0"/>
              <a:t>Стек – это стопка книг. Читать и писать можно только в верхней. Сняли книгу</a:t>
            </a:r>
            <a:r>
              <a:rPr lang="en-US" sz="2000" i="1" dirty="0"/>
              <a:t>,</a:t>
            </a:r>
            <a:r>
              <a:rPr lang="ru-RU" sz="2000" i="1" dirty="0" smtClean="0"/>
              <a:t> она пропала, всё, что в ней было написано</a:t>
            </a:r>
            <a:r>
              <a:rPr lang="ru-RU" sz="2000" i="1" dirty="0"/>
              <a:t> </a:t>
            </a:r>
            <a:r>
              <a:rPr lang="ru-RU" sz="2000" i="1" dirty="0" smtClean="0"/>
              <a:t>– недоступно. </a:t>
            </a:r>
            <a:endParaRPr lang="en-US" sz="2000" i="1" dirty="0" smtClean="0"/>
          </a:p>
          <a:p>
            <a:pPr algn="just"/>
            <a:r>
              <a:rPr lang="ru-RU" sz="2000" i="1" dirty="0" smtClean="0"/>
              <a:t>Ну а очередь… </a:t>
            </a:r>
            <a:r>
              <a:rPr lang="ru-RU" sz="2000" i="1" dirty="0"/>
              <a:t>– </a:t>
            </a:r>
            <a:r>
              <a:rPr lang="ru-RU" sz="2000" i="1" dirty="0" smtClean="0"/>
              <a:t>кто первый встал, того и валенки.</a:t>
            </a:r>
            <a:r>
              <a:rPr lang="en-US" sz="2000" i="1" dirty="0" smtClean="0"/>
              <a:t>”</a:t>
            </a:r>
            <a:r>
              <a:rPr lang="ru-RU" sz="2000" i="1" dirty="0" smtClean="0"/>
              <a:t> (с) </a:t>
            </a:r>
            <a:r>
              <a:rPr lang="en-US" sz="2000" i="1" dirty="0" err="1" smtClean="0"/>
              <a:t>cyberforum</a:t>
            </a:r>
            <a:endParaRPr lang="ru-RU" sz="2000" i="1" dirty="0" smtClean="0"/>
          </a:p>
        </p:txBody>
      </p:sp>
    </p:spTree>
    <p:extLst>
      <p:ext uri="{BB962C8B-B14F-4D97-AF65-F5344CB8AC3E}">
        <p14:creationId xmlns:p14="http://schemas.microsoft.com/office/powerpoint/2010/main" val="1478036434"/>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3170</TotalTime>
  <Words>2987</Words>
  <Application>Microsoft Office PowerPoint</Application>
  <PresentationFormat>Экран (4:3)</PresentationFormat>
  <Paragraphs>260</Paragraphs>
  <Slides>42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42</vt:i4>
      </vt:variant>
    </vt:vector>
  </HeadingPairs>
  <TitlesOfParts>
    <vt:vector size="47"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CHKIPTiHP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Виктория Викторовна Исакова</dc:creator>
  <cp:lastModifiedBy>Исаев Андрей Николаевич</cp:lastModifiedBy>
  <cp:revision>363</cp:revision>
  <dcterms:created xsi:type="dcterms:W3CDTF">2016-01-22T12:12:06Z</dcterms:created>
  <dcterms:modified xsi:type="dcterms:W3CDTF">2021-01-14T06:45:51Z</dcterms:modified>
</cp:coreProperties>
</file>