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306" r:id="rId6"/>
    <p:sldId id="309" r:id="rId7"/>
    <p:sldId id="267" r:id="rId8"/>
    <p:sldId id="314" r:id="rId9"/>
    <p:sldId id="310" r:id="rId10"/>
    <p:sldId id="313" r:id="rId11"/>
    <p:sldId id="316" r:id="rId12"/>
    <p:sldId id="262" r:id="rId13"/>
    <p:sldId id="308" r:id="rId14"/>
    <p:sldId id="260" r:id="rId15"/>
    <p:sldId id="304" r:id="rId16"/>
    <p:sldId id="263" r:id="rId17"/>
    <p:sldId id="315" r:id="rId18"/>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Виктория Викторовна Исакова" initials="ВВИ"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6600"/>
    <a:srgbClr val="660066"/>
    <a:srgbClr val="800000"/>
    <a:srgbClr val="993300"/>
    <a:srgbClr val="CC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Светлый стиль 1 — акцент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16D9F66E-5EB9-4882-86FB-DCBF35E3C3E4}" styleName="Средний стиль 4 — акцент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38B1855-1B75-4FBE-930C-398BA8C253C6}" styleName="Стиль из темы 2 - акцент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8B1032C-EA38-4F05-BA0D-38AFFFC7BED3}" styleName="Светлый стиль 3 — акцент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1452"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143000" y="1122363"/>
            <a:ext cx="6858000" cy="2387600"/>
          </a:xfrm>
        </p:spPr>
        <p:txBody>
          <a:bodyPr anchor="b"/>
          <a:lstStyle>
            <a:lvl1pPr algn="ctr">
              <a:defRPr sz="4500"/>
            </a:lvl1pPr>
          </a:lstStyle>
          <a:p>
            <a:r>
              <a:rPr lang="ru-RU" smtClean="0"/>
              <a:t>Образец заголовка</a:t>
            </a:r>
            <a:endParaRPr lang="ru-RU"/>
          </a:p>
        </p:txBody>
      </p:sp>
      <p:sp>
        <p:nvSpPr>
          <p:cNvPr id="3" name="Подзаголовок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6DD4DB52-6ECE-4524-81A0-6D055EBF1AC4}" type="datetimeFigureOut">
              <a:rPr lang="ru-RU" smtClean="0"/>
              <a:t>05.03.2020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7B73170-D293-41D8-A475-28D1C1996430}" type="slidenum">
              <a:rPr lang="ru-RU" smtClean="0"/>
              <a:t>‹#›</a:t>
            </a:fld>
            <a:endParaRPr lang="ru-RU"/>
          </a:p>
        </p:txBody>
      </p:sp>
    </p:spTree>
    <p:extLst>
      <p:ext uri="{BB962C8B-B14F-4D97-AF65-F5344CB8AC3E}">
        <p14:creationId xmlns:p14="http://schemas.microsoft.com/office/powerpoint/2010/main" val="568695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6DD4DB52-6ECE-4524-81A0-6D055EBF1AC4}" type="datetimeFigureOut">
              <a:rPr lang="ru-RU" smtClean="0"/>
              <a:t>05.03.2020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7B73170-D293-41D8-A475-28D1C1996430}" type="slidenum">
              <a:rPr lang="ru-RU" smtClean="0"/>
              <a:t>‹#›</a:t>
            </a:fld>
            <a:endParaRPr lang="ru-RU"/>
          </a:p>
        </p:txBody>
      </p:sp>
    </p:spTree>
    <p:extLst>
      <p:ext uri="{BB962C8B-B14F-4D97-AF65-F5344CB8AC3E}">
        <p14:creationId xmlns:p14="http://schemas.microsoft.com/office/powerpoint/2010/main" val="1401620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4907757" y="365125"/>
            <a:ext cx="1478756"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71488" y="365125"/>
            <a:ext cx="4321969"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6DD4DB52-6ECE-4524-81A0-6D055EBF1AC4}" type="datetimeFigureOut">
              <a:rPr lang="ru-RU" smtClean="0"/>
              <a:t>05.03.2020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7B73170-D293-41D8-A475-28D1C1996430}" type="slidenum">
              <a:rPr lang="ru-RU" smtClean="0"/>
              <a:t>‹#›</a:t>
            </a:fld>
            <a:endParaRPr lang="ru-RU"/>
          </a:p>
        </p:txBody>
      </p:sp>
    </p:spTree>
    <p:extLst>
      <p:ext uri="{BB962C8B-B14F-4D97-AF65-F5344CB8AC3E}">
        <p14:creationId xmlns:p14="http://schemas.microsoft.com/office/powerpoint/2010/main" val="3979648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6DD4DB52-6ECE-4524-81A0-6D055EBF1AC4}" type="datetimeFigureOut">
              <a:rPr lang="ru-RU" smtClean="0"/>
              <a:t>05.03.2020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7B73170-D293-41D8-A475-28D1C1996430}" type="slidenum">
              <a:rPr lang="ru-RU" smtClean="0"/>
              <a:t>‹#›</a:t>
            </a:fld>
            <a:endParaRPr lang="ru-RU"/>
          </a:p>
        </p:txBody>
      </p:sp>
    </p:spTree>
    <p:extLst>
      <p:ext uri="{BB962C8B-B14F-4D97-AF65-F5344CB8AC3E}">
        <p14:creationId xmlns:p14="http://schemas.microsoft.com/office/powerpoint/2010/main" val="3155965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3888" y="1709739"/>
            <a:ext cx="7886700" cy="2852737"/>
          </a:xfrm>
        </p:spPr>
        <p:txBody>
          <a:bodyPr anchor="b"/>
          <a:lstStyle>
            <a:lvl1pPr>
              <a:defRPr sz="4500"/>
            </a:lvl1pPr>
          </a:lstStyle>
          <a:p>
            <a:r>
              <a:rPr lang="ru-RU" smtClean="0"/>
              <a:t>Образец заголовка</a:t>
            </a:r>
            <a:endParaRPr lang="ru-RU"/>
          </a:p>
        </p:txBody>
      </p:sp>
      <p:sp>
        <p:nvSpPr>
          <p:cNvPr id="3" name="Текст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6DD4DB52-6ECE-4524-81A0-6D055EBF1AC4}" type="datetimeFigureOut">
              <a:rPr lang="ru-RU" smtClean="0"/>
              <a:t>05.03.2020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7B73170-D293-41D8-A475-28D1C1996430}" type="slidenum">
              <a:rPr lang="ru-RU" smtClean="0"/>
              <a:t>‹#›</a:t>
            </a:fld>
            <a:endParaRPr lang="ru-RU"/>
          </a:p>
        </p:txBody>
      </p:sp>
    </p:spTree>
    <p:extLst>
      <p:ext uri="{BB962C8B-B14F-4D97-AF65-F5344CB8AC3E}">
        <p14:creationId xmlns:p14="http://schemas.microsoft.com/office/powerpoint/2010/main" val="3836510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471487" y="1825625"/>
            <a:ext cx="2900363"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3486150" y="1825625"/>
            <a:ext cx="2900363"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6DD4DB52-6ECE-4524-81A0-6D055EBF1AC4}" type="datetimeFigureOut">
              <a:rPr lang="ru-RU" smtClean="0"/>
              <a:t>05.03.2020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57B73170-D293-41D8-A475-28D1C1996430}" type="slidenum">
              <a:rPr lang="ru-RU" smtClean="0"/>
              <a:t>‹#›</a:t>
            </a:fld>
            <a:endParaRPr lang="ru-RU"/>
          </a:p>
        </p:txBody>
      </p:sp>
    </p:spTree>
    <p:extLst>
      <p:ext uri="{BB962C8B-B14F-4D97-AF65-F5344CB8AC3E}">
        <p14:creationId xmlns:p14="http://schemas.microsoft.com/office/powerpoint/2010/main" val="428869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9841" y="365126"/>
            <a:ext cx="78867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smtClean="0"/>
              <a:t>Образец текста</a:t>
            </a:r>
          </a:p>
        </p:txBody>
      </p:sp>
      <p:sp>
        <p:nvSpPr>
          <p:cNvPr id="4" name="Объект 3"/>
          <p:cNvSpPr>
            <a:spLocks noGrp="1"/>
          </p:cNvSpPr>
          <p:nvPr>
            <p:ph sz="half" idx="2"/>
          </p:nvPr>
        </p:nvSpPr>
        <p:spPr>
          <a:xfrm>
            <a:off x="629842" y="2505075"/>
            <a:ext cx="3868340"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smtClean="0"/>
              <a:t>Образец текста</a:t>
            </a:r>
          </a:p>
        </p:txBody>
      </p:sp>
      <p:sp>
        <p:nvSpPr>
          <p:cNvPr id="6" name="Объект 5"/>
          <p:cNvSpPr>
            <a:spLocks noGrp="1"/>
          </p:cNvSpPr>
          <p:nvPr>
            <p:ph sz="quarter" idx="4"/>
          </p:nvPr>
        </p:nvSpPr>
        <p:spPr>
          <a:xfrm>
            <a:off x="4629150" y="2505075"/>
            <a:ext cx="3887391"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6DD4DB52-6ECE-4524-81A0-6D055EBF1AC4}" type="datetimeFigureOut">
              <a:rPr lang="ru-RU" smtClean="0"/>
              <a:t>05.03.2020</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57B73170-D293-41D8-A475-28D1C1996430}" type="slidenum">
              <a:rPr lang="ru-RU" smtClean="0"/>
              <a:t>‹#›</a:t>
            </a:fld>
            <a:endParaRPr lang="ru-RU"/>
          </a:p>
        </p:txBody>
      </p:sp>
    </p:spTree>
    <p:extLst>
      <p:ext uri="{BB962C8B-B14F-4D97-AF65-F5344CB8AC3E}">
        <p14:creationId xmlns:p14="http://schemas.microsoft.com/office/powerpoint/2010/main" val="1067817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6DD4DB52-6ECE-4524-81A0-6D055EBF1AC4}" type="datetimeFigureOut">
              <a:rPr lang="ru-RU" smtClean="0"/>
              <a:t>05.03.2020</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57B73170-D293-41D8-A475-28D1C1996430}" type="slidenum">
              <a:rPr lang="ru-RU" smtClean="0"/>
              <a:t>‹#›</a:t>
            </a:fld>
            <a:endParaRPr lang="ru-RU"/>
          </a:p>
        </p:txBody>
      </p:sp>
    </p:spTree>
    <p:extLst>
      <p:ext uri="{BB962C8B-B14F-4D97-AF65-F5344CB8AC3E}">
        <p14:creationId xmlns:p14="http://schemas.microsoft.com/office/powerpoint/2010/main" val="1545850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6DD4DB52-6ECE-4524-81A0-6D055EBF1AC4}" type="datetimeFigureOut">
              <a:rPr lang="ru-RU" smtClean="0"/>
              <a:t>05.03.2020</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57B73170-D293-41D8-A475-28D1C1996430}" type="slidenum">
              <a:rPr lang="ru-RU" smtClean="0"/>
              <a:t>‹#›</a:t>
            </a:fld>
            <a:endParaRPr lang="ru-RU"/>
          </a:p>
        </p:txBody>
      </p:sp>
    </p:spTree>
    <p:extLst>
      <p:ext uri="{BB962C8B-B14F-4D97-AF65-F5344CB8AC3E}">
        <p14:creationId xmlns:p14="http://schemas.microsoft.com/office/powerpoint/2010/main" val="539837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9841" y="457200"/>
            <a:ext cx="2949178" cy="1600200"/>
          </a:xfrm>
        </p:spPr>
        <p:txBody>
          <a:bodyPr anchor="b"/>
          <a:lstStyle>
            <a:lvl1pPr>
              <a:defRPr sz="2400"/>
            </a:lvl1pPr>
          </a:lstStyle>
          <a:p>
            <a:r>
              <a:rPr lang="ru-RU" smtClean="0"/>
              <a:t>Образец заголовка</a:t>
            </a:r>
            <a:endParaRPr lang="ru-RU"/>
          </a:p>
        </p:txBody>
      </p:sp>
      <p:sp>
        <p:nvSpPr>
          <p:cNvPr id="3" name="Объект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smtClean="0"/>
              <a:t>Образец текста</a:t>
            </a:r>
          </a:p>
        </p:txBody>
      </p:sp>
      <p:sp>
        <p:nvSpPr>
          <p:cNvPr id="5" name="Дата 4"/>
          <p:cNvSpPr>
            <a:spLocks noGrp="1"/>
          </p:cNvSpPr>
          <p:nvPr>
            <p:ph type="dt" sz="half" idx="10"/>
          </p:nvPr>
        </p:nvSpPr>
        <p:spPr/>
        <p:txBody>
          <a:bodyPr/>
          <a:lstStyle/>
          <a:p>
            <a:fld id="{6DD4DB52-6ECE-4524-81A0-6D055EBF1AC4}" type="datetimeFigureOut">
              <a:rPr lang="ru-RU" smtClean="0"/>
              <a:t>05.03.2020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57B73170-D293-41D8-A475-28D1C1996430}" type="slidenum">
              <a:rPr lang="ru-RU" smtClean="0"/>
              <a:t>‹#›</a:t>
            </a:fld>
            <a:endParaRPr lang="ru-RU"/>
          </a:p>
        </p:txBody>
      </p:sp>
    </p:spTree>
    <p:extLst>
      <p:ext uri="{BB962C8B-B14F-4D97-AF65-F5344CB8AC3E}">
        <p14:creationId xmlns:p14="http://schemas.microsoft.com/office/powerpoint/2010/main" val="3381173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9841" y="457200"/>
            <a:ext cx="2949178" cy="1600200"/>
          </a:xfrm>
        </p:spPr>
        <p:txBody>
          <a:bodyPr anchor="b"/>
          <a:lstStyle>
            <a:lvl1pPr>
              <a:defRPr sz="2400"/>
            </a:lvl1pPr>
          </a:lstStyle>
          <a:p>
            <a:r>
              <a:rPr lang="ru-RU" smtClean="0"/>
              <a:t>Образец заголовка</a:t>
            </a:r>
            <a:endParaRPr lang="ru-RU"/>
          </a:p>
        </p:txBody>
      </p:sp>
      <p:sp>
        <p:nvSpPr>
          <p:cNvPr id="3" name="Рисунок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ru-RU"/>
          </a:p>
        </p:txBody>
      </p:sp>
      <p:sp>
        <p:nvSpPr>
          <p:cNvPr id="4" name="Текст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smtClean="0"/>
              <a:t>Образец текста</a:t>
            </a:r>
          </a:p>
        </p:txBody>
      </p:sp>
      <p:sp>
        <p:nvSpPr>
          <p:cNvPr id="5" name="Дата 4"/>
          <p:cNvSpPr>
            <a:spLocks noGrp="1"/>
          </p:cNvSpPr>
          <p:nvPr>
            <p:ph type="dt" sz="half" idx="10"/>
          </p:nvPr>
        </p:nvSpPr>
        <p:spPr/>
        <p:txBody>
          <a:bodyPr/>
          <a:lstStyle/>
          <a:p>
            <a:fld id="{6DD4DB52-6ECE-4524-81A0-6D055EBF1AC4}" type="datetimeFigureOut">
              <a:rPr lang="ru-RU" smtClean="0"/>
              <a:t>05.03.2020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57B73170-D293-41D8-A475-28D1C1996430}" type="slidenum">
              <a:rPr lang="ru-RU" smtClean="0"/>
              <a:t>‹#›</a:t>
            </a:fld>
            <a:endParaRPr lang="ru-RU"/>
          </a:p>
        </p:txBody>
      </p:sp>
    </p:spTree>
    <p:extLst>
      <p:ext uri="{BB962C8B-B14F-4D97-AF65-F5344CB8AC3E}">
        <p14:creationId xmlns:p14="http://schemas.microsoft.com/office/powerpoint/2010/main" val="849488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6DD4DB52-6ECE-4524-81A0-6D055EBF1AC4}" type="datetimeFigureOut">
              <a:rPr lang="ru-RU" smtClean="0"/>
              <a:t>05.03.2020</a:t>
            </a:fld>
            <a:endParaRPr lang="ru-RU"/>
          </a:p>
        </p:txBody>
      </p:sp>
      <p:sp>
        <p:nvSpPr>
          <p:cNvPr id="5" name="Нижний колонтитул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7B73170-D293-41D8-A475-28D1C1996430}" type="slidenum">
              <a:rPr lang="ru-RU" smtClean="0"/>
              <a:t>‹#›</a:t>
            </a:fld>
            <a:endParaRPr lang="ru-RU"/>
          </a:p>
        </p:txBody>
      </p:sp>
    </p:spTree>
    <p:extLst>
      <p:ext uri="{BB962C8B-B14F-4D97-AF65-F5344CB8AC3E}">
        <p14:creationId xmlns:p14="http://schemas.microsoft.com/office/powerpoint/2010/main" val="27229980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ru-RU"/>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3358868" y="126609"/>
            <a:ext cx="2534605" cy="461665"/>
          </a:xfrm>
          <a:prstGeom prst="rect">
            <a:avLst/>
          </a:prstGeom>
        </p:spPr>
        <p:txBody>
          <a:bodyPr wrap="none">
            <a:spAutoFit/>
          </a:bodyPr>
          <a:lstStyle/>
          <a:p>
            <a:r>
              <a:rPr lang="ru-RU" sz="2400" dirty="0" smtClean="0">
                <a:solidFill>
                  <a:srgbClr val="002060"/>
                </a:solidFill>
              </a:rPr>
              <a:t>Классы и объекты</a:t>
            </a:r>
            <a:endParaRPr lang="ru-RU" sz="2400" dirty="0">
              <a:solidFill>
                <a:srgbClr val="002060"/>
              </a:solidFill>
            </a:endParaRPr>
          </a:p>
        </p:txBody>
      </p:sp>
      <p:sp>
        <p:nvSpPr>
          <p:cNvPr id="4" name="Прямоугольник 3"/>
          <p:cNvSpPr/>
          <p:nvPr/>
        </p:nvSpPr>
        <p:spPr>
          <a:xfrm>
            <a:off x="225083" y="600128"/>
            <a:ext cx="8764172" cy="3170099"/>
          </a:xfrm>
          <a:prstGeom prst="rect">
            <a:avLst/>
          </a:prstGeom>
        </p:spPr>
        <p:txBody>
          <a:bodyPr wrap="square">
            <a:spAutoFit/>
          </a:bodyPr>
          <a:lstStyle/>
          <a:p>
            <a:pPr algn="just"/>
            <a:r>
              <a:rPr lang="ru-RU" sz="2000" dirty="0" smtClean="0">
                <a:solidFill>
                  <a:srgbClr val="CC0000"/>
                </a:solidFill>
              </a:rPr>
              <a:t>Класс</a:t>
            </a:r>
            <a:r>
              <a:rPr lang="ru-RU" sz="2000" dirty="0" smtClean="0">
                <a:solidFill>
                  <a:srgbClr val="006600"/>
                </a:solidFill>
              </a:rPr>
              <a:t> – это разновидность абстрактного </a:t>
            </a:r>
            <a:r>
              <a:rPr lang="ru-RU" sz="2000" dirty="0" smtClean="0">
                <a:solidFill>
                  <a:srgbClr val="CC0000"/>
                </a:solidFill>
              </a:rPr>
              <a:t>типа данных </a:t>
            </a:r>
            <a:r>
              <a:rPr lang="ru-RU" sz="2000" dirty="0" smtClean="0">
                <a:solidFill>
                  <a:srgbClr val="006600"/>
                </a:solidFill>
              </a:rPr>
              <a:t>в ООП.</a:t>
            </a:r>
          </a:p>
          <a:p>
            <a:pPr algn="just"/>
            <a:r>
              <a:rPr lang="ru-RU" sz="2000" dirty="0" smtClean="0">
                <a:solidFill>
                  <a:srgbClr val="CC0000"/>
                </a:solidFill>
              </a:rPr>
              <a:t>Объект</a:t>
            </a:r>
            <a:r>
              <a:rPr lang="ru-RU" sz="2000" dirty="0" smtClean="0">
                <a:solidFill>
                  <a:srgbClr val="006600"/>
                </a:solidFill>
              </a:rPr>
              <a:t> – это некоторая сущность в виртуальном пространстве, обладающая определенным состоянием и поведением, имеющая заданные значения свойств (</a:t>
            </a:r>
            <a:r>
              <a:rPr lang="ru-RU" sz="2000" dirty="0" smtClean="0">
                <a:solidFill>
                  <a:srgbClr val="CC0000"/>
                </a:solidFill>
              </a:rPr>
              <a:t>атрибутов</a:t>
            </a:r>
            <a:r>
              <a:rPr lang="ru-RU" sz="2000" dirty="0" smtClean="0">
                <a:solidFill>
                  <a:srgbClr val="006600"/>
                </a:solidFill>
              </a:rPr>
              <a:t>) и операций над ними (</a:t>
            </a:r>
            <a:r>
              <a:rPr lang="ru-RU" sz="2000" dirty="0" smtClean="0">
                <a:solidFill>
                  <a:srgbClr val="CC0000"/>
                </a:solidFill>
              </a:rPr>
              <a:t>методов</a:t>
            </a:r>
            <a:r>
              <a:rPr lang="ru-RU" sz="2000" dirty="0" smtClean="0">
                <a:solidFill>
                  <a:srgbClr val="006600"/>
                </a:solidFill>
              </a:rPr>
              <a:t>). Объекты принадлежат одному или нескольким классам, которые определяют поведение (являются моделью) объекта. Термины </a:t>
            </a:r>
            <a:r>
              <a:rPr lang="en-US" sz="2000" dirty="0" smtClean="0">
                <a:solidFill>
                  <a:srgbClr val="006600"/>
                </a:solidFill>
              </a:rPr>
              <a:t>“</a:t>
            </a:r>
            <a:r>
              <a:rPr lang="ru-RU" sz="2000" dirty="0" smtClean="0">
                <a:solidFill>
                  <a:srgbClr val="CC0000"/>
                </a:solidFill>
              </a:rPr>
              <a:t>экземпляр класса</a:t>
            </a:r>
            <a:r>
              <a:rPr lang="en-US" sz="2000" dirty="0" smtClean="0">
                <a:solidFill>
                  <a:srgbClr val="006600"/>
                </a:solidFill>
              </a:rPr>
              <a:t>”</a:t>
            </a:r>
            <a:r>
              <a:rPr lang="ru-RU" sz="2000" dirty="0" smtClean="0">
                <a:solidFill>
                  <a:srgbClr val="006600"/>
                </a:solidFill>
              </a:rPr>
              <a:t> и </a:t>
            </a:r>
            <a:r>
              <a:rPr lang="en-US" sz="2000" dirty="0" smtClean="0">
                <a:solidFill>
                  <a:srgbClr val="006600"/>
                </a:solidFill>
              </a:rPr>
              <a:t>“</a:t>
            </a:r>
            <a:r>
              <a:rPr lang="ru-RU" sz="2000" dirty="0" smtClean="0">
                <a:solidFill>
                  <a:srgbClr val="006600"/>
                </a:solidFill>
              </a:rPr>
              <a:t>объект</a:t>
            </a:r>
            <a:r>
              <a:rPr lang="en-US" sz="2000" dirty="0" smtClean="0">
                <a:solidFill>
                  <a:srgbClr val="006600"/>
                </a:solidFill>
              </a:rPr>
              <a:t>” </a:t>
            </a:r>
            <a:r>
              <a:rPr lang="ru-RU" sz="2000" dirty="0" smtClean="0">
                <a:solidFill>
                  <a:srgbClr val="006600"/>
                </a:solidFill>
              </a:rPr>
              <a:t>взаимозаменяемы. Объекты обладают свойствами наследования, инкапсуляции и полиморфизма. </a:t>
            </a:r>
            <a:r>
              <a:rPr lang="ru-RU" sz="2000" dirty="0" smtClean="0">
                <a:solidFill>
                  <a:srgbClr val="CC0000"/>
                </a:solidFill>
              </a:rPr>
              <a:t>Событие</a:t>
            </a:r>
            <a:r>
              <a:rPr lang="ru-RU" sz="2000" dirty="0" smtClean="0">
                <a:solidFill>
                  <a:srgbClr val="006600"/>
                </a:solidFill>
              </a:rPr>
              <a:t> – это то, что может случиться с объектом при определенных условиях (например, с кнопкой при клике на нее мышкой), событие может вызывать один или несколько методов.</a:t>
            </a:r>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163" y="3782081"/>
            <a:ext cx="5861150" cy="2914141"/>
          </a:xfrm>
          <a:prstGeom prst="rect">
            <a:avLst/>
          </a:prstGeom>
        </p:spPr>
      </p:pic>
    </p:spTree>
    <p:extLst>
      <p:ext uri="{BB962C8B-B14F-4D97-AF65-F5344CB8AC3E}">
        <p14:creationId xmlns:p14="http://schemas.microsoft.com/office/powerpoint/2010/main" val="40886108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6527409" cy="4487594"/>
          </a:xfrm>
          <a:prstGeom prst="rect">
            <a:avLst/>
          </a:prstGeom>
        </p:spPr>
      </p:pic>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4369" y="3591391"/>
            <a:ext cx="4079631" cy="3266609"/>
          </a:xfrm>
          <a:prstGeom prst="rect">
            <a:avLst/>
          </a:prstGeom>
        </p:spPr>
      </p:pic>
    </p:spTree>
    <p:extLst>
      <p:ext uri="{BB962C8B-B14F-4D97-AF65-F5344CB8AC3E}">
        <p14:creationId xmlns:p14="http://schemas.microsoft.com/office/powerpoint/2010/main" val="1882500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16624" y="301247"/>
            <a:ext cx="8646022" cy="1200329"/>
          </a:xfrm>
          <a:prstGeom prst="rect">
            <a:avLst/>
          </a:prstGeom>
        </p:spPr>
        <p:txBody>
          <a:bodyPr wrap="square">
            <a:spAutoFit/>
          </a:bodyPr>
          <a:lstStyle/>
          <a:p>
            <a:pPr algn="just"/>
            <a:r>
              <a:rPr lang="ru-RU" sz="2400" dirty="0" smtClean="0"/>
              <a:t>Задача 1. Описать класс </a:t>
            </a:r>
            <a:r>
              <a:rPr lang="en-US" sz="2400" dirty="0" smtClean="0">
                <a:solidFill>
                  <a:srgbClr val="0000CC"/>
                </a:solidFill>
              </a:rPr>
              <a:t>Family</a:t>
            </a:r>
            <a:r>
              <a:rPr lang="ru-RU" sz="2400" dirty="0" smtClean="0"/>
              <a:t>. Свойства: имя, роль, возраст. Создать 3 объекта и 1 внешнюю функцию, которая принимает данные. Вывести на экран средний возраст.</a:t>
            </a:r>
            <a:endParaRPr lang="ru-RU" sz="2400" dirty="0"/>
          </a:p>
        </p:txBody>
      </p:sp>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23" y="1610017"/>
            <a:ext cx="3226767" cy="5015865"/>
          </a:xfrm>
          <a:prstGeom prst="rect">
            <a:avLst/>
          </a:prstGeom>
        </p:spPr>
      </p:pic>
    </p:spTree>
    <p:extLst>
      <p:ext uri="{BB962C8B-B14F-4D97-AF65-F5344CB8AC3E}">
        <p14:creationId xmlns:p14="http://schemas.microsoft.com/office/powerpoint/2010/main" val="3366731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430529" y="416476"/>
            <a:ext cx="3795013" cy="769441"/>
          </a:xfrm>
          <a:prstGeom prst="rect">
            <a:avLst/>
          </a:prstGeom>
        </p:spPr>
        <p:txBody>
          <a:bodyPr wrap="none">
            <a:spAutoFit/>
          </a:bodyPr>
          <a:lstStyle/>
          <a:p>
            <a:r>
              <a:rPr lang="ru-RU" sz="2200" dirty="0" smtClean="0">
                <a:solidFill>
                  <a:srgbClr val="002060"/>
                </a:solidFill>
              </a:rPr>
              <a:t>Массив объектов</a:t>
            </a:r>
            <a:endParaRPr lang="ru-RU" sz="2200" dirty="0" smtClean="0"/>
          </a:p>
          <a:p>
            <a:r>
              <a:rPr lang="ru-RU" sz="2200" dirty="0" smtClean="0"/>
              <a:t>Результат работы программы:</a:t>
            </a:r>
            <a:endParaRPr lang="ru-RU" sz="2200" dirty="0"/>
          </a:p>
        </p:txBody>
      </p:sp>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529" y="1601372"/>
            <a:ext cx="5332912" cy="4897901"/>
          </a:xfrm>
          <a:prstGeom prst="rect">
            <a:avLst/>
          </a:prstGeom>
        </p:spPr>
      </p:pic>
    </p:spTree>
    <p:extLst>
      <p:ext uri="{BB962C8B-B14F-4D97-AF65-F5344CB8AC3E}">
        <p14:creationId xmlns:p14="http://schemas.microsoft.com/office/powerpoint/2010/main" val="29222559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521" y="311540"/>
            <a:ext cx="5454894" cy="4857643"/>
          </a:xfrm>
          <a:prstGeom prst="rect">
            <a:avLst/>
          </a:prstGeom>
        </p:spPr>
      </p:pic>
    </p:spTree>
    <p:extLst>
      <p:ext uri="{BB962C8B-B14F-4D97-AF65-F5344CB8AC3E}">
        <p14:creationId xmlns:p14="http://schemas.microsoft.com/office/powerpoint/2010/main" val="5465859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949" y="163536"/>
            <a:ext cx="7712026" cy="6447759"/>
          </a:xfrm>
          <a:prstGeom prst="rect">
            <a:avLst/>
          </a:prstGeom>
        </p:spPr>
      </p:pic>
    </p:spTree>
    <p:extLst>
      <p:ext uri="{BB962C8B-B14F-4D97-AF65-F5344CB8AC3E}">
        <p14:creationId xmlns:p14="http://schemas.microsoft.com/office/powerpoint/2010/main" val="25066560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607538" cy="5333414"/>
          </a:xfrm>
          <a:prstGeom prst="rect">
            <a:avLst/>
          </a:prstGeom>
        </p:spPr>
      </p:pic>
      <p:sp>
        <p:nvSpPr>
          <p:cNvPr id="6" name="Прямоугольник 5"/>
          <p:cNvSpPr/>
          <p:nvPr/>
        </p:nvSpPr>
        <p:spPr>
          <a:xfrm>
            <a:off x="289852" y="5593386"/>
            <a:ext cx="8530591" cy="1107996"/>
          </a:xfrm>
          <a:prstGeom prst="rect">
            <a:avLst/>
          </a:prstGeom>
        </p:spPr>
        <p:txBody>
          <a:bodyPr wrap="square">
            <a:spAutoFit/>
          </a:bodyPr>
          <a:lstStyle/>
          <a:p>
            <a:r>
              <a:rPr lang="en-US" sz="2200" dirty="0" smtClean="0">
                <a:solidFill>
                  <a:srgbClr val="0000CC"/>
                </a:solidFill>
              </a:rPr>
              <a:t>_stricmp </a:t>
            </a:r>
            <a:r>
              <a:rPr lang="en-US" sz="2200" dirty="0" smtClean="0"/>
              <a:t>– </a:t>
            </a:r>
            <a:r>
              <a:rPr lang="ru-RU" sz="2200" dirty="0" smtClean="0"/>
              <a:t>сравнивает две строки без учета регистра символов, возвращает </a:t>
            </a:r>
            <a:r>
              <a:rPr lang="en-US" sz="2200" dirty="0" smtClean="0"/>
              <a:t>0</a:t>
            </a:r>
            <a:r>
              <a:rPr lang="ru-RU" sz="2200" dirty="0" smtClean="0"/>
              <a:t>, если строки равны. </a:t>
            </a:r>
            <a:endParaRPr lang="en-US" sz="2200" dirty="0" smtClean="0"/>
          </a:p>
          <a:p>
            <a:r>
              <a:rPr lang="ru-RU" sz="2200" dirty="0" smtClean="0"/>
              <a:t>Описание программы:</a:t>
            </a:r>
            <a:endParaRPr lang="ru-RU" sz="2200" dirty="0"/>
          </a:p>
        </p:txBody>
      </p:sp>
    </p:spTree>
    <p:extLst>
      <p:ext uri="{BB962C8B-B14F-4D97-AF65-F5344CB8AC3E}">
        <p14:creationId xmlns:p14="http://schemas.microsoft.com/office/powerpoint/2010/main" val="1778453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68813" y="149442"/>
            <a:ext cx="8525022" cy="6555641"/>
          </a:xfrm>
          <a:prstGeom prst="rect">
            <a:avLst/>
          </a:prstGeom>
        </p:spPr>
        <p:txBody>
          <a:bodyPr wrap="square">
            <a:spAutoFit/>
          </a:bodyPr>
          <a:lstStyle/>
          <a:p>
            <a:pPr algn="just"/>
            <a:r>
              <a:rPr lang="ru-RU" sz="2100" dirty="0" smtClean="0"/>
              <a:t>В функции </a:t>
            </a:r>
            <a:r>
              <a:rPr lang="en-US" sz="2100" dirty="0" smtClean="0">
                <a:solidFill>
                  <a:srgbClr val="0000CC"/>
                </a:solidFill>
              </a:rPr>
              <a:t>main() </a:t>
            </a:r>
            <a:r>
              <a:rPr lang="ru-RU" sz="2100" dirty="0" smtClean="0"/>
              <a:t>создается массив из 25 объектов класса </a:t>
            </a:r>
            <a:r>
              <a:rPr lang="en-US" sz="2100" dirty="0" smtClean="0">
                <a:solidFill>
                  <a:srgbClr val="0000CC"/>
                </a:solidFill>
              </a:rPr>
              <a:t>Dannye</a:t>
            </a:r>
            <a:r>
              <a:rPr lang="ru-RU" sz="2100" dirty="0" smtClean="0"/>
              <a:t>, после чего программа приглашает пользователя ввести информацию. Затем в теле цикла </a:t>
            </a:r>
            <a:r>
              <a:rPr lang="en-US" sz="2100" dirty="0" smtClean="0">
                <a:solidFill>
                  <a:srgbClr val="0000CC"/>
                </a:solidFill>
              </a:rPr>
              <a:t>while</a:t>
            </a:r>
            <a:r>
              <a:rPr lang="en-US" sz="2100" dirty="0" smtClean="0"/>
              <a:t> </a:t>
            </a:r>
            <a:r>
              <a:rPr lang="ru-RU" sz="2100" dirty="0" smtClean="0"/>
              <a:t>происходит вызов функции </a:t>
            </a:r>
            <a:r>
              <a:rPr lang="en-US" sz="2100" dirty="0" err="1" smtClean="0">
                <a:solidFill>
                  <a:srgbClr val="0000CC"/>
                </a:solidFill>
              </a:rPr>
              <a:t>getData</a:t>
            </a:r>
            <a:r>
              <a:rPr lang="en-US" sz="2100" dirty="0" smtClean="0">
                <a:solidFill>
                  <a:srgbClr val="0000CC"/>
                </a:solidFill>
              </a:rPr>
              <a:t>()</a:t>
            </a:r>
            <a:r>
              <a:rPr lang="ru-RU" sz="2100" dirty="0" smtClean="0"/>
              <a:t>, которая ожидает ввода с клавиатуры содержимого элементов массива. Цикл прерывается, если </a:t>
            </a:r>
            <a:r>
              <a:rPr lang="en-US" sz="2100" dirty="0" err="1" smtClean="0">
                <a:solidFill>
                  <a:srgbClr val="0000CC"/>
                </a:solidFill>
              </a:rPr>
              <a:t>getData</a:t>
            </a:r>
            <a:r>
              <a:rPr lang="ru-RU" sz="2100" dirty="0" smtClean="0">
                <a:solidFill>
                  <a:srgbClr val="0000CC"/>
                </a:solidFill>
              </a:rPr>
              <a:t>() </a:t>
            </a:r>
            <a:r>
              <a:rPr lang="ru-RU" sz="2100" dirty="0" smtClean="0"/>
              <a:t>возвращает </a:t>
            </a:r>
            <a:r>
              <a:rPr lang="en-US" sz="2100" dirty="0" smtClean="0">
                <a:solidFill>
                  <a:srgbClr val="7030A0"/>
                </a:solidFill>
              </a:rPr>
              <a:t>false</a:t>
            </a:r>
            <a:r>
              <a:rPr lang="ru-RU" sz="2100" dirty="0" smtClean="0"/>
              <a:t> или если количество заполненных объектов достигло максимального значения (25). После этого созданные объекты передаются функции </a:t>
            </a:r>
            <a:r>
              <a:rPr lang="en-US" sz="2100" dirty="0" err="1" smtClean="0">
                <a:solidFill>
                  <a:srgbClr val="0000CC"/>
                </a:solidFill>
              </a:rPr>
              <a:t>displayData</a:t>
            </a:r>
            <a:r>
              <a:rPr lang="ru-RU" sz="2100" dirty="0" smtClean="0"/>
              <a:t>, которая выводит их на экран.</a:t>
            </a:r>
          </a:p>
          <a:p>
            <a:pPr algn="just"/>
            <a:r>
              <a:rPr lang="ru-RU" sz="2100" dirty="0" smtClean="0"/>
              <a:t>Функция </a:t>
            </a:r>
            <a:r>
              <a:rPr lang="en-US" sz="2100" dirty="0" err="1" smtClean="0">
                <a:solidFill>
                  <a:srgbClr val="0000CC"/>
                </a:solidFill>
              </a:rPr>
              <a:t>getData</a:t>
            </a:r>
            <a:r>
              <a:rPr lang="en-US" sz="2100" dirty="0" smtClean="0">
                <a:solidFill>
                  <a:srgbClr val="0000CC"/>
                </a:solidFill>
              </a:rPr>
              <a:t>() </a:t>
            </a:r>
            <a:r>
              <a:rPr lang="ru-RU" sz="2100" dirty="0" smtClean="0"/>
              <a:t>принимает аргумент типа </a:t>
            </a:r>
            <a:r>
              <a:rPr lang="en-US" sz="2100" dirty="0" smtClean="0">
                <a:solidFill>
                  <a:srgbClr val="0000CC"/>
                </a:solidFill>
              </a:rPr>
              <a:t>Dannye</a:t>
            </a:r>
            <a:r>
              <a:rPr lang="ru-RU" sz="2100" dirty="0" smtClean="0"/>
              <a:t>, которому внутри функции присваивается имя </a:t>
            </a:r>
            <a:r>
              <a:rPr lang="en-US" sz="2100" dirty="0" smtClean="0">
                <a:solidFill>
                  <a:srgbClr val="0000CC"/>
                </a:solidFill>
              </a:rPr>
              <a:t>d</a:t>
            </a:r>
            <a:r>
              <a:rPr lang="ru-RU" sz="2100" dirty="0" smtClean="0"/>
              <a:t>. (Символ </a:t>
            </a:r>
            <a:r>
              <a:rPr lang="en-US" sz="2100" dirty="0" smtClean="0">
                <a:solidFill>
                  <a:srgbClr val="7030A0"/>
                </a:solidFill>
              </a:rPr>
              <a:t>&amp;</a:t>
            </a:r>
            <a:r>
              <a:rPr lang="ru-RU" sz="2100" dirty="0" smtClean="0"/>
              <a:t> здесь – это указатель на объект). </a:t>
            </a:r>
          </a:p>
          <a:p>
            <a:pPr algn="just"/>
            <a:r>
              <a:rPr lang="ru-RU" sz="2100" dirty="0" smtClean="0"/>
              <a:t>Внутри функции </a:t>
            </a:r>
            <a:r>
              <a:rPr lang="en-US" sz="2100" dirty="0" err="1" smtClean="0">
                <a:solidFill>
                  <a:srgbClr val="0000CC"/>
                </a:solidFill>
              </a:rPr>
              <a:t>getData</a:t>
            </a:r>
            <a:r>
              <a:rPr lang="en-US" sz="2100" dirty="0" smtClean="0">
                <a:solidFill>
                  <a:srgbClr val="0000CC"/>
                </a:solidFill>
              </a:rPr>
              <a:t>() </a:t>
            </a:r>
            <a:r>
              <a:rPr lang="ru-RU" sz="2100" dirty="0" smtClean="0"/>
              <a:t>происходит считывание строки из устройства стандартного ввода с последующей его записью в член (свойство) </a:t>
            </a:r>
            <a:r>
              <a:rPr lang="en-US" sz="2100" dirty="0" smtClean="0">
                <a:solidFill>
                  <a:srgbClr val="0000CC"/>
                </a:solidFill>
              </a:rPr>
              <a:t>firstname</a:t>
            </a:r>
            <a:r>
              <a:rPr lang="en-US" sz="2100" dirty="0" smtClean="0"/>
              <a:t>. </a:t>
            </a:r>
            <a:r>
              <a:rPr lang="ru-RU" sz="2100" dirty="0" smtClean="0"/>
              <a:t>Если </a:t>
            </a:r>
            <a:r>
              <a:rPr lang="en-US" sz="2100" dirty="0" smtClean="0">
                <a:solidFill>
                  <a:srgbClr val="0000CC"/>
                </a:solidFill>
              </a:rPr>
              <a:t>_stricmp()</a:t>
            </a:r>
            <a:r>
              <a:rPr lang="ru-RU" sz="2100" dirty="0" smtClean="0">
                <a:solidFill>
                  <a:srgbClr val="0000CC"/>
                </a:solidFill>
              </a:rPr>
              <a:t> </a:t>
            </a:r>
            <a:r>
              <a:rPr lang="ru-RU" sz="2100" dirty="0" smtClean="0"/>
              <a:t>находит, что введенная строка – </a:t>
            </a:r>
            <a:r>
              <a:rPr lang="en-US" sz="2100" dirty="0" smtClean="0"/>
              <a:t>“</a:t>
            </a:r>
            <a:r>
              <a:rPr lang="en-US" sz="2100" dirty="0" smtClean="0">
                <a:solidFill>
                  <a:srgbClr val="7030A0"/>
                </a:solidFill>
              </a:rPr>
              <a:t>exit</a:t>
            </a:r>
            <a:r>
              <a:rPr lang="en-US" sz="2100" dirty="0" smtClean="0"/>
              <a:t>”</a:t>
            </a:r>
            <a:r>
              <a:rPr lang="ru-RU" sz="2100" dirty="0" smtClean="0"/>
              <a:t>, функция </a:t>
            </a:r>
            <a:r>
              <a:rPr lang="en-US" sz="2100" dirty="0" err="1" smtClean="0">
                <a:solidFill>
                  <a:srgbClr val="0000CC"/>
                </a:solidFill>
              </a:rPr>
              <a:t>getData</a:t>
            </a:r>
            <a:r>
              <a:rPr lang="en-US" sz="2100" dirty="0" smtClean="0">
                <a:solidFill>
                  <a:srgbClr val="0000CC"/>
                </a:solidFill>
              </a:rPr>
              <a:t>() </a:t>
            </a:r>
            <a:r>
              <a:rPr lang="ru-RU" sz="2100" dirty="0" smtClean="0"/>
              <a:t>возвращает </a:t>
            </a:r>
            <a:r>
              <a:rPr lang="en-US" sz="2100" dirty="0" smtClean="0">
                <a:solidFill>
                  <a:srgbClr val="7030A0"/>
                </a:solidFill>
              </a:rPr>
              <a:t>false</a:t>
            </a:r>
            <a:r>
              <a:rPr lang="ru-RU" sz="2100" dirty="0" smtClean="0"/>
              <a:t> функции </a:t>
            </a:r>
            <a:r>
              <a:rPr lang="en-US" sz="2100" dirty="0" smtClean="0">
                <a:solidFill>
                  <a:srgbClr val="0000CC"/>
                </a:solidFill>
              </a:rPr>
              <a:t>main()</a:t>
            </a:r>
            <a:r>
              <a:rPr lang="en-US" sz="2100" dirty="0" smtClean="0"/>
              <a:t>,</a:t>
            </a:r>
            <a:r>
              <a:rPr lang="ru-RU" sz="2100" dirty="0" smtClean="0"/>
              <a:t> сигнализируя, что пора выходить из цикла ввода информации. (Функция </a:t>
            </a:r>
            <a:r>
              <a:rPr lang="en-US" sz="2100" dirty="0" smtClean="0">
                <a:solidFill>
                  <a:srgbClr val="0000CC"/>
                </a:solidFill>
              </a:rPr>
              <a:t>_stricmp() </a:t>
            </a:r>
            <a:r>
              <a:rPr lang="ru-RU" sz="2100" dirty="0" smtClean="0"/>
              <a:t>сравнивает строки, не обращая внимания на регистр. Строки </a:t>
            </a:r>
            <a:r>
              <a:rPr lang="en-US" sz="2100" dirty="0" smtClean="0"/>
              <a:t>“exit”, “EXIT”, “Exit”</a:t>
            </a:r>
            <a:r>
              <a:rPr lang="ru-RU" sz="2100" dirty="0" smtClean="0"/>
              <a:t> и т.д. считаются идентичными). Если введена строка, отличная от </a:t>
            </a:r>
            <a:r>
              <a:rPr lang="en-US" sz="2100" dirty="0" smtClean="0"/>
              <a:t>“exit”, </a:t>
            </a:r>
            <a:r>
              <a:rPr lang="ru-RU" sz="2100" dirty="0" smtClean="0"/>
              <a:t>функция считывает из стандартного ввода фамилию и номер кредитки и записывает их в объект </a:t>
            </a:r>
            <a:r>
              <a:rPr lang="en-US" sz="2100" dirty="0" smtClean="0">
                <a:solidFill>
                  <a:srgbClr val="0000CC"/>
                </a:solidFill>
              </a:rPr>
              <a:t>d</a:t>
            </a:r>
            <a:r>
              <a:rPr lang="en-US" sz="2100" dirty="0" smtClean="0"/>
              <a:t>.</a:t>
            </a:r>
            <a:endParaRPr lang="ru-RU" sz="2100" dirty="0"/>
          </a:p>
        </p:txBody>
      </p:sp>
    </p:spTree>
    <p:extLst>
      <p:ext uri="{BB962C8B-B14F-4D97-AF65-F5344CB8AC3E}">
        <p14:creationId xmlns:p14="http://schemas.microsoft.com/office/powerpoint/2010/main" val="8036751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62127" y="167358"/>
            <a:ext cx="2307102" cy="6524863"/>
          </a:xfrm>
          <a:prstGeom prst="rect">
            <a:avLst/>
          </a:prstGeom>
        </p:spPr>
        <p:txBody>
          <a:bodyPr wrap="square">
            <a:spAutoFit/>
          </a:bodyPr>
          <a:lstStyle/>
          <a:p>
            <a:r>
              <a:rPr lang="ru-RU" sz="1900" dirty="0" smtClean="0"/>
              <a:t>Задача 2. </a:t>
            </a:r>
          </a:p>
          <a:p>
            <a:pPr indent="182563">
              <a:buFont typeface="Arial" panose="020B0604020202020204" pitchFamily="34" charset="0"/>
              <a:buChar char="•"/>
            </a:pPr>
            <a:r>
              <a:rPr lang="ru-RU" sz="1900" dirty="0" smtClean="0"/>
              <a:t>Описать класс </a:t>
            </a:r>
            <a:r>
              <a:rPr lang="en-US" sz="1900" dirty="0" smtClean="0">
                <a:solidFill>
                  <a:srgbClr val="0000CC"/>
                </a:solidFill>
              </a:rPr>
              <a:t>Planet</a:t>
            </a:r>
            <a:r>
              <a:rPr lang="en-US" sz="1900" dirty="0" smtClean="0"/>
              <a:t>: </a:t>
            </a:r>
            <a:r>
              <a:rPr lang="ru-RU" sz="1900" dirty="0" smtClean="0"/>
              <a:t>название, диаметр</a:t>
            </a:r>
            <a:r>
              <a:rPr lang="en-US" sz="1900" dirty="0"/>
              <a:t>,</a:t>
            </a:r>
            <a:r>
              <a:rPr lang="ru-RU" sz="1900" dirty="0" smtClean="0"/>
              <a:t> биологический вид. </a:t>
            </a:r>
          </a:p>
          <a:p>
            <a:pPr indent="182563">
              <a:buFont typeface="Arial" panose="020B0604020202020204" pitchFamily="34" charset="0"/>
              <a:buChar char="•"/>
            </a:pPr>
            <a:r>
              <a:rPr lang="ru-RU" sz="1900" dirty="0" smtClean="0"/>
              <a:t>Создать массив из 8-9 объектов. </a:t>
            </a:r>
          </a:p>
          <a:p>
            <a:pPr indent="182563">
              <a:buFont typeface="Arial" panose="020B0604020202020204" pitchFamily="34" charset="0"/>
              <a:buChar char="•"/>
            </a:pPr>
            <a:r>
              <a:rPr lang="ru-RU" sz="1900" dirty="0" smtClean="0"/>
              <a:t>С помощью 2 внешних функций получить и вывести данные. </a:t>
            </a:r>
          </a:p>
          <a:p>
            <a:pPr indent="182563">
              <a:buFont typeface="Arial" panose="020B0604020202020204" pitchFamily="34" charset="0"/>
              <a:buChar char="•"/>
            </a:pPr>
            <a:r>
              <a:rPr lang="ru-RU" sz="1900" dirty="0" smtClean="0"/>
              <a:t>Предусмотреть возможность ввода</a:t>
            </a:r>
            <a:r>
              <a:rPr lang="en-US" sz="1900" dirty="0" smtClean="0"/>
              <a:t>/</a:t>
            </a:r>
            <a:r>
              <a:rPr lang="ru-RU" sz="1900" dirty="0" smtClean="0"/>
              <a:t>вывода данных для меньшего числа объектов (</a:t>
            </a:r>
            <a:r>
              <a:rPr lang="ru-RU" sz="1900" dirty="0" smtClean="0">
                <a:solidFill>
                  <a:srgbClr val="0000CC"/>
                </a:solidFill>
              </a:rPr>
              <a:t>_</a:t>
            </a:r>
            <a:r>
              <a:rPr lang="en-US" sz="1900" dirty="0" smtClean="0">
                <a:solidFill>
                  <a:srgbClr val="0000CC"/>
                </a:solidFill>
              </a:rPr>
              <a:t>stricmp</a:t>
            </a:r>
            <a:r>
              <a:rPr lang="en-US" sz="1900" dirty="0" smtClean="0"/>
              <a:t>)</a:t>
            </a:r>
            <a:r>
              <a:rPr lang="ru-RU" sz="1900" dirty="0" smtClean="0"/>
              <a:t>.</a:t>
            </a:r>
          </a:p>
          <a:p>
            <a:pPr indent="182563">
              <a:buFont typeface="Arial" panose="020B0604020202020204" pitchFamily="34" charset="0"/>
              <a:buChar char="•"/>
            </a:pPr>
            <a:r>
              <a:rPr lang="ru-RU" sz="1900" dirty="0" smtClean="0"/>
              <a:t> </a:t>
            </a:r>
            <a:r>
              <a:rPr lang="en-US" sz="1900" dirty="0" err="1" smtClean="0">
                <a:solidFill>
                  <a:srgbClr val="0000CC"/>
                </a:solidFill>
              </a:rPr>
              <a:t>displayData</a:t>
            </a:r>
            <a:r>
              <a:rPr lang="en-US" sz="1900" dirty="0" smtClean="0">
                <a:solidFill>
                  <a:srgbClr val="0000CC"/>
                </a:solidFill>
              </a:rPr>
              <a:t> () </a:t>
            </a:r>
            <a:r>
              <a:rPr lang="ru-RU" sz="1900" dirty="0" smtClean="0"/>
              <a:t>выводит данные и возвращает в </a:t>
            </a:r>
            <a:r>
              <a:rPr lang="en-US" sz="1900" dirty="0" smtClean="0">
                <a:solidFill>
                  <a:srgbClr val="0000CC"/>
                </a:solidFill>
              </a:rPr>
              <a:t>main() </a:t>
            </a:r>
            <a:r>
              <a:rPr lang="ru-RU" sz="1900" dirty="0" smtClean="0"/>
              <a:t>максимальный диаметр.</a:t>
            </a:r>
            <a:endParaRPr lang="ru-RU" sz="1900" dirty="0"/>
          </a:p>
        </p:txBody>
      </p:sp>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9229" y="0"/>
            <a:ext cx="6674771" cy="6858000"/>
          </a:xfrm>
          <a:prstGeom prst="rect">
            <a:avLst/>
          </a:prstGeom>
        </p:spPr>
      </p:pic>
    </p:spTree>
    <p:extLst>
      <p:ext uri="{BB962C8B-B14F-4D97-AF65-F5344CB8AC3E}">
        <p14:creationId xmlns:p14="http://schemas.microsoft.com/office/powerpoint/2010/main" val="1780471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49021" y="194379"/>
            <a:ext cx="8712098" cy="3170099"/>
          </a:xfrm>
          <a:prstGeom prst="rect">
            <a:avLst/>
          </a:prstGeom>
        </p:spPr>
        <p:txBody>
          <a:bodyPr wrap="square">
            <a:spAutoFit/>
          </a:bodyPr>
          <a:lstStyle/>
          <a:p>
            <a:pPr algn="just"/>
            <a:r>
              <a:rPr lang="ru-RU" sz="2000" dirty="0" smtClean="0"/>
              <a:t>Весь реальный мир состоит из объектов. Практически любой материальный предмет можно представить в виде совокупности объектов, из которых он состоит. Так же и программы часто имеют дело с совокупностями данных: имя, фамилия, отчество, профессия, должность, серия и номер паспорта и т.п. Каждая отдельная составляющая не описывает человека, смысл имеет только вся вместе взятая информация. Такая простая структура, как массив, хорошо подходит для хранения отдельных значений, однако совершенно непригодна для хранения целокупности данных </a:t>
            </a:r>
            <a:r>
              <a:rPr lang="ru-RU" sz="2000" i="1" dirty="0" smtClean="0"/>
              <a:t>разных </a:t>
            </a:r>
            <a:r>
              <a:rPr lang="ru-RU" sz="2000" dirty="0" smtClean="0"/>
              <a:t>типов. Поэтому была создана такая структура, как класс, умеющая </a:t>
            </a:r>
            <a:r>
              <a:rPr lang="ru-RU" sz="2000" i="1" dirty="0" smtClean="0"/>
              <a:t>объединять несколько разнотипных переменных в одном объекте</a:t>
            </a:r>
            <a:r>
              <a:rPr lang="ru-RU" sz="2000" dirty="0" smtClean="0"/>
              <a:t>.</a:t>
            </a:r>
            <a:endParaRPr lang="ru-RU" sz="2000"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0301" y="3496926"/>
            <a:ext cx="5558260" cy="3157092"/>
          </a:xfrm>
          <a:prstGeom prst="rect">
            <a:avLst/>
          </a:prstGeom>
        </p:spPr>
      </p:pic>
    </p:spTree>
    <p:extLst>
      <p:ext uri="{BB962C8B-B14F-4D97-AF65-F5344CB8AC3E}">
        <p14:creationId xmlns:p14="http://schemas.microsoft.com/office/powerpoint/2010/main" val="27186107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24090" y="0"/>
            <a:ext cx="8919910" cy="6709529"/>
          </a:xfrm>
          <a:prstGeom prst="rect">
            <a:avLst/>
          </a:prstGeom>
        </p:spPr>
        <p:txBody>
          <a:bodyPr wrap="square">
            <a:spAutoFit/>
          </a:bodyPr>
          <a:lstStyle/>
          <a:p>
            <a:pPr algn="just"/>
            <a:r>
              <a:rPr lang="ru-RU" sz="2000" dirty="0" smtClean="0"/>
              <a:t>Например, класс, описывающий </a:t>
            </a:r>
            <a:r>
              <a:rPr lang="ru-RU" sz="2000" dirty="0" smtClean="0">
                <a:solidFill>
                  <a:srgbClr val="002060"/>
                </a:solidFill>
              </a:rPr>
              <a:t>объект, который содержит имя</a:t>
            </a:r>
            <a:r>
              <a:rPr lang="en-US" sz="2000" dirty="0" smtClean="0">
                <a:solidFill>
                  <a:srgbClr val="002060"/>
                </a:solidFill>
              </a:rPr>
              <a:t>,</a:t>
            </a:r>
            <a:r>
              <a:rPr lang="ru-RU" sz="2000" dirty="0" smtClean="0">
                <a:solidFill>
                  <a:srgbClr val="002060"/>
                </a:solidFill>
              </a:rPr>
              <a:t> фамилию человека и номер его кредитки</a:t>
            </a:r>
            <a:r>
              <a:rPr lang="ru-RU" sz="2000" dirty="0" smtClean="0"/>
              <a:t>, может быть создан следующим образом:</a:t>
            </a:r>
          </a:p>
          <a:p>
            <a:pPr>
              <a:spcBef>
                <a:spcPts val="600"/>
              </a:spcBef>
            </a:pPr>
            <a:r>
              <a:rPr lang="en-US" sz="2000" dirty="0" smtClean="0">
                <a:solidFill>
                  <a:srgbClr val="660066"/>
                </a:solidFill>
                <a:latin typeface="Consolas" panose="020B0609020204030204" pitchFamily="49" charset="0"/>
                <a:cs typeface="Consolas" panose="020B0609020204030204" pitchFamily="49" charset="0"/>
              </a:rPr>
              <a:t>// </a:t>
            </a:r>
            <a:r>
              <a:rPr lang="ru-RU" sz="2000" dirty="0" smtClean="0">
                <a:solidFill>
                  <a:srgbClr val="660066"/>
                </a:solidFill>
                <a:latin typeface="Consolas" panose="020B0609020204030204" pitchFamily="49" charset="0"/>
                <a:cs typeface="Consolas" panose="020B0609020204030204" pitchFamily="49" charset="0"/>
              </a:rPr>
              <a:t>Класс </a:t>
            </a:r>
            <a:r>
              <a:rPr lang="en-US" sz="2000" dirty="0" smtClean="0">
                <a:solidFill>
                  <a:srgbClr val="660066"/>
                </a:solidFill>
                <a:latin typeface="Consolas" panose="020B0609020204030204" pitchFamily="49" charset="0"/>
                <a:cs typeface="Consolas" panose="020B0609020204030204" pitchFamily="49" charset="0"/>
              </a:rPr>
              <a:t>Dannye</a:t>
            </a:r>
          </a:p>
          <a:p>
            <a:r>
              <a:rPr lang="en-US" sz="2000" dirty="0" smtClean="0">
                <a:solidFill>
                  <a:srgbClr val="0000CC"/>
                </a:solidFill>
                <a:latin typeface="Consolas" panose="020B0609020204030204" pitchFamily="49" charset="0"/>
                <a:cs typeface="Consolas" panose="020B0609020204030204" pitchFamily="49" charset="0"/>
              </a:rPr>
              <a:t>class Dannye</a:t>
            </a:r>
          </a:p>
          <a:p>
            <a:r>
              <a:rPr lang="en-US" sz="2000" dirty="0" smtClean="0">
                <a:solidFill>
                  <a:srgbClr val="0000CC"/>
                </a:solidFill>
                <a:latin typeface="Consolas" panose="020B0609020204030204" pitchFamily="49" charset="0"/>
                <a:cs typeface="Consolas" panose="020B0609020204030204" pitchFamily="49" charset="0"/>
              </a:rPr>
              <a:t>{</a:t>
            </a:r>
          </a:p>
          <a:p>
            <a:pPr marL="266700"/>
            <a:r>
              <a:rPr lang="en-US" sz="2000" dirty="0" smtClean="0">
                <a:solidFill>
                  <a:srgbClr val="0000CC"/>
                </a:solidFill>
                <a:latin typeface="Consolas" panose="020B0609020204030204" pitchFamily="49" charset="0"/>
                <a:cs typeface="Consolas" panose="020B0609020204030204" pitchFamily="49" charset="0"/>
              </a:rPr>
              <a:t>public:</a:t>
            </a:r>
          </a:p>
          <a:p>
            <a:pPr marL="633413"/>
            <a:r>
              <a:rPr lang="en-US" sz="2000" dirty="0" smtClean="0">
                <a:solidFill>
                  <a:srgbClr val="0000CC"/>
                </a:solidFill>
                <a:latin typeface="Consolas" panose="020B0609020204030204" pitchFamily="49" charset="0"/>
                <a:cs typeface="Consolas" panose="020B0609020204030204" pitchFamily="49" charset="0"/>
              </a:rPr>
              <a:t>char firstname [128];</a:t>
            </a:r>
          </a:p>
          <a:p>
            <a:pPr marL="633413"/>
            <a:r>
              <a:rPr lang="en-US" sz="2000" dirty="0" smtClean="0">
                <a:solidFill>
                  <a:srgbClr val="0000CC"/>
                </a:solidFill>
                <a:latin typeface="Consolas" panose="020B0609020204030204" pitchFamily="49" charset="0"/>
                <a:cs typeface="Consolas" panose="020B0609020204030204" pitchFamily="49" charset="0"/>
              </a:rPr>
              <a:t>char lastname </a:t>
            </a:r>
            <a:r>
              <a:rPr lang="ru-RU" sz="2000" dirty="0" smtClean="0">
                <a:solidFill>
                  <a:srgbClr val="0000CC"/>
                </a:solidFill>
                <a:latin typeface="Consolas" panose="020B0609020204030204" pitchFamily="49" charset="0"/>
                <a:cs typeface="Consolas" panose="020B0609020204030204" pitchFamily="49" charset="0"/>
              </a:rPr>
              <a:t> </a:t>
            </a:r>
            <a:r>
              <a:rPr lang="en-US" sz="2000" dirty="0" smtClean="0">
                <a:solidFill>
                  <a:srgbClr val="0000CC"/>
                </a:solidFill>
                <a:latin typeface="Consolas" panose="020B0609020204030204" pitchFamily="49" charset="0"/>
                <a:cs typeface="Consolas" panose="020B0609020204030204" pitchFamily="49" charset="0"/>
              </a:rPr>
              <a:t>[128];</a:t>
            </a:r>
          </a:p>
          <a:p>
            <a:pPr marL="633413"/>
            <a:r>
              <a:rPr lang="en-US" sz="2000" dirty="0" smtClean="0">
                <a:solidFill>
                  <a:srgbClr val="0000CC"/>
                </a:solidFill>
                <a:latin typeface="Consolas" panose="020B0609020204030204" pitchFamily="49" charset="0"/>
                <a:cs typeface="Consolas" panose="020B0609020204030204" pitchFamily="49" charset="0"/>
              </a:rPr>
              <a:t>int </a:t>
            </a:r>
            <a:r>
              <a:rPr lang="ru-RU" sz="2000" dirty="0" smtClean="0">
                <a:solidFill>
                  <a:srgbClr val="0000CC"/>
                </a:solidFill>
                <a:latin typeface="Consolas" panose="020B0609020204030204" pitchFamily="49" charset="0"/>
                <a:cs typeface="Consolas" panose="020B0609020204030204" pitchFamily="49" charset="0"/>
              </a:rPr>
              <a:t> </a:t>
            </a:r>
            <a:r>
              <a:rPr lang="en-US" sz="2000" dirty="0" smtClean="0">
                <a:solidFill>
                  <a:srgbClr val="0000CC"/>
                </a:solidFill>
                <a:latin typeface="Consolas" panose="020B0609020204030204" pitchFamily="49" charset="0"/>
                <a:cs typeface="Consolas" panose="020B0609020204030204" pitchFamily="49" charset="0"/>
              </a:rPr>
              <a:t>card;</a:t>
            </a:r>
          </a:p>
          <a:p>
            <a:r>
              <a:rPr lang="en-US" sz="2000" dirty="0" smtClean="0">
                <a:solidFill>
                  <a:srgbClr val="0000CC"/>
                </a:solidFill>
                <a:latin typeface="Consolas" panose="020B0609020204030204" pitchFamily="49" charset="0"/>
                <a:cs typeface="Consolas" panose="020B0609020204030204" pitchFamily="49" charset="0"/>
              </a:rPr>
              <a:t>};</a:t>
            </a:r>
          </a:p>
          <a:p>
            <a:r>
              <a:rPr lang="en-US" sz="2000" dirty="0" smtClean="0">
                <a:solidFill>
                  <a:srgbClr val="660066"/>
                </a:solidFill>
                <a:latin typeface="Consolas" panose="020B0609020204030204" pitchFamily="49" charset="0"/>
                <a:cs typeface="Consolas" panose="020B0609020204030204" pitchFamily="49" charset="0"/>
              </a:rPr>
              <a:t>// d - </a:t>
            </a:r>
            <a:r>
              <a:rPr lang="ru-RU" sz="2000" dirty="0" smtClean="0">
                <a:solidFill>
                  <a:srgbClr val="660066"/>
                </a:solidFill>
                <a:latin typeface="Consolas" panose="020B0609020204030204" pitchFamily="49" charset="0"/>
                <a:cs typeface="Consolas" panose="020B0609020204030204" pitchFamily="49" charset="0"/>
              </a:rPr>
              <a:t>экземпляр класса </a:t>
            </a:r>
            <a:r>
              <a:rPr lang="en-US" sz="2000" dirty="0" smtClean="0">
                <a:solidFill>
                  <a:srgbClr val="660066"/>
                </a:solidFill>
                <a:latin typeface="Consolas" panose="020B0609020204030204" pitchFamily="49" charset="0"/>
                <a:cs typeface="Consolas" panose="020B0609020204030204" pitchFamily="49" charset="0"/>
              </a:rPr>
              <a:t>Dannye</a:t>
            </a:r>
            <a:r>
              <a:rPr lang="ru-RU" sz="2000" dirty="0" smtClean="0">
                <a:solidFill>
                  <a:srgbClr val="660066"/>
                </a:solidFill>
                <a:latin typeface="Consolas" panose="020B0609020204030204" pitchFamily="49" charset="0"/>
                <a:cs typeface="Consolas" panose="020B0609020204030204" pitchFamily="49" charset="0"/>
              </a:rPr>
              <a:t>:</a:t>
            </a:r>
          </a:p>
          <a:p>
            <a:pPr>
              <a:spcAft>
                <a:spcPts val="600"/>
              </a:spcAft>
            </a:pPr>
            <a:r>
              <a:rPr lang="en-US" sz="2000" dirty="0" err="1" smtClean="0">
                <a:solidFill>
                  <a:srgbClr val="0000CC"/>
                </a:solidFill>
                <a:latin typeface="Consolas" panose="020B0609020204030204" pitchFamily="49" charset="0"/>
                <a:cs typeface="Consolas" panose="020B0609020204030204" pitchFamily="49" charset="0"/>
              </a:rPr>
              <a:t>Dannye</a:t>
            </a:r>
            <a:r>
              <a:rPr lang="en-US" sz="2000" dirty="0" smtClean="0">
                <a:solidFill>
                  <a:srgbClr val="0000CC"/>
                </a:solidFill>
                <a:latin typeface="Consolas" panose="020B0609020204030204" pitchFamily="49" charset="0"/>
                <a:cs typeface="Consolas" panose="020B0609020204030204" pitchFamily="49" charset="0"/>
              </a:rPr>
              <a:t> </a:t>
            </a:r>
            <a:r>
              <a:rPr lang="en-US" sz="2000" dirty="0">
                <a:solidFill>
                  <a:srgbClr val="0000CC"/>
                </a:solidFill>
                <a:latin typeface="Consolas" panose="020B0609020204030204" pitchFamily="49" charset="0"/>
                <a:cs typeface="Consolas" panose="020B0609020204030204" pitchFamily="49" charset="0"/>
              </a:rPr>
              <a:t>d</a:t>
            </a:r>
            <a:r>
              <a:rPr lang="en-US" sz="2000" dirty="0" smtClean="0">
                <a:solidFill>
                  <a:srgbClr val="0000CC"/>
                </a:solidFill>
                <a:latin typeface="Consolas" panose="020B0609020204030204" pitchFamily="49" charset="0"/>
                <a:cs typeface="Consolas" panose="020B0609020204030204" pitchFamily="49" charset="0"/>
              </a:rPr>
              <a:t>;</a:t>
            </a:r>
          </a:p>
          <a:p>
            <a:pPr algn="just"/>
            <a:r>
              <a:rPr lang="ru-RU" sz="2000" dirty="0" smtClean="0"/>
              <a:t>После открывающей скобки идет </a:t>
            </a:r>
            <a:r>
              <a:rPr lang="ru-RU" sz="2000" dirty="0" smtClean="0">
                <a:solidFill>
                  <a:srgbClr val="CC0000"/>
                </a:solidFill>
              </a:rPr>
              <a:t>модификатор доступа </a:t>
            </a:r>
            <a:r>
              <a:rPr lang="en-US" sz="2000" dirty="0" smtClean="0">
                <a:solidFill>
                  <a:srgbClr val="0000CC"/>
                </a:solidFill>
              </a:rPr>
              <a:t>public</a:t>
            </a:r>
            <a:r>
              <a:rPr lang="ru-RU" sz="2000" dirty="0"/>
              <a:t> </a:t>
            </a:r>
            <a:r>
              <a:rPr lang="ru-RU" sz="2000" dirty="0" smtClean="0"/>
              <a:t>– все функции и переменные, которые находятся после него, становятся доступными из всех частей программы.</a:t>
            </a:r>
          </a:p>
          <a:p>
            <a:pPr algn="just"/>
            <a:r>
              <a:rPr lang="ru-RU" sz="2000" dirty="0" smtClean="0"/>
              <a:t>После ключевого слова </a:t>
            </a:r>
            <a:r>
              <a:rPr lang="en-US" sz="2000" dirty="0" smtClean="0">
                <a:solidFill>
                  <a:srgbClr val="0000CC"/>
                </a:solidFill>
              </a:rPr>
              <a:t>public</a:t>
            </a:r>
            <a:r>
              <a:rPr lang="en-US" sz="2000" dirty="0" smtClean="0"/>
              <a:t> </a:t>
            </a:r>
            <a:r>
              <a:rPr lang="ru-RU" sz="2000" dirty="0" smtClean="0"/>
              <a:t>идет описание </a:t>
            </a:r>
            <a:r>
              <a:rPr lang="ru-RU" sz="2000" dirty="0" smtClean="0">
                <a:solidFill>
                  <a:srgbClr val="CC0000"/>
                </a:solidFill>
              </a:rPr>
              <a:t>полей</a:t>
            </a:r>
            <a:r>
              <a:rPr lang="ru-RU" sz="2000" dirty="0" smtClean="0"/>
              <a:t> класса. Класс </a:t>
            </a:r>
            <a:r>
              <a:rPr lang="en-US" sz="2000" dirty="0" smtClean="0">
                <a:solidFill>
                  <a:srgbClr val="0000CC"/>
                </a:solidFill>
              </a:rPr>
              <a:t>Dannye</a:t>
            </a:r>
            <a:r>
              <a:rPr lang="en-US" sz="2000" dirty="0" smtClean="0"/>
              <a:t> </a:t>
            </a:r>
            <a:r>
              <a:rPr lang="ru-RU" sz="2000" dirty="0" smtClean="0"/>
              <a:t>содержит поля имени, фамилии и номера кредитки.</a:t>
            </a:r>
          </a:p>
          <a:p>
            <a:pPr algn="just"/>
            <a:r>
              <a:rPr lang="ru-RU" sz="2000" dirty="0" smtClean="0"/>
              <a:t>Затем объявлена переменная </a:t>
            </a:r>
            <a:r>
              <a:rPr lang="en-US" sz="2000" dirty="0" smtClean="0">
                <a:solidFill>
                  <a:srgbClr val="0000CC"/>
                </a:solidFill>
              </a:rPr>
              <a:t>d</a:t>
            </a:r>
            <a:r>
              <a:rPr lang="ru-RU" sz="2000" dirty="0" smtClean="0"/>
              <a:t>, которая имеет </a:t>
            </a:r>
            <a:r>
              <a:rPr lang="ru-RU" sz="2000" dirty="0" smtClean="0">
                <a:solidFill>
                  <a:srgbClr val="CC0000"/>
                </a:solidFill>
              </a:rPr>
              <a:t>тип</a:t>
            </a:r>
            <a:r>
              <a:rPr lang="ru-RU" sz="2000" dirty="0" smtClean="0"/>
              <a:t> </a:t>
            </a:r>
            <a:r>
              <a:rPr lang="en-US" sz="2000" dirty="0" smtClean="0">
                <a:solidFill>
                  <a:srgbClr val="0000CC"/>
                </a:solidFill>
              </a:rPr>
              <a:t>Dannye</a:t>
            </a:r>
            <a:r>
              <a:rPr lang="en-US" sz="2000" dirty="0" smtClean="0"/>
              <a:t>. </a:t>
            </a:r>
            <a:r>
              <a:rPr lang="ru-RU" sz="2000" dirty="0" smtClean="0"/>
              <a:t>Таким образом,</a:t>
            </a:r>
            <a:r>
              <a:rPr lang="en-US" sz="2000" dirty="0" smtClean="0"/>
              <a:t> </a:t>
            </a:r>
            <a:r>
              <a:rPr lang="en-US" sz="2000" dirty="0" smtClean="0">
                <a:solidFill>
                  <a:srgbClr val="0000CC"/>
                </a:solidFill>
              </a:rPr>
              <a:t>d</a:t>
            </a:r>
            <a:r>
              <a:rPr lang="en-US" sz="2000" dirty="0" smtClean="0"/>
              <a:t> </a:t>
            </a:r>
            <a:r>
              <a:rPr lang="ru-RU" sz="2000" dirty="0" smtClean="0"/>
              <a:t>представляет собой запись, описывающую отдельного человека.</a:t>
            </a:r>
          </a:p>
          <a:p>
            <a:pPr algn="just"/>
            <a:r>
              <a:rPr lang="en-US" sz="2000" dirty="0" smtClean="0">
                <a:solidFill>
                  <a:srgbClr val="0000CC"/>
                </a:solidFill>
              </a:rPr>
              <a:t>d</a:t>
            </a:r>
            <a:r>
              <a:rPr lang="en-US" sz="2000" dirty="0" smtClean="0"/>
              <a:t> </a:t>
            </a:r>
            <a:r>
              <a:rPr lang="ru-RU" sz="2000" dirty="0" smtClean="0"/>
              <a:t>– это </a:t>
            </a:r>
            <a:r>
              <a:rPr lang="ru-RU" sz="2000" dirty="0" smtClean="0">
                <a:solidFill>
                  <a:srgbClr val="CC0000"/>
                </a:solidFill>
              </a:rPr>
              <a:t>экземпляр класса </a:t>
            </a:r>
            <a:r>
              <a:rPr lang="en-US" sz="2000" dirty="0" smtClean="0">
                <a:solidFill>
                  <a:srgbClr val="0000CC"/>
                </a:solidFill>
              </a:rPr>
              <a:t>Dannye</a:t>
            </a:r>
            <a:r>
              <a:rPr lang="ru-RU" sz="2000" dirty="0" smtClean="0"/>
              <a:t>. Мы создали этот объект, </a:t>
            </a:r>
            <a:r>
              <a:rPr lang="ru-RU" sz="2000" dirty="0" smtClean="0">
                <a:solidFill>
                  <a:srgbClr val="CC0000"/>
                </a:solidFill>
              </a:rPr>
              <a:t>реализовав </a:t>
            </a:r>
            <a:r>
              <a:rPr lang="ru-RU" sz="2000" dirty="0" smtClean="0"/>
              <a:t>класс </a:t>
            </a:r>
            <a:r>
              <a:rPr lang="en-US" sz="2000" dirty="0" smtClean="0">
                <a:solidFill>
                  <a:srgbClr val="0000CC"/>
                </a:solidFill>
              </a:rPr>
              <a:t>Dannye</a:t>
            </a:r>
            <a:r>
              <a:rPr lang="en-US" sz="2000" dirty="0" smtClean="0"/>
              <a:t>.</a:t>
            </a:r>
            <a:r>
              <a:rPr lang="ru-RU" sz="2000" dirty="0" smtClean="0"/>
              <a:t> Поля </a:t>
            </a:r>
            <a:r>
              <a:rPr lang="en-US" sz="2000" dirty="0" smtClean="0">
                <a:solidFill>
                  <a:srgbClr val="0000CC"/>
                </a:solidFill>
              </a:rPr>
              <a:t>firstname</a:t>
            </a:r>
            <a:r>
              <a:rPr lang="en-US" sz="2000" dirty="0" smtClean="0"/>
              <a:t>, </a:t>
            </a:r>
            <a:r>
              <a:rPr lang="en-US" sz="2000" dirty="0" smtClean="0">
                <a:solidFill>
                  <a:srgbClr val="0000CC"/>
                </a:solidFill>
              </a:rPr>
              <a:t>lastname</a:t>
            </a:r>
            <a:r>
              <a:rPr lang="en-US" sz="2000" dirty="0" smtClean="0"/>
              <a:t> </a:t>
            </a:r>
            <a:r>
              <a:rPr lang="ru-RU" sz="2000" dirty="0" smtClean="0"/>
              <a:t>и </a:t>
            </a:r>
            <a:r>
              <a:rPr lang="en-US" sz="2000" dirty="0" smtClean="0">
                <a:solidFill>
                  <a:srgbClr val="0000CC"/>
                </a:solidFill>
              </a:rPr>
              <a:t>card</a:t>
            </a:r>
            <a:r>
              <a:rPr lang="en-US" sz="2000" dirty="0" smtClean="0"/>
              <a:t> – </a:t>
            </a:r>
            <a:r>
              <a:rPr lang="ru-RU" sz="2000" dirty="0" smtClean="0"/>
              <a:t>это </a:t>
            </a:r>
            <a:r>
              <a:rPr lang="ru-RU" sz="2000" dirty="0" smtClean="0">
                <a:solidFill>
                  <a:srgbClr val="CC0000"/>
                </a:solidFill>
              </a:rPr>
              <a:t>члены класса</a:t>
            </a:r>
            <a:r>
              <a:rPr lang="ru-RU" sz="2000" dirty="0" smtClean="0"/>
              <a:t> или </a:t>
            </a:r>
            <a:r>
              <a:rPr lang="ru-RU" sz="2000" dirty="0" smtClean="0">
                <a:solidFill>
                  <a:srgbClr val="CC0000"/>
                </a:solidFill>
              </a:rPr>
              <a:t>свойства класса</a:t>
            </a:r>
            <a:r>
              <a:rPr lang="ru-RU" sz="2000" dirty="0" smtClean="0"/>
              <a:t>.</a:t>
            </a:r>
            <a:endParaRPr lang="ru-RU" sz="2000" dirty="0"/>
          </a:p>
        </p:txBody>
      </p:sp>
      <p:sp>
        <p:nvSpPr>
          <p:cNvPr id="3" name="Прямоугольник 2"/>
          <p:cNvSpPr/>
          <p:nvPr/>
        </p:nvSpPr>
        <p:spPr>
          <a:xfrm>
            <a:off x="4649371" y="2037447"/>
            <a:ext cx="4311748" cy="1631216"/>
          </a:xfrm>
          <a:prstGeom prst="rect">
            <a:avLst/>
          </a:prstGeom>
        </p:spPr>
        <p:txBody>
          <a:bodyPr wrap="square">
            <a:spAutoFit/>
          </a:bodyPr>
          <a:lstStyle/>
          <a:p>
            <a:pPr algn="just"/>
            <a:r>
              <a:rPr lang="ru-RU" sz="2000" dirty="0" smtClean="0"/>
              <a:t>Объявление класса начинается с ключевого слова </a:t>
            </a:r>
            <a:r>
              <a:rPr lang="en-US" sz="2000" dirty="0" smtClean="0">
                <a:solidFill>
                  <a:srgbClr val="0000CC"/>
                </a:solidFill>
              </a:rPr>
              <a:t>class</a:t>
            </a:r>
            <a:r>
              <a:rPr lang="ru-RU" sz="2000" dirty="0" smtClean="0"/>
              <a:t>, после которого идет имя класса и пара фигурных скобок, открывающих и закрывающих тело класса.</a:t>
            </a:r>
          </a:p>
        </p:txBody>
      </p:sp>
    </p:spTree>
    <p:extLst>
      <p:ext uri="{BB962C8B-B14F-4D97-AF65-F5344CB8AC3E}">
        <p14:creationId xmlns:p14="http://schemas.microsoft.com/office/powerpoint/2010/main" val="32066115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33228" y="241260"/>
            <a:ext cx="8215533" cy="6355586"/>
          </a:xfrm>
          <a:prstGeom prst="rect">
            <a:avLst/>
          </a:prstGeom>
        </p:spPr>
        <p:txBody>
          <a:bodyPr wrap="square">
            <a:spAutoFit/>
          </a:bodyPr>
          <a:lstStyle/>
          <a:p>
            <a:pPr algn="just"/>
            <a:r>
              <a:rPr lang="ru-RU" sz="2300" dirty="0" smtClean="0"/>
              <a:t>Обратиться к членам созданного класса можно так:</a:t>
            </a:r>
          </a:p>
          <a:p>
            <a:pPr algn="just">
              <a:spcBef>
                <a:spcPts val="1200"/>
              </a:spcBef>
            </a:pPr>
            <a:r>
              <a:rPr lang="en-US" sz="2200" dirty="0" err="1" smtClean="0">
                <a:solidFill>
                  <a:srgbClr val="0000CC"/>
                </a:solidFill>
                <a:latin typeface="Consolas" panose="020B0609020204030204" pitchFamily="49" charset="0"/>
                <a:cs typeface="Consolas" panose="020B0609020204030204" pitchFamily="49" charset="0"/>
              </a:rPr>
              <a:t>Dannye</a:t>
            </a:r>
            <a:r>
              <a:rPr lang="en-US" sz="2200" dirty="0" smtClean="0">
                <a:solidFill>
                  <a:srgbClr val="0000CC"/>
                </a:solidFill>
                <a:latin typeface="Consolas" panose="020B0609020204030204" pitchFamily="49" charset="0"/>
                <a:cs typeface="Consolas" panose="020B0609020204030204" pitchFamily="49" charset="0"/>
              </a:rPr>
              <a:t> d;</a:t>
            </a:r>
          </a:p>
          <a:p>
            <a:pPr algn="just"/>
            <a:r>
              <a:rPr lang="en-US" sz="2200" dirty="0" err="1" smtClean="0">
                <a:solidFill>
                  <a:srgbClr val="0000CC"/>
                </a:solidFill>
                <a:latin typeface="Consolas" panose="020B0609020204030204" pitchFamily="49" charset="0"/>
                <a:cs typeface="Consolas" panose="020B0609020204030204" pitchFamily="49" charset="0"/>
              </a:rPr>
              <a:t>d.card</a:t>
            </a:r>
            <a:r>
              <a:rPr lang="en-US" sz="2200" dirty="0" smtClean="0">
                <a:solidFill>
                  <a:srgbClr val="0000CC"/>
                </a:solidFill>
                <a:latin typeface="Consolas" panose="020B0609020204030204" pitchFamily="49" charset="0"/>
                <a:cs typeface="Consolas" panose="020B0609020204030204" pitchFamily="49" charset="0"/>
              </a:rPr>
              <a:t> = 123;</a:t>
            </a:r>
          </a:p>
          <a:p>
            <a:pPr algn="just"/>
            <a:r>
              <a:rPr lang="en-US" sz="2200" dirty="0" smtClean="0">
                <a:solidFill>
                  <a:srgbClr val="0000CC"/>
                </a:solidFill>
                <a:latin typeface="Consolas" panose="020B0609020204030204" pitchFamily="49" charset="0"/>
                <a:cs typeface="Consolas" panose="020B0609020204030204" pitchFamily="49" charset="0"/>
              </a:rPr>
              <a:t>cin &gt;&gt; </a:t>
            </a:r>
            <a:r>
              <a:rPr lang="en-US" sz="2200" dirty="0" err="1" smtClean="0">
                <a:solidFill>
                  <a:srgbClr val="0000CC"/>
                </a:solidFill>
                <a:latin typeface="Consolas" panose="020B0609020204030204" pitchFamily="49" charset="0"/>
                <a:cs typeface="Consolas" panose="020B0609020204030204" pitchFamily="49" charset="0"/>
              </a:rPr>
              <a:t>d.firstname</a:t>
            </a:r>
            <a:r>
              <a:rPr lang="en-US" sz="2200" dirty="0" smtClean="0">
                <a:solidFill>
                  <a:srgbClr val="0000CC"/>
                </a:solidFill>
                <a:latin typeface="Consolas" panose="020B0609020204030204" pitchFamily="49" charset="0"/>
                <a:cs typeface="Consolas" panose="020B0609020204030204" pitchFamily="49" charset="0"/>
              </a:rPr>
              <a:t>;</a:t>
            </a:r>
          </a:p>
          <a:p>
            <a:pPr algn="just">
              <a:spcAft>
                <a:spcPts val="1200"/>
              </a:spcAft>
            </a:pPr>
            <a:r>
              <a:rPr lang="en-US" sz="2200" dirty="0" smtClean="0">
                <a:solidFill>
                  <a:srgbClr val="0000CC"/>
                </a:solidFill>
                <a:latin typeface="Consolas" panose="020B0609020204030204" pitchFamily="49" charset="0"/>
                <a:cs typeface="Consolas" panose="020B0609020204030204" pitchFamily="49" charset="0"/>
              </a:rPr>
              <a:t>cin &gt;&gt; </a:t>
            </a:r>
            <a:r>
              <a:rPr lang="en-US" sz="2200" dirty="0" err="1" smtClean="0">
                <a:solidFill>
                  <a:srgbClr val="0000CC"/>
                </a:solidFill>
                <a:latin typeface="Consolas" panose="020B0609020204030204" pitchFamily="49" charset="0"/>
                <a:cs typeface="Consolas" panose="020B0609020204030204" pitchFamily="49" charset="0"/>
              </a:rPr>
              <a:t>d.lastname</a:t>
            </a:r>
            <a:r>
              <a:rPr lang="en-US" sz="2200" dirty="0" smtClean="0">
                <a:solidFill>
                  <a:srgbClr val="0000CC"/>
                </a:solidFill>
                <a:latin typeface="Consolas" panose="020B0609020204030204" pitchFamily="49" charset="0"/>
                <a:cs typeface="Consolas" panose="020B0609020204030204" pitchFamily="49" charset="0"/>
              </a:rPr>
              <a:t>;</a:t>
            </a:r>
          </a:p>
          <a:p>
            <a:pPr algn="just"/>
            <a:r>
              <a:rPr lang="ru-RU" sz="2300" dirty="0" smtClean="0"/>
              <a:t>Здесь </a:t>
            </a:r>
            <a:r>
              <a:rPr lang="en-US" sz="2300" dirty="0" smtClean="0">
                <a:solidFill>
                  <a:srgbClr val="0000CC"/>
                </a:solidFill>
              </a:rPr>
              <a:t>d</a:t>
            </a:r>
            <a:r>
              <a:rPr lang="en-US" sz="2300" dirty="0" smtClean="0"/>
              <a:t> – </a:t>
            </a:r>
            <a:r>
              <a:rPr lang="ru-RU" sz="2300" dirty="0" smtClean="0"/>
              <a:t>экземпляр класса </a:t>
            </a:r>
            <a:r>
              <a:rPr lang="en-US" sz="2300" dirty="0" err="1" smtClean="0">
                <a:solidFill>
                  <a:srgbClr val="0000CC"/>
                </a:solidFill>
              </a:rPr>
              <a:t>Dannye</a:t>
            </a:r>
            <a:r>
              <a:rPr lang="en-US" sz="2300" dirty="0" smtClean="0"/>
              <a:t> (</a:t>
            </a:r>
            <a:r>
              <a:rPr lang="ru-RU" sz="2300" dirty="0" smtClean="0"/>
              <a:t>т.е. отдельный объект типа </a:t>
            </a:r>
            <a:r>
              <a:rPr lang="en-US" sz="2300" dirty="0" smtClean="0">
                <a:solidFill>
                  <a:srgbClr val="0000CC"/>
                </a:solidFill>
              </a:rPr>
              <a:t>Dannye</a:t>
            </a:r>
            <a:r>
              <a:rPr lang="ru-RU" sz="2300" dirty="0" smtClean="0"/>
              <a:t>); целочисленная переменная </a:t>
            </a:r>
            <a:r>
              <a:rPr lang="en-US" sz="2300" dirty="0" err="1" smtClean="0">
                <a:solidFill>
                  <a:srgbClr val="0000CC"/>
                </a:solidFill>
              </a:rPr>
              <a:t>d.card</a:t>
            </a:r>
            <a:r>
              <a:rPr lang="en-US" sz="2300" dirty="0" smtClean="0"/>
              <a:t> – </a:t>
            </a:r>
            <a:r>
              <a:rPr lang="ru-RU" sz="2300" dirty="0" smtClean="0"/>
              <a:t>свойство объекта </a:t>
            </a:r>
            <a:r>
              <a:rPr lang="en-US" sz="2300" dirty="0" smtClean="0">
                <a:solidFill>
                  <a:srgbClr val="0000CC"/>
                </a:solidFill>
              </a:rPr>
              <a:t>d</a:t>
            </a:r>
            <a:r>
              <a:rPr lang="en-US" sz="2300" dirty="0" smtClean="0"/>
              <a:t>.</a:t>
            </a:r>
            <a:endParaRPr lang="ru-RU" sz="2300" dirty="0" smtClean="0"/>
          </a:p>
          <a:p>
            <a:pPr algn="just"/>
            <a:r>
              <a:rPr lang="ru-RU" sz="2300" dirty="0" smtClean="0"/>
              <a:t>В этом фрагменте программы происходит объявление объекта </a:t>
            </a:r>
            <a:r>
              <a:rPr lang="en-US" sz="2300" dirty="0" smtClean="0">
                <a:solidFill>
                  <a:srgbClr val="0000CC"/>
                </a:solidFill>
              </a:rPr>
              <a:t>d</a:t>
            </a:r>
            <a:r>
              <a:rPr lang="en-US" sz="2300" dirty="0" smtClean="0"/>
              <a:t>, </a:t>
            </a:r>
            <a:r>
              <a:rPr lang="ru-RU" sz="2300" dirty="0" smtClean="0"/>
              <a:t>который затем может быть использован для описания покупателя. Программа присваивает номер кредитки, а затем считывает имя и фамилию из стандартного ввода. Для хранения имени используется массив символов вместо типа </a:t>
            </a:r>
            <a:r>
              <a:rPr lang="en-US" sz="2300" dirty="0" smtClean="0">
                <a:solidFill>
                  <a:srgbClr val="7030A0"/>
                </a:solidFill>
              </a:rPr>
              <a:t>string</a:t>
            </a:r>
            <a:r>
              <a:rPr lang="ru-RU" sz="2300" dirty="0" smtClean="0"/>
              <a:t>.</a:t>
            </a:r>
          </a:p>
          <a:p>
            <a:pPr algn="just"/>
            <a:r>
              <a:rPr lang="ru-RU" sz="2300" dirty="0" smtClean="0"/>
              <a:t>Теперь программа может работать с объектом типа </a:t>
            </a:r>
            <a:r>
              <a:rPr lang="en-US" sz="2300" dirty="0" smtClean="0">
                <a:solidFill>
                  <a:srgbClr val="0000CC"/>
                </a:solidFill>
              </a:rPr>
              <a:t>d</a:t>
            </a:r>
            <a:r>
              <a:rPr lang="en-US" sz="2300" dirty="0" smtClean="0"/>
              <a:t> </a:t>
            </a:r>
            <a:r>
              <a:rPr lang="ru-RU" sz="2300" dirty="0" smtClean="0"/>
              <a:t>как с единым целым, не обращаясь к его отдельным частям, пока в этом не возникнет необходимость:</a:t>
            </a:r>
          </a:p>
        </p:txBody>
      </p:sp>
    </p:spTree>
    <p:extLst>
      <p:ext uri="{BB962C8B-B14F-4D97-AF65-F5344CB8AC3E}">
        <p14:creationId xmlns:p14="http://schemas.microsoft.com/office/powerpoint/2010/main" val="8294693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29889" cy="6858000"/>
          </a:xfrm>
          <a:prstGeom prst="rect">
            <a:avLst/>
          </a:prstGeom>
        </p:spPr>
      </p:pic>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0749" y="188448"/>
            <a:ext cx="3527243" cy="1394167"/>
          </a:xfrm>
          <a:prstGeom prst="rect">
            <a:avLst/>
          </a:prstGeom>
        </p:spPr>
      </p:pic>
    </p:spTree>
    <p:extLst>
      <p:ext uri="{BB962C8B-B14F-4D97-AF65-F5344CB8AC3E}">
        <p14:creationId xmlns:p14="http://schemas.microsoft.com/office/powerpoint/2010/main" val="1495633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3132"/>
            <a:ext cx="9146089" cy="6414868"/>
          </a:xfrm>
          <a:prstGeom prst="rect">
            <a:avLst/>
          </a:prstGeom>
        </p:spPr>
      </p:pic>
      <p:sp>
        <p:nvSpPr>
          <p:cNvPr id="3" name="Прямоугольник 2"/>
          <p:cNvSpPr/>
          <p:nvPr/>
        </p:nvSpPr>
        <p:spPr>
          <a:xfrm>
            <a:off x="789923" y="73800"/>
            <a:ext cx="5090371" cy="369332"/>
          </a:xfrm>
          <a:prstGeom prst="rect">
            <a:avLst/>
          </a:prstGeom>
        </p:spPr>
        <p:txBody>
          <a:bodyPr wrap="square">
            <a:spAutoFit/>
          </a:bodyPr>
          <a:lstStyle/>
          <a:p>
            <a:r>
              <a:rPr lang="ru-RU" dirty="0" smtClean="0"/>
              <a:t>Еще один способ создания объектов:</a:t>
            </a:r>
            <a:endParaRPr lang="ru-RU" dirty="0"/>
          </a:p>
        </p:txBody>
      </p:sp>
      <p:cxnSp>
        <p:nvCxnSpPr>
          <p:cNvPr id="7" name="Прямая со стрелкой 6"/>
          <p:cNvCxnSpPr/>
          <p:nvPr/>
        </p:nvCxnSpPr>
        <p:spPr>
          <a:xfrm flipH="1">
            <a:off x="4543865" y="2827606"/>
            <a:ext cx="590843"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830521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05445" y="56138"/>
            <a:ext cx="8614998" cy="6801862"/>
          </a:xfrm>
          <a:prstGeom prst="rect">
            <a:avLst/>
          </a:prstGeom>
        </p:spPr>
        <p:txBody>
          <a:bodyPr wrap="square">
            <a:spAutoFit/>
          </a:bodyPr>
          <a:lstStyle/>
          <a:p>
            <a:pPr algn="just"/>
            <a:r>
              <a:rPr lang="ru-RU" sz="2200" dirty="0" smtClean="0"/>
              <a:t>Итак, классы используются для объединения взаимосвязанных данных в один объект. Приведенный ниже класс </a:t>
            </a:r>
            <a:r>
              <a:rPr lang="en-US" sz="2200" dirty="0" smtClean="0">
                <a:solidFill>
                  <a:srgbClr val="0000CC"/>
                </a:solidFill>
              </a:rPr>
              <a:t>Savings</a:t>
            </a:r>
            <a:r>
              <a:rPr lang="en-US" sz="2200" dirty="0" smtClean="0"/>
              <a:t> (</a:t>
            </a:r>
            <a:r>
              <a:rPr lang="ru-RU" sz="2200" dirty="0" smtClean="0"/>
              <a:t>англ. – сбережения) объединяет в себе баланс и уникальный номер счета:</a:t>
            </a:r>
          </a:p>
          <a:p>
            <a:pPr algn="just"/>
            <a:r>
              <a:rPr lang="en-US" sz="2000" dirty="0" smtClean="0">
                <a:solidFill>
                  <a:srgbClr val="0000CC"/>
                </a:solidFill>
                <a:latin typeface="Consolas" panose="020B0609020204030204" pitchFamily="49" charset="0"/>
                <a:cs typeface="Consolas" panose="020B0609020204030204" pitchFamily="49" charset="0"/>
              </a:rPr>
              <a:t>class Savings</a:t>
            </a:r>
          </a:p>
          <a:p>
            <a:pPr algn="just"/>
            <a:r>
              <a:rPr lang="en-US" sz="2000" dirty="0" smtClean="0">
                <a:solidFill>
                  <a:srgbClr val="0000CC"/>
                </a:solidFill>
                <a:latin typeface="Consolas" panose="020B0609020204030204" pitchFamily="49" charset="0"/>
                <a:cs typeface="Consolas" panose="020B0609020204030204" pitchFamily="49" charset="0"/>
              </a:rPr>
              <a:t>{</a:t>
            </a:r>
          </a:p>
          <a:p>
            <a:pPr marL="365125" algn="just"/>
            <a:r>
              <a:rPr lang="en-US" sz="2000" dirty="0" smtClean="0">
                <a:solidFill>
                  <a:srgbClr val="0000CC"/>
                </a:solidFill>
                <a:latin typeface="Consolas" panose="020B0609020204030204" pitchFamily="49" charset="0"/>
                <a:cs typeface="Consolas" panose="020B0609020204030204" pitchFamily="49" charset="0"/>
              </a:rPr>
              <a:t>public:</a:t>
            </a:r>
          </a:p>
          <a:p>
            <a:pPr marL="365125" algn="just"/>
            <a:r>
              <a:rPr lang="en-US" sz="2000" dirty="0" smtClean="0">
                <a:solidFill>
                  <a:srgbClr val="0000CC"/>
                </a:solidFill>
                <a:latin typeface="Consolas" panose="020B0609020204030204" pitchFamily="49" charset="0"/>
                <a:cs typeface="Consolas" panose="020B0609020204030204" pitchFamily="49" charset="0"/>
              </a:rPr>
              <a:t>unsigned accountNumber;</a:t>
            </a:r>
          </a:p>
          <a:p>
            <a:pPr marL="365125" algn="just"/>
            <a:r>
              <a:rPr lang="en-US" sz="2000" dirty="0" smtClean="0">
                <a:solidFill>
                  <a:srgbClr val="0000CC"/>
                </a:solidFill>
                <a:latin typeface="Consolas" panose="020B0609020204030204" pitchFamily="49" charset="0"/>
                <a:cs typeface="Consolas" panose="020B0609020204030204" pitchFamily="49" charset="0"/>
              </a:rPr>
              <a:t>float balance;</a:t>
            </a:r>
          </a:p>
          <a:p>
            <a:pPr algn="just"/>
            <a:r>
              <a:rPr lang="en-US" sz="2000" dirty="0" smtClean="0">
                <a:solidFill>
                  <a:srgbClr val="0000CC"/>
                </a:solidFill>
                <a:latin typeface="Consolas" panose="020B0609020204030204" pitchFamily="49" charset="0"/>
                <a:cs typeface="Consolas" panose="020B0609020204030204" pitchFamily="49" charset="0"/>
              </a:rPr>
              <a:t>};</a:t>
            </a:r>
          </a:p>
          <a:p>
            <a:pPr algn="just"/>
            <a:r>
              <a:rPr lang="ru-RU" sz="2200" dirty="0" smtClean="0"/>
              <a:t>Каждый экземпляр класса </a:t>
            </a:r>
            <a:r>
              <a:rPr lang="en-US" sz="2200" dirty="0" smtClean="0">
                <a:solidFill>
                  <a:srgbClr val="0000CC"/>
                </a:solidFill>
              </a:rPr>
              <a:t>Savings </a:t>
            </a:r>
            <a:r>
              <a:rPr lang="ru-RU" sz="2200" dirty="0" smtClean="0"/>
              <a:t>содержит одинаковые элементы:</a:t>
            </a:r>
          </a:p>
          <a:p>
            <a:pPr algn="just"/>
            <a:r>
              <a:rPr lang="en-US" sz="2000" dirty="0" smtClean="0">
                <a:solidFill>
                  <a:srgbClr val="0000CC"/>
                </a:solidFill>
                <a:latin typeface="Consolas" panose="020B0609020204030204" pitchFamily="49" charset="0"/>
                <a:cs typeface="Consolas" panose="020B0609020204030204" pitchFamily="49" charset="0"/>
              </a:rPr>
              <a:t>int main ()</a:t>
            </a:r>
          </a:p>
          <a:p>
            <a:pPr algn="just"/>
            <a:r>
              <a:rPr lang="en-US" sz="2000" dirty="0" smtClean="0">
                <a:solidFill>
                  <a:srgbClr val="0000CC"/>
                </a:solidFill>
                <a:latin typeface="Consolas" panose="020B0609020204030204" pitchFamily="49" charset="0"/>
                <a:cs typeface="Consolas" panose="020B0609020204030204" pitchFamily="49" charset="0"/>
              </a:rPr>
              <a:t>{</a:t>
            </a:r>
          </a:p>
          <a:p>
            <a:pPr marL="365125" algn="just"/>
            <a:r>
              <a:rPr lang="en-US" sz="2000" dirty="0" smtClean="0">
                <a:solidFill>
                  <a:srgbClr val="0000CC"/>
                </a:solidFill>
                <a:latin typeface="Consolas" panose="020B0609020204030204" pitchFamily="49" charset="0"/>
                <a:cs typeface="Consolas" panose="020B0609020204030204" pitchFamily="49" charset="0"/>
              </a:rPr>
              <a:t>Savings a;</a:t>
            </a:r>
          </a:p>
          <a:p>
            <a:pPr marL="365125" algn="just"/>
            <a:r>
              <a:rPr lang="en-US" sz="2000" dirty="0" smtClean="0">
                <a:solidFill>
                  <a:srgbClr val="0000CC"/>
                </a:solidFill>
                <a:latin typeface="Consolas" panose="020B0609020204030204" pitchFamily="49" charset="0"/>
                <a:cs typeface="Consolas" panose="020B0609020204030204" pitchFamily="49" charset="0"/>
              </a:rPr>
              <a:t>Savings b;</a:t>
            </a:r>
          </a:p>
          <a:p>
            <a:pPr marL="365125" algn="just"/>
            <a:r>
              <a:rPr lang="en-US" sz="2000" dirty="0" err="1" smtClean="0">
                <a:solidFill>
                  <a:srgbClr val="0000CC"/>
                </a:solidFill>
                <a:latin typeface="Consolas" panose="020B0609020204030204" pitchFamily="49" charset="0"/>
                <a:cs typeface="Consolas" panose="020B0609020204030204" pitchFamily="49" charset="0"/>
              </a:rPr>
              <a:t>a.accountNumber</a:t>
            </a:r>
            <a:r>
              <a:rPr lang="en-US" sz="2000" dirty="0" smtClean="0">
                <a:solidFill>
                  <a:srgbClr val="0000CC"/>
                </a:solidFill>
                <a:latin typeface="Consolas" panose="020B0609020204030204" pitchFamily="49" charset="0"/>
                <a:cs typeface="Consolas" panose="020B0609020204030204" pitchFamily="49" charset="0"/>
              </a:rPr>
              <a:t> = 1; </a:t>
            </a:r>
            <a:r>
              <a:rPr lang="en-US" sz="2000" dirty="0" smtClean="0">
                <a:solidFill>
                  <a:srgbClr val="660066"/>
                </a:solidFill>
                <a:latin typeface="Consolas" panose="020B0609020204030204" pitchFamily="49" charset="0"/>
                <a:cs typeface="Consolas" panose="020B0609020204030204" pitchFamily="49" charset="0"/>
              </a:rPr>
              <a:t>//</a:t>
            </a:r>
            <a:r>
              <a:rPr lang="ru-RU" sz="2000" dirty="0" smtClean="0">
                <a:solidFill>
                  <a:srgbClr val="660066"/>
                </a:solidFill>
                <a:latin typeface="Consolas" panose="020B0609020204030204" pitchFamily="49" charset="0"/>
                <a:cs typeface="Consolas" panose="020B0609020204030204" pitchFamily="49" charset="0"/>
              </a:rPr>
              <a:t> это один счет</a:t>
            </a:r>
          </a:p>
          <a:p>
            <a:pPr marL="365125" algn="just"/>
            <a:r>
              <a:rPr lang="en-US" sz="2000" dirty="0" err="1" smtClean="0">
                <a:solidFill>
                  <a:srgbClr val="0000CC"/>
                </a:solidFill>
                <a:latin typeface="Consolas" panose="020B0609020204030204" pitchFamily="49" charset="0"/>
                <a:cs typeface="Consolas" panose="020B0609020204030204" pitchFamily="49" charset="0"/>
              </a:rPr>
              <a:t>b.accountNumber</a:t>
            </a:r>
            <a:r>
              <a:rPr lang="en-US" sz="2000" dirty="0" smtClean="0">
                <a:solidFill>
                  <a:srgbClr val="0000CC"/>
                </a:solidFill>
                <a:latin typeface="Consolas" panose="020B0609020204030204" pitchFamily="49" charset="0"/>
                <a:cs typeface="Consolas" panose="020B0609020204030204" pitchFamily="49" charset="0"/>
              </a:rPr>
              <a:t> = 2; </a:t>
            </a:r>
            <a:r>
              <a:rPr lang="en-US" sz="2000" dirty="0" smtClean="0">
                <a:solidFill>
                  <a:srgbClr val="660066"/>
                </a:solidFill>
                <a:latin typeface="Consolas" panose="020B0609020204030204" pitchFamily="49" charset="0"/>
                <a:cs typeface="Consolas" panose="020B0609020204030204" pitchFamily="49" charset="0"/>
              </a:rPr>
              <a:t>//</a:t>
            </a:r>
            <a:r>
              <a:rPr lang="ru-RU" sz="2000" dirty="0" smtClean="0">
                <a:solidFill>
                  <a:srgbClr val="660066"/>
                </a:solidFill>
                <a:latin typeface="Consolas" panose="020B0609020204030204" pitchFamily="49" charset="0"/>
                <a:cs typeface="Consolas" panose="020B0609020204030204" pitchFamily="49" charset="0"/>
              </a:rPr>
              <a:t> а это другой счет</a:t>
            </a:r>
          </a:p>
          <a:p>
            <a:pPr algn="just"/>
            <a:r>
              <a:rPr lang="en-US" sz="2000" dirty="0" smtClean="0">
                <a:solidFill>
                  <a:srgbClr val="0000CC"/>
                </a:solidFill>
                <a:latin typeface="Consolas" panose="020B0609020204030204" pitchFamily="49" charset="0"/>
                <a:cs typeface="Consolas" panose="020B0609020204030204" pitchFamily="49" charset="0"/>
              </a:rPr>
              <a:t>}</a:t>
            </a:r>
            <a:endParaRPr lang="ru-RU" sz="2000" dirty="0" smtClean="0">
              <a:solidFill>
                <a:srgbClr val="0000CC"/>
              </a:solidFill>
              <a:latin typeface="Consolas" panose="020B0609020204030204" pitchFamily="49" charset="0"/>
              <a:cs typeface="Consolas" panose="020B0609020204030204" pitchFamily="49" charset="0"/>
            </a:endParaRPr>
          </a:p>
          <a:p>
            <a:pPr algn="just"/>
            <a:r>
              <a:rPr lang="ru-RU" sz="2200" dirty="0" smtClean="0"/>
              <a:t>Переменная </a:t>
            </a:r>
            <a:r>
              <a:rPr lang="en-US" sz="2200" dirty="0" err="1" smtClean="0">
                <a:solidFill>
                  <a:srgbClr val="0000CC"/>
                </a:solidFill>
              </a:rPr>
              <a:t>a.accountNumber</a:t>
            </a:r>
            <a:r>
              <a:rPr lang="en-US" sz="2200" dirty="0" smtClean="0"/>
              <a:t> </a:t>
            </a:r>
            <a:r>
              <a:rPr lang="ru-RU" sz="2200" dirty="0" smtClean="0"/>
              <a:t>отличается от переменной </a:t>
            </a:r>
            <a:r>
              <a:rPr lang="en-US" sz="2200" dirty="0" err="1" smtClean="0">
                <a:solidFill>
                  <a:srgbClr val="0000CC"/>
                </a:solidFill>
              </a:rPr>
              <a:t>b.accountNumber</a:t>
            </a:r>
            <a:r>
              <a:rPr lang="ru-RU" sz="2200" dirty="0" smtClean="0"/>
              <a:t> так же, как баланс банковского счета Иванова отличается от баланса банковского счета Петрова, хотя они оба называются балансами.</a:t>
            </a:r>
            <a:endParaRPr lang="ru-RU" sz="2200" dirty="0"/>
          </a:p>
        </p:txBody>
      </p:sp>
    </p:spTree>
    <p:extLst>
      <p:ext uri="{BB962C8B-B14F-4D97-AF65-F5344CB8AC3E}">
        <p14:creationId xmlns:p14="http://schemas.microsoft.com/office/powerpoint/2010/main" val="39721644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1076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16624" y="301247"/>
            <a:ext cx="8646022" cy="1200329"/>
          </a:xfrm>
          <a:prstGeom prst="rect">
            <a:avLst/>
          </a:prstGeom>
        </p:spPr>
        <p:txBody>
          <a:bodyPr wrap="square">
            <a:spAutoFit/>
          </a:bodyPr>
          <a:lstStyle/>
          <a:p>
            <a:pPr algn="just"/>
            <a:r>
              <a:rPr lang="ru-RU" sz="2400" dirty="0" smtClean="0"/>
              <a:t>Чтобы обеспечить ввод</a:t>
            </a:r>
            <a:r>
              <a:rPr lang="en-US" sz="2400" dirty="0" smtClean="0"/>
              <a:t>/</a:t>
            </a:r>
            <a:r>
              <a:rPr lang="ru-RU" sz="2400" dirty="0" smtClean="0"/>
              <a:t>вывод данных для </a:t>
            </a:r>
            <a:r>
              <a:rPr lang="ru-RU" sz="2400" dirty="0" smtClean="0">
                <a:solidFill>
                  <a:srgbClr val="006600"/>
                </a:solidFill>
              </a:rPr>
              <a:t>нескольких объектов </a:t>
            </a:r>
            <a:r>
              <a:rPr lang="ru-RU" sz="2400" dirty="0" smtClean="0"/>
              <a:t>и избежать при этом дублирования кода, лучше создать отдельную функцию для ввода</a:t>
            </a:r>
            <a:r>
              <a:rPr lang="en-US" sz="2400" dirty="0" smtClean="0"/>
              <a:t>/</a:t>
            </a:r>
            <a:r>
              <a:rPr lang="ru-RU" sz="2400" dirty="0" smtClean="0"/>
              <a:t>вывода данных.</a:t>
            </a:r>
            <a:endParaRPr lang="ru-RU" sz="2400"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41342"/>
            <a:ext cx="9153099" cy="4916658"/>
          </a:xfrm>
          <a:prstGeom prst="rect">
            <a:avLst/>
          </a:prstGeom>
        </p:spPr>
      </p:pic>
    </p:spTree>
    <p:extLst>
      <p:ext uri="{BB962C8B-B14F-4D97-AF65-F5344CB8AC3E}">
        <p14:creationId xmlns:p14="http://schemas.microsoft.com/office/powerpoint/2010/main" val="469850406"/>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2880</TotalTime>
  <Words>972</Words>
  <Application>Microsoft Office PowerPoint</Application>
  <PresentationFormat>Экран (4:3)</PresentationFormat>
  <Paragraphs>60</Paragraphs>
  <Slides>17</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17</vt:i4>
      </vt:variant>
    </vt:vector>
  </HeadingPairs>
  <TitlesOfParts>
    <vt:vector size="22" baseType="lpstr">
      <vt:lpstr>Arial</vt:lpstr>
      <vt:lpstr>Calibri</vt:lpstr>
      <vt:lpstr>Calibri Light</vt:lpstr>
      <vt:lpstr>Consolas</vt: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Виктория Викторовна Исакова</dc:creator>
  <cp:lastModifiedBy>Виктория Викторовна Исакова</cp:lastModifiedBy>
  <cp:revision>257</cp:revision>
  <dcterms:created xsi:type="dcterms:W3CDTF">2016-03-01T14:09:19Z</dcterms:created>
  <dcterms:modified xsi:type="dcterms:W3CDTF">2020-03-05T06:20:28Z</dcterms:modified>
</cp:coreProperties>
</file>