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5" r:id="rId3"/>
    <p:sldId id="264" r:id="rId4"/>
    <p:sldId id="307" r:id="rId5"/>
    <p:sldId id="269" r:id="rId6"/>
    <p:sldId id="270" r:id="rId7"/>
    <p:sldId id="271" r:id="rId8"/>
    <p:sldId id="272" r:id="rId9"/>
    <p:sldId id="275" r:id="rId10"/>
    <p:sldId id="276" r:id="rId11"/>
    <p:sldId id="277" r:id="rId12"/>
    <p:sldId id="279" r:id="rId13"/>
    <p:sldId id="278" r:id="rId14"/>
    <p:sldId id="280" r:id="rId15"/>
    <p:sldId id="281" r:id="rId16"/>
    <p:sldId id="282" r:id="rId17"/>
    <p:sldId id="274" r:id="rId18"/>
    <p:sldId id="318" r:id="rId19"/>
    <p:sldId id="289" r:id="rId20"/>
    <p:sldId id="291" r:id="rId21"/>
    <p:sldId id="299" r:id="rId22"/>
    <p:sldId id="297" r:id="rId23"/>
    <p:sldId id="290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ктория Викторовна Исакова" initials="ВВИ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3300"/>
    <a:srgbClr val="660066"/>
    <a:srgbClr val="006600"/>
    <a:srgbClr val="800000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DB52-6ECE-4524-81A0-6D055EBF1AC4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70-D293-41D8-A475-28D1C1996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69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DB52-6ECE-4524-81A0-6D055EBF1AC4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70-D293-41D8-A475-28D1C1996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62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DB52-6ECE-4524-81A0-6D055EBF1AC4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70-D293-41D8-A475-28D1C1996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64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DB52-6ECE-4524-81A0-6D055EBF1AC4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70-D293-41D8-A475-28D1C1996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96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DB52-6ECE-4524-81A0-6D055EBF1AC4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70-D293-41D8-A475-28D1C1996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51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DB52-6ECE-4524-81A0-6D055EBF1AC4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70-D293-41D8-A475-28D1C1996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6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DB52-6ECE-4524-81A0-6D055EBF1AC4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70-D293-41D8-A475-28D1C1996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81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DB52-6ECE-4524-81A0-6D055EBF1AC4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70-D293-41D8-A475-28D1C1996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85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DB52-6ECE-4524-81A0-6D055EBF1AC4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70-D293-41D8-A475-28D1C1996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83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DB52-6ECE-4524-81A0-6D055EBF1AC4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70-D293-41D8-A475-28D1C1996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17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DB52-6ECE-4524-81A0-6D055EBF1AC4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70-D293-41D8-A475-28D1C1996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48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4DB52-6ECE-4524-81A0-6D055EBF1AC4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3170-D293-41D8-A475-28D1C1996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99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2542" y="247916"/>
            <a:ext cx="843163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solidFill>
                  <a:srgbClr val="006600"/>
                </a:solidFill>
              </a:rPr>
              <a:t>Метод в ООП </a:t>
            </a:r>
            <a:r>
              <a:rPr lang="ru-RU" sz="2200" dirty="0" smtClean="0"/>
              <a:t>(в </a:t>
            </a:r>
            <a:r>
              <a:rPr lang="en-US" sz="2200" dirty="0" smtClean="0"/>
              <a:t>C++ </a:t>
            </a:r>
            <a:r>
              <a:rPr lang="ru-RU" sz="2200" dirty="0" smtClean="0"/>
              <a:t>используется выражение </a:t>
            </a:r>
            <a:r>
              <a:rPr lang="ru-RU" sz="2200" dirty="0" smtClean="0">
                <a:solidFill>
                  <a:srgbClr val="CC0000"/>
                </a:solidFill>
              </a:rPr>
              <a:t>функция-член</a:t>
            </a:r>
            <a:r>
              <a:rPr lang="ru-RU" sz="2200" dirty="0" smtClean="0"/>
              <a:t>) – </a:t>
            </a:r>
            <a:r>
              <a:rPr lang="ru-RU" sz="2200" dirty="0" smtClean="0">
                <a:solidFill>
                  <a:srgbClr val="006600"/>
                </a:solidFill>
              </a:rPr>
              <a:t>это функция или процедура, принадлежащая какому-то классу или объекту. </a:t>
            </a:r>
            <a:r>
              <a:rPr lang="ru-RU" sz="2200" dirty="0" smtClean="0"/>
              <a:t>Как и процедура в процедурном программировании, </a:t>
            </a:r>
            <a:r>
              <a:rPr lang="ru-RU" sz="2200" dirty="0" smtClean="0">
                <a:solidFill>
                  <a:srgbClr val="006600"/>
                </a:solidFill>
              </a:rPr>
              <a:t>метод состоит из некоторого количества операторов для выполнения какого-либо действия и имеет набор входных аргументов. Методы предоставляют интерфейс, при помощи которого осуществляется доступ к данным объекта некоторого класса, тем самым обеспечивая инкапсуляцию данных. В зависимости от того, какой уровень доступа предоставляет тот или иной метод, выделяют: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CC0000"/>
                </a:solidFill>
              </a:rPr>
              <a:t>public</a:t>
            </a:r>
            <a:r>
              <a:rPr lang="en-US" sz="2200" dirty="0" smtClean="0">
                <a:solidFill>
                  <a:srgbClr val="006600"/>
                </a:solidFill>
              </a:rPr>
              <a:t> – </a:t>
            </a:r>
            <a:r>
              <a:rPr lang="ru-RU" sz="2200" dirty="0" smtClean="0">
                <a:solidFill>
                  <a:srgbClr val="006600"/>
                </a:solidFill>
              </a:rPr>
              <a:t>открытый интерфейс – общий интерфейс для всех пользователей данного класса;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CC0000"/>
                </a:solidFill>
              </a:rPr>
              <a:t>protected</a:t>
            </a:r>
            <a:r>
              <a:rPr lang="en-US" sz="2200" dirty="0" smtClean="0">
                <a:solidFill>
                  <a:srgbClr val="006600"/>
                </a:solidFill>
              </a:rPr>
              <a:t> – </a:t>
            </a:r>
            <a:r>
              <a:rPr lang="ru-RU" sz="2200" dirty="0" smtClean="0">
                <a:solidFill>
                  <a:srgbClr val="006600"/>
                </a:solidFill>
              </a:rPr>
              <a:t>защищенный интерфейс – внутренний интерфейс для всех наследников данного класса;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CC0000"/>
                </a:solidFill>
              </a:rPr>
              <a:t>private</a:t>
            </a:r>
            <a:r>
              <a:rPr lang="en-US" sz="2200" dirty="0" smtClean="0">
                <a:solidFill>
                  <a:srgbClr val="006600"/>
                </a:solidFill>
              </a:rPr>
              <a:t> – </a:t>
            </a:r>
            <a:r>
              <a:rPr lang="ru-RU" sz="2200" dirty="0" smtClean="0">
                <a:solidFill>
                  <a:srgbClr val="006600"/>
                </a:solidFill>
              </a:rPr>
              <a:t>закрытый интерфейс – интерфейс, доступный только изнутри данного класса.</a:t>
            </a:r>
          </a:p>
          <a:p>
            <a:pPr algn="just"/>
            <a:r>
              <a:rPr lang="ru-RU" sz="2200" dirty="0" smtClean="0">
                <a:solidFill>
                  <a:srgbClr val="006600"/>
                </a:solidFill>
              </a:rPr>
              <a:t>Такое разделение интерфейсов позволяет сохранять неизменным открытый интерфейс, но изменять внутреннюю реализацию.</a:t>
            </a:r>
            <a:endParaRPr lang="ru-RU" sz="22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6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9458" y="290210"/>
            <a:ext cx="8377153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Как осуществляется обращение к полям (данным-членам) класса:</a:t>
            </a:r>
          </a:p>
          <a:p>
            <a:pPr algn="just">
              <a:spcBef>
                <a:spcPts val="600"/>
              </a:spcBef>
            </a:pPr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Student</a:t>
            </a:r>
          </a:p>
          <a:p>
            <a:pPr algn="just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just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365125" algn="just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semesterHours; </a:t>
            </a:r>
            <a:r>
              <a:rPr lang="en-US" sz="20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20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Количество часов в семестре</a:t>
            </a:r>
          </a:p>
          <a:p>
            <a:pPr marL="365125" algn="just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gpa; </a:t>
            </a:r>
            <a:r>
              <a:rPr lang="en-US" sz="20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20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Подсчитанный средний балл за период</a:t>
            </a:r>
          </a:p>
          <a:p>
            <a:pPr algn="just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just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 s;</a:t>
            </a:r>
          </a:p>
          <a:p>
            <a:pPr algn="just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fn(void)</a:t>
            </a:r>
          </a:p>
          <a:p>
            <a:pPr algn="just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65125" algn="just"/>
            <a:r>
              <a:rPr lang="en-US" sz="20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Обращение к полям объекта </a:t>
            </a:r>
            <a:r>
              <a:rPr lang="en-US" sz="20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ru-RU" sz="2000" dirty="0" smtClean="0">
              <a:solidFill>
                <a:srgbClr val="66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5" algn="just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s.semesterHours = 10;</a:t>
            </a:r>
          </a:p>
          <a:p>
            <a:pPr marL="365125" algn="just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s.gpa = 3.0;</a:t>
            </a:r>
          </a:p>
          <a:p>
            <a:pPr algn="just">
              <a:spcAft>
                <a:spcPts val="600"/>
              </a:spcAft>
            </a:pPr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just"/>
            <a:r>
              <a:rPr lang="ru-RU" sz="2000" dirty="0" smtClean="0"/>
              <a:t>Вместе с именем переменной необходимо указать имя объекта</a:t>
            </a:r>
            <a:r>
              <a:rPr lang="en-US" sz="2000" dirty="0" smtClean="0"/>
              <a:t> – </a:t>
            </a:r>
            <a:r>
              <a:rPr lang="en-US" sz="2000" dirty="0" smtClean="0">
                <a:solidFill>
                  <a:srgbClr val="0000CC"/>
                </a:solidFill>
              </a:rPr>
              <a:t>s</a:t>
            </a:r>
            <a:r>
              <a:rPr lang="ru-RU" sz="2000" dirty="0" smtClean="0"/>
              <a:t>. </a:t>
            </a:r>
          </a:p>
          <a:p>
            <a:pPr algn="just"/>
            <a:r>
              <a:rPr lang="ru-RU" sz="2000" dirty="0" smtClean="0"/>
              <a:t>Этот фрагмент программы не имеет смысла:</a:t>
            </a:r>
          </a:p>
          <a:p>
            <a:pPr algn="just"/>
            <a:r>
              <a:rPr lang="en-US" sz="2000" dirty="0">
                <a:solidFill>
                  <a:srgbClr val="0000CC"/>
                </a:solidFill>
              </a:rPr>
              <a:t>semesterHours = 10</a:t>
            </a:r>
            <a:r>
              <a:rPr lang="en-US" sz="2000" dirty="0" smtClean="0">
                <a:solidFill>
                  <a:srgbClr val="0000CC"/>
                </a:solidFill>
              </a:rPr>
              <a:t>; </a:t>
            </a:r>
            <a:r>
              <a:rPr lang="en-US" sz="2000" dirty="0" smtClean="0">
                <a:solidFill>
                  <a:srgbClr val="660066"/>
                </a:solidFill>
              </a:rPr>
              <a:t>// </a:t>
            </a:r>
            <a:r>
              <a:rPr lang="ru-RU" sz="2000" dirty="0" smtClean="0">
                <a:solidFill>
                  <a:srgbClr val="660066"/>
                </a:solidFill>
              </a:rPr>
              <a:t>Член какого объекта и какого класса?</a:t>
            </a:r>
          </a:p>
          <a:p>
            <a:pPr algn="just"/>
            <a:r>
              <a:rPr lang="en-US" sz="2000" dirty="0" smtClean="0">
                <a:solidFill>
                  <a:srgbClr val="0000CC"/>
                </a:solidFill>
              </a:rPr>
              <a:t>Student::</a:t>
            </a:r>
            <a:r>
              <a:rPr lang="en-US" sz="2000" dirty="0">
                <a:solidFill>
                  <a:srgbClr val="0000CC"/>
                </a:solidFill>
              </a:rPr>
              <a:t>semesterHours = 10</a:t>
            </a:r>
            <a:r>
              <a:rPr lang="en-US" sz="2000" dirty="0" smtClean="0">
                <a:solidFill>
                  <a:srgbClr val="0000CC"/>
                </a:solidFill>
              </a:rPr>
              <a:t>; </a:t>
            </a:r>
            <a:r>
              <a:rPr lang="en-US" sz="2000" dirty="0" smtClean="0">
                <a:solidFill>
                  <a:srgbClr val="660066"/>
                </a:solidFill>
              </a:rPr>
              <a:t>/</a:t>
            </a:r>
            <a:r>
              <a:rPr lang="ru-RU" sz="2000" dirty="0" smtClean="0">
                <a:solidFill>
                  <a:srgbClr val="660066"/>
                </a:solidFill>
              </a:rPr>
              <a:t>*</a:t>
            </a:r>
            <a:r>
              <a:rPr lang="en-US" sz="2000" dirty="0" smtClean="0">
                <a:solidFill>
                  <a:srgbClr val="660066"/>
                </a:solidFill>
              </a:rPr>
              <a:t> </a:t>
            </a:r>
            <a:r>
              <a:rPr lang="ru-RU" sz="2000" dirty="0" smtClean="0">
                <a:solidFill>
                  <a:srgbClr val="660066"/>
                </a:solidFill>
              </a:rPr>
              <a:t>Теперь ясно, какого класса, но не ясно, какого объекта.*</a:t>
            </a:r>
            <a:r>
              <a:rPr lang="en-US" sz="2000" dirty="0" smtClean="0">
                <a:solidFill>
                  <a:srgbClr val="660066"/>
                </a:solidFill>
              </a:rPr>
              <a:t>/</a:t>
            </a:r>
            <a:endParaRPr lang="ru-RU" sz="2000" dirty="0" smtClean="0">
              <a:solidFill>
                <a:srgbClr val="660066"/>
              </a:solidFill>
            </a:endParaRPr>
          </a:p>
          <a:p>
            <a:pPr algn="just"/>
            <a:r>
              <a:rPr lang="ru-RU" sz="2000" u="sng" dirty="0" smtClean="0">
                <a:solidFill>
                  <a:srgbClr val="CC0000"/>
                </a:solidFill>
              </a:rPr>
              <a:t>Нельзя обратиться к полю без указания имени объекта.</a:t>
            </a:r>
            <a:endParaRPr lang="ru-RU" sz="2000" u="sng" dirty="0">
              <a:solidFill>
                <a:srgbClr val="CC0000"/>
              </a:solidFill>
            </a:endParaRPr>
          </a:p>
        </p:txBody>
      </p:sp>
      <p:sp>
        <p:nvSpPr>
          <p:cNvPr id="4" name="Правая фигурная скобка 3"/>
          <p:cNvSpPr/>
          <p:nvPr/>
        </p:nvSpPr>
        <p:spPr>
          <a:xfrm>
            <a:off x="3918009" y="3840480"/>
            <a:ext cx="161622" cy="492369"/>
          </a:xfrm>
          <a:prstGeom prst="rightBrac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98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572000" y="211015"/>
            <a:ext cx="20790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>
                <a:solidFill>
                  <a:srgbClr val="800000"/>
                </a:solidFill>
              </a:rPr>
              <a:t>Вызов методов</a:t>
            </a:r>
            <a:endParaRPr lang="ru-RU" sz="22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38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1501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97" y="5486401"/>
            <a:ext cx="5357003" cy="1371600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2250831" y="6386732"/>
            <a:ext cx="14067" cy="36576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7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2321" y="276051"/>
            <a:ext cx="8543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Синтаксис вызова функции-члена (метода) такой же, как и синтаксис обращения к переменной- члену (полю) класса. Часть выражения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22" y="1128335"/>
            <a:ext cx="5834362" cy="53596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22321" y="1867680"/>
            <a:ext cx="85433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которая находится </a:t>
            </a:r>
            <a:r>
              <a:rPr lang="ru-RU" sz="2400" dirty="0" smtClean="0"/>
              <a:t>справа от точки (</a:t>
            </a:r>
            <a:r>
              <a:rPr lang="en-US" sz="2400" dirty="0" smtClean="0">
                <a:solidFill>
                  <a:srgbClr val="0000CC"/>
                </a:solidFill>
              </a:rPr>
              <a:t>addCourse (3, 4.0);</a:t>
            </a:r>
            <a:r>
              <a:rPr lang="ru-RU" sz="2400" dirty="0" smtClean="0"/>
              <a:t>) не отличается от вызова обычной функции. Единственное отличие – присутствие слева от точки </a:t>
            </a:r>
            <a:r>
              <a:rPr lang="ru-RU" sz="2400" u="sng" dirty="0" smtClean="0"/>
              <a:t>имени объекта</a:t>
            </a:r>
            <a:r>
              <a:rPr lang="ru-RU" sz="2400" dirty="0" smtClean="0"/>
              <a:t>, которому принадлежит функция.</a:t>
            </a:r>
          </a:p>
          <a:p>
            <a:pPr algn="just"/>
            <a:r>
              <a:rPr lang="ru-RU" sz="2400" dirty="0" smtClean="0"/>
              <a:t>Объект </a:t>
            </a:r>
            <a:r>
              <a:rPr lang="en-US" sz="2400" dirty="0" smtClean="0">
                <a:solidFill>
                  <a:srgbClr val="0000CC"/>
                </a:solidFill>
              </a:rPr>
              <a:t>s</a:t>
            </a:r>
            <a:r>
              <a:rPr lang="en-US" sz="2400" dirty="0" smtClean="0"/>
              <a:t> </a:t>
            </a:r>
            <a:r>
              <a:rPr lang="ru-RU" sz="2400" dirty="0" smtClean="0"/>
              <a:t>представляет собой студента, к записи которого добавляется новый курс. Невозможно получить информацию о студенте или изменить ее, не указав, о каком конкретно студенте идет речь.</a:t>
            </a:r>
          </a:p>
          <a:p>
            <a:pPr algn="just"/>
            <a:r>
              <a:rPr lang="ru-RU" sz="2400" u="sng" dirty="0">
                <a:solidFill>
                  <a:srgbClr val="CC0000"/>
                </a:solidFill>
              </a:rPr>
              <a:t>Нельзя обратиться к </a:t>
            </a:r>
            <a:r>
              <a:rPr lang="ru-RU" sz="2400" u="sng" dirty="0" smtClean="0">
                <a:solidFill>
                  <a:srgbClr val="CC0000"/>
                </a:solidFill>
              </a:rPr>
              <a:t>методу </a:t>
            </a:r>
            <a:r>
              <a:rPr lang="ru-RU" sz="2400" u="sng" dirty="0">
                <a:solidFill>
                  <a:srgbClr val="CC0000"/>
                </a:solidFill>
              </a:rPr>
              <a:t>без указания имени объекта</a:t>
            </a:r>
            <a:r>
              <a:rPr lang="ru-RU" sz="2400" u="sng" dirty="0" smtClean="0">
                <a:solidFill>
                  <a:srgbClr val="CC0000"/>
                </a:solidFill>
              </a:rPr>
              <a:t>.</a:t>
            </a:r>
            <a:endParaRPr lang="ru-RU" sz="2400" u="sng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3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8" y="330375"/>
            <a:ext cx="5462553" cy="25501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62998" y="3247292"/>
            <a:ext cx="8543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н</a:t>
            </a:r>
            <a:r>
              <a:rPr lang="ru-RU" sz="2400" dirty="0" smtClean="0"/>
              <a:t>о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CC"/>
                </a:solidFill>
              </a:rPr>
              <a:t>addCourse() </a:t>
            </a:r>
            <a:r>
              <a:rPr lang="ru-RU" sz="2400" dirty="0" smtClean="0"/>
              <a:t>обращается к членам класса (полям), не уточняя имени объекта, потому что по умолчанию используется тот объект, из которого вызвана функция </a:t>
            </a:r>
            <a:r>
              <a:rPr lang="en-US" sz="2400" dirty="0" smtClean="0">
                <a:solidFill>
                  <a:srgbClr val="0000CC"/>
                </a:solidFill>
              </a:rPr>
              <a:t>addCourse()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7" y="4546435"/>
            <a:ext cx="5834362" cy="53596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 flipV="1">
            <a:off x="900332" y="2264898"/>
            <a:ext cx="2799471" cy="140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900331" y="2757268"/>
            <a:ext cx="3784211" cy="117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548640" y="4241706"/>
            <a:ext cx="98474" cy="4118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262997" y="5211480"/>
            <a:ext cx="85433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О</a:t>
            </a:r>
            <a:r>
              <a:rPr lang="ru-RU" sz="2400" dirty="0" smtClean="0"/>
              <a:t>бращение к переменной </a:t>
            </a:r>
            <a:r>
              <a:rPr lang="en-US" sz="2400" dirty="0" smtClean="0">
                <a:solidFill>
                  <a:srgbClr val="0000CC"/>
                </a:solidFill>
              </a:rPr>
              <a:t>semesterHours</a:t>
            </a:r>
            <a:r>
              <a:rPr lang="en-US" sz="2400" dirty="0" smtClean="0"/>
              <a:t> </a:t>
            </a:r>
            <a:r>
              <a:rPr lang="ru-RU" sz="2400" dirty="0" smtClean="0"/>
              <a:t>внутри функции </a:t>
            </a:r>
            <a:r>
              <a:rPr lang="en-US" sz="2400" dirty="0" err="1" smtClean="0">
                <a:solidFill>
                  <a:srgbClr val="0000CC"/>
                </a:solidFill>
              </a:rPr>
              <a:t>s.addCourse</a:t>
            </a:r>
            <a:r>
              <a:rPr lang="en-US" sz="2400" dirty="0" smtClean="0">
                <a:solidFill>
                  <a:srgbClr val="0000CC"/>
                </a:solidFill>
              </a:rPr>
              <a:t>() </a:t>
            </a:r>
            <a:r>
              <a:rPr lang="ru-RU" sz="2400" dirty="0" smtClean="0"/>
              <a:t>в действительности является обращением к переменной </a:t>
            </a:r>
            <a:r>
              <a:rPr lang="en-US" sz="2400" dirty="0" smtClean="0">
                <a:solidFill>
                  <a:srgbClr val="0000CC"/>
                </a:solidFill>
              </a:rPr>
              <a:t>s.semesterHours</a:t>
            </a:r>
            <a:r>
              <a:rPr lang="ru-RU" sz="2400" dirty="0" smtClean="0"/>
              <a:t>, обращение к </a:t>
            </a:r>
            <a:r>
              <a:rPr lang="en-US" sz="2400" dirty="0" smtClean="0">
                <a:solidFill>
                  <a:srgbClr val="0000CC"/>
                </a:solidFill>
              </a:rPr>
              <a:t>gpa</a:t>
            </a:r>
            <a:r>
              <a:rPr lang="en-US" sz="2400" dirty="0" smtClean="0"/>
              <a:t> – </a:t>
            </a:r>
            <a:r>
              <a:rPr lang="ru-RU" sz="2400" dirty="0" smtClean="0"/>
              <a:t>обращением к </a:t>
            </a:r>
            <a:r>
              <a:rPr lang="en-US" sz="2400" dirty="0" smtClean="0">
                <a:solidFill>
                  <a:srgbClr val="0000CC"/>
                </a:solidFill>
              </a:rPr>
              <a:t>s.gpa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680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9135" y="304187"/>
            <a:ext cx="8481308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sz="2400" dirty="0" smtClean="0">
                <a:solidFill>
                  <a:srgbClr val="006600"/>
                </a:solidFill>
              </a:rPr>
              <a:t>Объект, для которого вызывается метод, называется </a:t>
            </a:r>
            <a:r>
              <a:rPr lang="en-US" sz="2400" dirty="0" smtClean="0">
                <a:solidFill>
                  <a:srgbClr val="006600"/>
                </a:solidFill>
              </a:rPr>
              <a:t>“</a:t>
            </a:r>
            <a:r>
              <a:rPr lang="ru-RU" sz="2400" dirty="0" smtClean="0">
                <a:solidFill>
                  <a:srgbClr val="CC0000"/>
                </a:solidFill>
              </a:rPr>
              <a:t>текущим</a:t>
            </a:r>
            <a:r>
              <a:rPr lang="en-US" sz="2400" dirty="0" smtClean="0">
                <a:solidFill>
                  <a:srgbClr val="006600"/>
                </a:solidFill>
              </a:rPr>
              <a:t>”</a:t>
            </a:r>
            <a:r>
              <a:rPr lang="ru-RU" sz="2400" dirty="0" smtClean="0">
                <a:solidFill>
                  <a:srgbClr val="006600"/>
                </a:solidFill>
              </a:rPr>
              <a:t>, и все имена членов, записанные в сокращенном виде внутри метода, считаются членами текущего объекта. Т.е., сокращенное обращение к членам класса интерпретируется как обращение к членам текущего объекта.</a:t>
            </a:r>
          </a:p>
          <a:p>
            <a:pPr algn="just"/>
            <a:r>
              <a:rPr lang="ru-RU" sz="2400" dirty="0" smtClean="0"/>
              <a:t>Как метод определяет, какой объект является текущим: адрес этого объекта всегда передается методу как скрытый первый аргумент. При вызове метода происходит преобразование следующего вида:</a:t>
            </a:r>
          </a:p>
          <a:p>
            <a:pPr algn="just">
              <a:spcBef>
                <a:spcPts val="600"/>
              </a:spcBef>
            </a:pPr>
            <a:r>
              <a:rPr lang="en-US" sz="2400" dirty="0" err="1" smtClean="0">
                <a:solidFill>
                  <a:srgbClr val="0000CC"/>
                </a:solidFill>
              </a:rPr>
              <a:t>s.addCourse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smtClean="0">
                <a:solidFill>
                  <a:srgbClr val="0000CC"/>
                </a:solidFill>
              </a:rPr>
              <a:t>(3, 2.5) </a:t>
            </a:r>
            <a:r>
              <a:rPr lang="ru-RU" sz="2400" dirty="0" smtClean="0"/>
              <a:t>равносильно </a:t>
            </a:r>
            <a:r>
              <a:rPr lang="en-US" sz="2400" dirty="0" smtClean="0">
                <a:solidFill>
                  <a:srgbClr val="7030A0"/>
                </a:solidFill>
              </a:rPr>
              <a:t>Student::addCourse(&amp;s, 3, 2.5)</a:t>
            </a:r>
            <a:r>
              <a:rPr lang="ru-RU" sz="2400" dirty="0">
                <a:solidFill>
                  <a:srgbClr val="7030A0"/>
                </a:solidFill>
              </a:rPr>
              <a:t> </a:t>
            </a:r>
            <a:r>
              <a:rPr lang="ru-RU" sz="2400" dirty="0" smtClean="0">
                <a:solidFill>
                  <a:srgbClr val="7030A0"/>
                </a:solidFill>
              </a:rPr>
              <a:t>– так компилятор </a:t>
            </a:r>
            <a:r>
              <a:rPr lang="en-US" sz="2400" dirty="0" smtClean="0">
                <a:solidFill>
                  <a:srgbClr val="7030A0"/>
                </a:solidFill>
              </a:rPr>
              <a:t>“</a:t>
            </a:r>
            <a:r>
              <a:rPr lang="ru-RU" sz="2400" dirty="0" smtClean="0">
                <a:solidFill>
                  <a:srgbClr val="7030A0"/>
                </a:solidFill>
              </a:rPr>
              <a:t>видит</a:t>
            </a:r>
            <a:r>
              <a:rPr lang="en-US" sz="2400" dirty="0" smtClean="0">
                <a:solidFill>
                  <a:srgbClr val="7030A0"/>
                </a:solidFill>
              </a:rPr>
              <a:t>”</a:t>
            </a:r>
            <a:r>
              <a:rPr lang="ru-RU" sz="2400" dirty="0" smtClean="0">
                <a:solidFill>
                  <a:srgbClr val="7030A0"/>
                </a:solidFill>
              </a:rPr>
              <a:t> выражение в своем </a:t>
            </a:r>
            <a:r>
              <a:rPr lang="en-US" sz="2400" dirty="0" smtClean="0">
                <a:solidFill>
                  <a:srgbClr val="7030A0"/>
                </a:solidFill>
              </a:rPr>
              <a:t>“</a:t>
            </a:r>
            <a:r>
              <a:rPr lang="ru-RU" sz="2400" dirty="0" smtClean="0">
                <a:solidFill>
                  <a:srgbClr val="7030A0"/>
                </a:solidFill>
              </a:rPr>
              <a:t>внутреннем представлении</a:t>
            </a:r>
            <a:r>
              <a:rPr lang="en-US" sz="2400" dirty="0" smtClean="0">
                <a:solidFill>
                  <a:srgbClr val="7030A0"/>
                </a:solidFill>
              </a:rPr>
              <a:t>”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9129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26" y="2734350"/>
            <a:ext cx="8017074" cy="412365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12527" y="406148"/>
            <a:ext cx="836876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Каждый раз, когда метод обращается к другому члену класса, не называя имени его объекта явно, компилятор считает, что данный член является членом </a:t>
            </a:r>
            <a:r>
              <a:rPr lang="ru-RU" sz="2200" i="1" dirty="0" smtClean="0"/>
              <a:t>этого</a:t>
            </a:r>
            <a:r>
              <a:rPr lang="ru-RU" sz="2200" dirty="0" smtClean="0"/>
              <a:t> (</a:t>
            </a:r>
            <a:r>
              <a:rPr lang="en-US" sz="2200" dirty="0" smtClean="0">
                <a:solidFill>
                  <a:srgbClr val="CC0000"/>
                </a:solidFill>
              </a:rPr>
              <a:t>this</a:t>
            </a:r>
            <a:r>
              <a:rPr lang="en-US" sz="2200" dirty="0" smtClean="0"/>
              <a:t>) </a:t>
            </a:r>
            <a:r>
              <a:rPr lang="ru-RU" sz="2200" dirty="0" smtClean="0"/>
              <a:t>объекта. Можно явно обращаться к членам этого объекта, используя ключевое слово </a:t>
            </a:r>
            <a:r>
              <a:rPr lang="en-US" sz="2200" dirty="0" smtClean="0">
                <a:solidFill>
                  <a:srgbClr val="0000CC"/>
                </a:solidFill>
              </a:rPr>
              <a:t>this</a:t>
            </a:r>
            <a:r>
              <a:rPr lang="ru-RU" sz="2200" dirty="0" smtClean="0"/>
              <a:t>. Функцию </a:t>
            </a:r>
            <a:r>
              <a:rPr lang="en-US" sz="2200" dirty="0" smtClean="0">
                <a:solidFill>
                  <a:srgbClr val="0000CC"/>
                </a:solidFill>
              </a:rPr>
              <a:t>Student::addCourse() </a:t>
            </a:r>
            <a:r>
              <a:rPr lang="ru-RU" sz="2200" dirty="0" smtClean="0"/>
              <a:t>можно переписать следующим образом (результат будет тот же):</a:t>
            </a:r>
            <a:endParaRPr lang="ru-RU" sz="22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840480" y="4529797"/>
            <a:ext cx="492369" cy="0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6778283" y="4541520"/>
            <a:ext cx="492369" cy="0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1896794" y="5090160"/>
            <a:ext cx="492369" cy="0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1896794" y="5484055"/>
            <a:ext cx="492369" cy="0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5160498" y="5484055"/>
            <a:ext cx="492369" cy="0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2895600" y="6074898"/>
            <a:ext cx="492369" cy="0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957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9663" y="261983"/>
            <a:ext cx="5421144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200" dirty="0" smtClean="0"/>
              <a:t>Задача 1. Написать программу учета успеваемости студентов:</a:t>
            </a:r>
          </a:p>
          <a:p>
            <a:r>
              <a:rPr lang="ru-RU" sz="2200" dirty="0" smtClean="0"/>
              <a:t>1. Описать класс </a:t>
            </a:r>
            <a:r>
              <a:rPr lang="en-US" sz="2200" dirty="0" smtClean="0"/>
              <a:t>Student: </a:t>
            </a:r>
          </a:p>
          <a:p>
            <a:pPr marL="365125"/>
            <a:r>
              <a:rPr lang="en-US" sz="2200" dirty="0" smtClean="0"/>
              <a:t>public: </a:t>
            </a:r>
            <a:r>
              <a:rPr lang="ru-RU" sz="2200" dirty="0" smtClean="0"/>
              <a:t>массивы – фамилия, оценки(3), </a:t>
            </a:r>
            <a:endParaRPr lang="en-US" sz="2200" dirty="0"/>
          </a:p>
          <a:p>
            <a:pPr marL="365125"/>
            <a:r>
              <a:rPr lang="en-US" sz="2200" dirty="0" smtClean="0"/>
              <a:t>private: </a:t>
            </a:r>
            <a:r>
              <a:rPr lang="ru-RU" sz="2200" dirty="0" smtClean="0"/>
              <a:t>средний балл.</a:t>
            </a:r>
          </a:p>
          <a:p>
            <a:r>
              <a:rPr lang="ru-RU" sz="2200" dirty="0"/>
              <a:t>2</a:t>
            </a:r>
            <a:r>
              <a:rPr lang="ru-RU" sz="2200" dirty="0" smtClean="0"/>
              <a:t>. Добавить в класс метод, который будет определять средний балл.</a:t>
            </a:r>
            <a:endParaRPr lang="en-US" sz="2200" dirty="0" smtClean="0"/>
          </a:p>
          <a:p>
            <a:r>
              <a:rPr lang="ru-RU" sz="2200" dirty="0" smtClean="0"/>
              <a:t>3</a:t>
            </a:r>
            <a:r>
              <a:rPr lang="en-US" sz="2200" dirty="0" smtClean="0"/>
              <a:t>.</a:t>
            </a:r>
            <a:r>
              <a:rPr lang="ru-RU" sz="2200" dirty="0" smtClean="0"/>
              <a:t> Создать массив объектов</a:t>
            </a:r>
            <a:r>
              <a:rPr lang="en-US" sz="2200" dirty="0" smtClean="0"/>
              <a:t> (4</a:t>
            </a:r>
            <a:r>
              <a:rPr lang="ru-RU" sz="2200" dirty="0" smtClean="0"/>
              <a:t> объекта</a:t>
            </a:r>
            <a:r>
              <a:rPr lang="en-US" sz="2200" dirty="0" smtClean="0"/>
              <a:t>)</a:t>
            </a:r>
            <a:r>
              <a:rPr lang="ru-RU" sz="2200" dirty="0" smtClean="0"/>
              <a:t>.</a:t>
            </a:r>
          </a:p>
          <a:p>
            <a:r>
              <a:rPr lang="ru-RU" sz="2200" dirty="0"/>
              <a:t>4</a:t>
            </a:r>
            <a:r>
              <a:rPr lang="ru-RU" sz="2200" dirty="0" smtClean="0"/>
              <a:t>. Получить данные по 4 студентам – </a:t>
            </a:r>
            <a:r>
              <a:rPr lang="en-US" sz="2200" dirty="0" err="1" smtClean="0"/>
              <a:t>getData</a:t>
            </a:r>
            <a:r>
              <a:rPr lang="en-US" sz="2200" dirty="0" smtClean="0"/>
              <a:t>()</a:t>
            </a:r>
            <a:r>
              <a:rPr lang="ru-RU" sz="2200" dirty="0" smtClean="0"/>
              <a:t>.</a:t>
            </a:r>
          </a:p>
          <a:p>
            <a:r>
              <a:rPr lang="ru-RU" sz="2200" dirty="0"/>
              <a:t>5</a:t>
            </a:r>
            <a:r>
              <a:rPr lang="ru-RU" sz="2200" dirty="0" smtClean="0"/>
              <a:t>. Вывести на экран введенные данные</a:t>
            </a:r>
            <a:r>
              <a:rPr lang="en-US" sz="2200" dirty="0" smtClean="0"/>
              <a:t> – </a:t>
            </a:r>
            <a:r>
              <a:rPr lang="en-US" sz="2200" dirty="0" err="1" smtClean="0"/>
              <a:t>displayData</a:t>
            </a:r>
            <a:r>
              <a:rPr lang="en-US" sz="2200" dirty="0" smtClean="0"/>
              <a:t>()</a:t>
            </a:r>
            <a:r>
              <a:rPr lang="ru-RU" sz="2200" dirty="0" smtClean="0"/>
              <a:t>, в том числе средний балл каждого студента.</a:t>
            </a:r>
            <a:endParaRPr lang="ru-RU" sz="2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35" y="-28994"/>
            <a:ext cx="2715065" cy="688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9" y="707886"/>
            <a:ext cx="3977055" cy="378429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677" y="2391509"/>
            <a:ext cx="5891323" cy="446649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67091" y="0"/>
            <a:ext cx="87362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Классы лучше описывать в отдельном заголовочном файле. Создать проект, сохранить. Затем Проект </a:t>
            </a:r>
            <a:r>
              <a:rPr lang="en-US" sz="2000" dirty="0" smtClean="0"/>
              <a:t>-</a:t>
            </a:r>
            <a:r>
              <a:rPr lang="en-US" sz="2000" dirty="0"/>
              <a:t>&gt;</a:t>
            </a:r>
            <a:r>
              <a:rPr lang="ru-RU" sz="2000" dirty="0" smtClean="0"/>
              <a:t>добавить класс, изменить </a:t>
            </a:r>
            <a:r>
              <a:rPr lang="ru-RU" sz="2000" dirty="0"/>
              <a:t>И</a:t>
            </a:r>
            <a:r>
              <a:rPr lang="ru-RU" sz="2000" dirty="0" smtClean="0"/>
              <a:t>мя класса.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27487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2098"/>
            <a:ext cx="9157165" cy="41359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23" y="799147"/>
            <a:ext cx="4903641" cy="97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9" y="2413040"/>
            <a:ext cx="2765726" cy="230020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88489" y="723278"/>
            <a:ext cx="83365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Пример: сложить 2 числа, используя класс. Результат работы программы может быть примерно следующим: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2688" y="5692112"/>
            <a:ext cx="1438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Решение: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146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41233" y="4988104"/>
            <a:ext cx="87864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Теперь класс </a:t>
            </a:r>
            <a:r>
              <a:rPr lang="en-US" sz="2000" dirty="0" smtClean="0">
                <a:solidFill>
                  <a:srgbClr val="0000CC"/>
                </a:solidFill>
              </a:rPr>
              <a:t>Savings</a:t>
            </a:r>
            <a:r>
              <a:rPr lang="en-US" sz="2000" dirty="0" smtClean="0"/>
              <a:t> </a:t>
            </a:r>
            <a:r>
              <a:rPr lang="ru-RU" sz="2000" dirty="0" smtClean="0"/>
              <a:t>может использовать любой программист, имеющий доступ к заголовочному файлу </a:t>
            </a:r>
            <a:r>
              <a:rPr lang="en-US" sz="2000" dirty="0" err="1">
                <a:solidFill>
                  <a:srgbClr val="0000CC"/>
                </a:solidFill>
              </a:rPr>
              <a:t>S</a:t>
            </a:r>
            <a:r>
              <a:rPr lang="en-US" sz="2000" dirty="0" err="1" smtClean="0">
                <a:solidFill>
                  <a:srgbClr val="0000CC"/>
                </a:solidFill>
              </a:rPr>
              <a:t>avings.h</a:t>
            </a:r>
            <a:r>
              <a:rPr lang="ru-RU" sz="2000" dirty="0" smtClean="0"/>
              <a:t>, не вдаваясь в детали реализации этого класса.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3" y="478301"/>
            <a:ext cx="5960790" cy="399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76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08629" y="154746"/>
            <a:ext cx="43750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solidFill>
                  <a:srgbClr val="002060"/>
                </a:solidFill>
              </a:rPr>
              <a:t>Определение методов вне класса</a:t>
            </a:r>
            <a:endParaRPr lang="ru-RU" sz="2200" dirty="0">
              <a:solidFill>
                <a:srgbClr val="00206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48684" y="585633"/>
            <a:ext cx="804667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Для больших функций встраивание тела функции непосредственно в определение класса может привести к созданию очень больших и нечитабельных определений классов. Чтобы избежать этого, </a:t>
            </a:r>
            <a:r>
              <a:rPr lang="en-US" sz="2200" dirty="0" smtClean="0"/>
              <a:t>C++</a:t>
            </a:r>
            <a:r>
              <a:rPr lang="ru-RU" sz="2200" dirty="0" smtClean="0"/>
              <a:t> предоставляет возможность определять тела методов вне класса. В этом случае в заголовочном файле имеется только объявление, но не определение функции.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4" y="3047846"/>
            <a:ext cx="4614159" cy="231546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48684" y="5510059"/>
            <a:ext cx="804667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Определение класса содержит только прототип функции </a:t>
            </a:r>
            <a:r>
              <a:rPr lang="en-US" sz="2200" dirty="0" smtClean="0">
                <a:solidFill>
                  <a:srgbClr val="0000CC"/>
                </a:solidFill>
              </a:rPr>
              <a:t>vklad()</a:t>
            </a:r>
            <a:r>
              <a:rPr lang="ru-RU" sz="2200" dirty="0" smtClean="0"/>
              <a:t>, а ее тело определено в другом месте</a:t>
            </a:r>
            <a:r>
              <a:rPr lang="en-US" sz="2200" dirty="0" smtClean="0"/>
              <a:t>: </a:t>
            </a:r>
            <a:r>
              <a:rPr lang="ru-RU" sz="2200" dirty="0" smtClean="0">
                <a:solidFill>
                  <a:srgbClr val="0000CC"/>
                </a:solidFill>
              </a:rPr>
              <a:t>в </a:t>
            </a:r>
            <a:r>
              <a:rPr lang="en-US" sz="2200" dirty="0" smtClean="0">
                <a:solidFill>
                  <a:srgbClr val="0000CC"/>
                </a:solidFill>
              </a:rPr>
              <a:t>main() </a:t>
            </a:r>
            <a:r>
              <a:rPr lang="ru-RU" sz="2200" dirty="0" smtClean="0"/>
              <a:t>или (чаще) в отдельном файле.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1531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9647"/>
            <a:ext cx="9144000" cy="536988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095998" y="140678"/>
            <a:ext cx="5795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993300"/>
                </a:solidFill>
              </a:rPr>
              <a:t>При определении метода </a:t>
            </a:r>
            <a:r>
              <a:rPr lang="en-US" dirty="0" smtClean="0">
                <a:solidFill>
                  <a:srgbClr val="993300"/>
                </a:solidFill>
              </a:rPr>
              <a:t>vklad() </a:t>
            </a:r>
            <a:r>
              <a:rPr lang="ru-RU" dirty="0" smtClean="0">
                <a:solidFill>
                  <a:srgbClr val="993300"/>
                </a:solidFill>
              </a:rPr>
              <a:t>требуется указывать полное имя метода: </a:t>
            </a:r>
            <a:r>
              <a:rPr lang="en-US" dirty="0" smtClean="0">
                <a:solidFill>
                  <a:srgbClr val="993300"/>
                </a:solidFill>
              </a:rPr>
              <a:t>double Savings::vklad (double summa)</a:t>
            </a:r>
            <a:endParaRPr lang="ru-RU" dirty="0">
              <a:solidFill>
                <a:srgbClr val="993300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2096086" y="787009"/>
            <a:ext cx="3743069" cy="1154333"/>
          </a:xfrm>
          <a:prstGeom prst="straightConnector1">
            <a:avLst/>
          </a:prstGeom>
          <a:ln w="28575">
            <a:solidFill>
              <a:srgbClr val="9933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323601" y="6422168"/>
            <a:ext cx="8046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Результат работы программы не изменится.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418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6271" y="346390"/>
            <a:ext cx="8684849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Задача 2.</a:t>
            </a:r>
          </a:p>
          <a:p>
            <a:pPr algn="ctr"/>
            <a:r>
              <a:rPr lang="ru-RU" sz="2200" dirty="0" smtClean="0"/>
              <a:t>Написать программу с использованием </a:t>
            </a:r>
            <a:r>
              <a:rPr lang="ru-RU" sz="2200" dirty="0" smtClean="0">
                <a:solidFill>
                  <a:srgbClr val="800000"/>
                </a:solidFill>
              </a:rPr>
              <a:t>заголовочного файла</a:t>
            </a:r>
            <a:r>
              <a:rPr lang="ru-RU" sz="2200" dirty="0" smtClean="0"/>
              <a:t> </a:t>
            </a:r>
          </a:p>
          <a:p>
            <a:pPr algn="ctr"/>
            <a:r>
              <a:rPr lang="ru-RU" sz="2200" dirty="0" smtClean="0"/>
              <a:t>для расчета времени в пути </a:t>
            </a:r>
          </a:p>
          <a:p>
            <a:pPr algn="ctr">
              <a:spcAft>
                <a:spcPts val="1800"/>
              </a:spcAft>
            </a:pPr>
            <a:r>
              <a:rPr lang="ru-RU" sz="2200" dirty="0" smtClean="0"/>
              <a:t>от Челябинска до Москвы и от Челябинска до Санкт-Петербурга</a:t>
            </a:r>
            <a:r>
              <a:rPr lang="en-US" sz="2200" dirty="0" smtClean="0"/>
              <a:t>:</a:t>
            </a:r>
          </a:p>
          <a:p>
            <a:r>
              <a:rPr lang="ru-RU" sz="2200" dirty="0" smtClean="0"/>
              <a:t>Известна средняя скорость автомобиля: </a:t>
            </a:r>
            <a:r>
              <a:rPr lang="en-US" sz="2200" dirty="0" smtClean="0"/>
              <a:t>70.0 </a:t>
            </a:r>
            <a:r>
              <a:rPr lang="ru-RU" sz="2200" dirty="0" smtClean="0"/>
              <a:t>км</a:t>
            </a:r>
            <a:r>
              <a:rPr lang="en-US" sz="2200" dirty="0" smtClean="0"/>
              <a:t>/</a:t>
            </a:r>
            <a:r>
              <a:rPr lang="ru-RU" sz="2200" dirty="0" smtClean="0"/>
              <a:t>ч и расстояния:</a:t>
            </a:r>
          </a:p>
          <a:p>
            <a:r>
              <a:rPr lang="ru-RU" sz="2200" dirty="0" smtClean="0"/>
              <a:t>от Челябинска до Москвы 2100.0 км</a:t>
            </a:r>
          </a:p>
          <a:p>
            <a:pPr>
              <a:spcAft>
                <a:spcPts val="1800"/>
              </a:spcAft>
            </a:pPr>
            <a:r>
              <a:rPr lang="ru-RU" sz="2200" dirty="0" smtClean="0"/>
              <a:t>от Челябинска до Санкт-Петербурга 3000.0 км</a:t>
            </a:r>
          </a:p>
          <a:p>
            <a:pPr>
              <a:spcAft>
                <a:spcPts val="1800"/>
              </a:spcAft>
            </a:pPr>
            <a:r>
              <a:rPr lang="ru-RU" sz="2200" dirty="0" smtClean="0"/>
              <a:t>Результат работы программы может быть следующим: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70" y="4020902"/>
            <a:ext cx="8684850" cy="112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6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54"/>
            <a:ext cx="9144001" cy="6863954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112542" y="3685736"/>
            <a:ext cx="618978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112542" y="1983545"/>
            <a:ext cx="618978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4085239" y="281355"/>
            <a:ext cx="50587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Объект </a:t>
            </a:r>
            <a:r>
              <a:rPr lang="en-US" sz="2400" dirty="0" smtClean="0"/>
              <a:t>s1</a:t>
            </a:r>
            <a:r>
              <a:rPr lang="ru-RU" sz="2400" dirty="0" smtClean="0"/>
              <a:t> относится к классу </a:t>
            </a:r>
            <a:r>
              <a:rPr lang="en-US" sz="2400" dirty="0" smtClean="0"/>
              <a:t>summa</a:t>
            </a:r>
            <a:r>
              <a:rPr lang="ru-RU" sz="2400" dirty="0" smtClean="0"/>
              <a:t>. Поэтому нельзя поставить здесь </a:t>
            </a:r>
            <a:r>
              <a:rPr lang="en-US" sz="2400" dirty="0" smtClean="0"/>
              <a:t>“;”</a:t>
            </a:r>
            <a:endParaRPr lang="ru-RU" sz="2400" dirty="0"/>
          </a:p>
        </p:txBody>
      </p:sp>
      <p:cxnSp>
        <p:nvCxnSpPr>
          <p:cNvPr id="3" name="Прямая со стрелкой 2"/>
          <p:cNvCxnSpPr/>
          <p:nvPr/>
        </p:nvCxnSpPr>
        <p:spPr>
          <a:xfrm flipH="1">
            <a:off x="253218" y="1055077"/>
            <a:ext cx="7723164" cy="365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22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253" y="5071257"/>
            <a:ext cx="3028747" cy="178674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458265" y="230909"/>
            <a:ext cx="30667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Если скопировать класс </a:t>
            </a:r>
            <a:r>
              <a:rPr lang="en-US" sz="2400" dirty="0" smtClean="0"/>
              <a:t>summa </a:t>
            </a:r>
            <a:r>
              <a:rPr lang="ru-RU" sz="2400" dirty="0" smtClean="0"/>
              <a:t>и переименовать эту копию (в класс </a:t>
            </a:r>
            <a:r>
              <a:rPr lang="en-US" sz="2400" dirty="0" smtClean="0"/>
              <a:t>Sum</a:t>
            </a:r>
            <a:r>
              <a:rPr lang="ru-RU" sz="2400" dirty="0" smtClean="0"/>
              <a:t>), то объект </a:t>
            </a:r>
            <a:r>
              <a:rPr lang="en-US" sz="2400" dirty="0" smtClean="0"/>
              <a:t>s1 </a:t>
            </a:r>
            <a:r>
              <a:rPr lang="ru-RU" sz="2400" dirty="0" smtClean="0"/>
              <a:t>будет относиться к тому классу, в котором он расположен (перед точкой с запятой):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289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48533" y="121306"/>
            <a:ext cx="56555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>
                <a:solidFill>
                  <a:srgbClr val="002060"/>
                </a:solidFill>
              </a:rPr>
              <a:t>Активизация объектов. Добавление методов.</a:t>
            </a:r>
            <a:endParaRPr lang="ru-RU" sz="2200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2101" y="650667"/>
            <a:ext cx="795512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Поскольку классы используются для моделирования реально существующих объектов, то чем ближе объекты </a:t>
            </a:r>
            <a:r>
              <a:rPr lang="en-US" sz="2200" dirty="0" smtClean="0"/>
              <a:t>C++</a:t>
            </a:r>
            <a:r>
              <a:rPr lang="ru-RU" sz="2200" dirty="0" smtClean="0"/>
              <a:t> к реальному миру, тем проще с ними работать в программах. Описанный ранее класс </a:t>
            </a:r>
            <a:r>
              <a:rPr lang="en-US" sz="2200" dirty="0" smtClean="0">
                <a:solidFill>
                  <a:srgbClr val="0000CC"/>
                </a:solidFill>
              </a:rPr>
              <a:t>Savings</a:t>
            </a:r>
            <a:r>
              <a:rPr lang="en-US" sz="2200" dirty="0" smtClean="0"/>
              <a:t> </a:t>
            </a:r>
            <a:r>
              <a:rPr lang="ru-RU" sz="2200" dirty="0" smtClean="0"/>
              <a:t>не предпринимает ничего, чтобы быть похожим на настоящий банковский счет.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07146" y="2435771"/>
            <a:ext cx="456503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>
                <a:solidFill>
                  <a:srgbClr val="006600"/>
                </a:solidFill>
              </a:rPr>
              <a:t>Моделирование реальных объектов</a:t>
            </a:r>
            <a:endParaRPr lang="ru-RU" sz="2200" dirty="0">
              <a:solidFill>
                <a:srgbClr val="0066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08686" y="2866658"/>
            <a:ext cx="795853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Реальные объекты имеют свойства-данные, например номера счетов и балансы. Но кроме этого, реальные объекты могут выполнять действия, например, сберегательный счет может начислять проценты, микроволновая печь может готовить, карандаш может писать.</a:t>
            </a:r>
          </a:p>
          <a:p>
            <a:pPr algn="just"/>
            <a:r>
              <a:rPr lang="ru-RU" sz="2200" dirty="0" smtClean="0"/>
              <a:t>Функционально ориентированные программы выполняют все необходимые действия с помощью функций. Программа на </a:t>
            </a:r>
            <a:r>
              <a:rPr lang="en-US" sz="2200" dirty="0" smtClean="0"/>
              <a:t>C++</a:t>
            </a:r>
            <a:r>
              <a:rPr lang="ru-RU" sz="2200" dirty="0" smtClean="0"/>
              <a:t> может вызвать функцию </a:t>
            </a:r>
            <a:r>
              <a:rPr lang="en-US" sz="2200" dirty="0" err="1" smtClean="0">
                <a:solidFill>
                  <a:srgbClr val="0000CC"/>
                </a:solidFill>
              </a:rPr>
              <a:t>strcmp</a:t>
            </a:r>
            <a:r>
              <a:rPr lang="en-US" sz="2200" dirty="0" smtClean="0">
                <a:solidFill>
                  <a:srgbClr val="0000CC"/>
                </a:solidFill>
              </a:rPr>
              <a:t>()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smtClean="0"/>
              <a:t>для сравнения двух строк или функцию </a:t>
            </a:r>
            <a:r>
              <a:rPr lang="en-US" sz="2200" dirty="0" err="1" smtClean="0">
                <a:solidFill>
                  <a:srgbClr val="0000CC"/>
                </a:solidFill>
              </a:rPr>
              <a:t>getLine</a:t>
            </a:r>
            <a:r>
              <a:rPr lang="en-US" sz="2200" dirty="0" smtClean="0">
                <a:solidFill>
                  <a:srgbClr val="0000CC"/>
                </a:solidFill>
              </a:rPr>
              <a:t>()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smtClean="0"/>
              <a:t>для ввода строк. Даже операторы работы с потоками ввода-вывода </a:t>
            </a:r>
            <a:r>
              <a:rPr lang="en-US" sz="2200" dirty="0" smtClean="0"/>
              <a:t>(</a:t>
            </a:r>
            <a:r>
              <a:rPr lang="en-US" sz="2200" dirty="0" smtClean="0">
                <a:solidFill>
                  <a:srgbClr val="0000CC"/>
                </a:solidFill>
              </a:rPr>
              <a:t>c</a:t>
            </a:r>
            <a:r>
              <a:rPr lang="en-US" sz="2200" dirty="0">
                <a:solidFill>
                  <a:srgbClr val="0000CC"/>
                </a:solidFill>
              </a:rPr>
              <a:t>o</a:t>
            </a:r>
            <a:r>
              <a:rPr lang="en-US" sz="2200" dirty="0" smtClean="0">
                <a:solidFill>
                  <a:srgbClr val="0000CC"/>
                </a:solidFill>
              </a:rPr>
              <a:t>ut &lt;&lt; </a:t>
            </a:r>
            <a:r>
              <a:rPr lang="ru-RU" sz="2200" dirty="0" smtClean="0"/>
              <a:t>и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00CC"/>
                </a:solidFill>
              </a:rPr>
              <a:t>cin &gt;&gt;</a:t>
            </a:r>
            <a:r>
              <a:rPr lang="ru-RU" sz="2200" dirty="0" smtClean="0"/>
              <a:t>) являются особым видом вызова функции.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8632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7018" y="261983"/>
            <a:ext cx="847562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Для выполнения действий классу </a:t>
            </a:r>
            <a:r>
              <a:rPr lang="en-US" sz="2200" dirty="0" smtClean="0">
                <a:solidFill>
                  <a:srgbClr val="0000CC"/>
                </a:solidFill>
              </a:rPr>
              <a:t>Savings</a:t>
            </a:r>
            <a:r>
              <a:rPr lang="en-US" sz="2200" dirty="0" smtClean="0"/>
              <a:t> </a:t>
            </a:r>
            <a:r>
              <a:rPr lang="ru-RU" sz="2200" dirty="0" smtClean="0"/>
              <a:t>необходимы собственные активные свойства:</a:t>
            </a:r>
          </a:p>
          <a:p>
            <a:pPr algn="just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Savings</a:t>
            </a:r>
          </a:p>
          <a:p>
            <a:pPr algn="just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just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365125" algn="just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vklad (unsigned summa)</a:t>
            </a:r>
            <a:endParaRPr lang="ru-RU" sz="2000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5" algn="just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801688" algn="just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balance += summa;</a:t>
            </a:r>
          </a:p>
          <a:p>
            <a:pPr marL="801688" algn="just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balance;</a:t>
            </a:r>
          </a:p>
          <a:p>
            <a:pPr marL="365125" algn="just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65125" algn="just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int accountNumber;</a:t>
            </a:r>
          </a:p>
          <a:p>
            <a:pPr marL="365125" algn="just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balance;</a:t>
            </a:r>
          </a:p>
          <a:p>
            <a:pPr algn="just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just"/>
            <a:r>
              <a:rPr lang="ru-RU" sz="2200" dirty="0" smtClean="0"/>
              <a:t>В этом примере помимо номера и баланса в класс </a:t>
            </a:r>
            <a:r>
              <a:rPr lang="en-US" sz="2200" dirty="0" smtClean="0">
                <a:solidFill>
                  <a:srgbClr val="0000CC"/>
                </a:solidFill>
              </a:rPr>
              <a:t>Savings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smtClean="0"/>
              <a:t>добавлена функция </a:t>
            </a:r>
            <a:r>
              <a:rPr lang="en-US" sz="2200" dirty="0" smtClean="0">
                <a:solidFill>
                  <a:srgbClr val="0000CC"/>
                </a:solidFill>
              </a:rPr>
              <a:t>vklad</a:t>
            </a:r>
            <a:r>
              <a:rPr lang="ru-RU" sz="2200" dirty="0" smtClean="0">
                <a:solidFill>
                  <a:srgbClr val="0000CC"/>
                </a:solidFill>
              </a:rPr>
              <a:t>()</a:t>
            </a:r>
            <a:r>
              <a:rPr lang="ru-RU" sz="2200" dirty="0" smtClean="0"/>
              <a:t>. Теперь класс </a:t>
            </a:r>
            <a:r>
              <a:rPr lang="en-US" sz="2200" dirty="0" smtClean="0">
                <a:solidFill>
                  <a:srgbClr val="0000CC"/>
                </a:solidFill>
              </a:rPr>
              <a:t>Savings</a:t>
            </a:r>
            <a:r>
              <a:rPr lang="ru-RU" sz="2200" dirty="0" smtClean="0"/>
              <a:t> может самостоятельно управлять своим состоянием. Так же как класс </a:t>
            </a:r>
            <a:r>
              <a:rPr lang="en-US" sz="2200" dirty="0" err="1" smtClean="0">
                <a:solidFill>
                  <a:srgbClr val="7030A0"/>
                </a:solidFill>
              </a:rPr>
              <a:t>MicrowaveOven</a:t>
            </a:r>
            <a:r>
              <a:rPr lang="en-US" sz="2200" dirty="0" smtClean="0"/>
              <a:t> (</a:t>
            </a:r>
            <a:r>
              <a:rPr lang="ru-RU" sz="2200" dirty="0" smtClean="0"/>
              <a:t>микроволновка) содержит функцию </a:t>
            </a:r>
            <a:r>
              <a:rPr lang="en-US" sz="2200" dirty="0" smtClean="0">
                <a:solidFill>
                  <a:srgbClr val="7030A0"/>
                </a:solidFill>
              </a:rPr>
              <a:t>cook</a:t>
            </a:r>
            <a:r>
              <a:rPr lang="ru-RU" sz="2200" dirty="0" smtClean="0">
                <a:solidFill>
                  <a:srgbClr val="7030A0"/>
                </a:solidFill>
              </a:rPr>
              <a:t>()</a:t>
            </a:r>
            <a:r>
              <a:rPr lang="en-US" sz="2200" dirty="0" smtClean="0">
                <a:solidFill>
                  <a:srgbClr val="7030A0"/>
                </a:solidFill>
              </a:rPr>
              <a:t> </a:t>
            </a:r>
            <a:r>
              <a:rPr lang="ru-RU" sz="2200" dirty="0" smtClean="0"/>
              <a:t>(готовить), так же как класс </a:t>
            </a:r>
            <a:r>
              <a:rPr lang="en-US" sz="2200" dirty="0" smtClean="0">
                <a:solidFill>
                  <a:srgbClr val="7030A0"/>
                </a:solidFill>
              </a:rPr>
              <a:t>Pen</a:t>
            </a:r>
            <a:r>
              <a:rPr lang="ru-RU" sz="2200" dirty="0" smtClean="0"/>
              <a:t> (ручка) содержит функцию </a:t>
            </a:r>
            <a:r>
              <a:rPr lang="en-US" sz="2200" dirty="0" smtClean="0">
                <a:solidFill>
                  <a:srgbClr val="7030A0"/>
                </a:solidFill>
              </a:rPr>
              <a:t>write</a:t>
            </a:r>
            <a:r>
              <a:rPr lang="ru-RU" sz="2200" dirty="0" smtClean="0">
                <a:solidFill>
                  <a:srgbClr val="7030A0"/>
                </a:solidFill>
              </a:rPr>
              <a:t>()</a:t>
            </a:r>
            <a:r>
              <a:rPr lang="en-US" sz="2200" dirty="0" smtClean="0">
                <a:solidFill>
                  <a:srgbClr val="7030A0"/>
                </a:solidFill>
              </a:rPr>
              <a:t> </a:t>
            </a:r>
            <a:r>
              <a:rPr lang="ru-RU" sz="2200" dirty="0" smtClean="0"/>
              <a:t>(писать), класс </a:t>
            </a:r>
            <a:r>
              <a:rPr lang="en-US" sz="2200" dirty="0" smtClean="0">
                <a:solidFill>
                  <a:srgbClr val="0000CC"/>
                </a:solidFill>
              </a:rPr>
              <a:t>Savings</a:t>
            </a:r>
            <a:r>
              <a:rPr lang="en-US" sz="2200" dirty="0" smtClean="0"/>
              <a:t> </a:t>
            </a:r>
            <a:r>
              <a:rPr lang="ru-RU" sz="2200" dirty="0" smtClean="0"/>
              <a:t>содержит функцию </a:t>
            </a:r>
            <a:r>
              <a:rPr lang="en-US" sz="2200" dirty="0" smtClean="0">
                <a:solidFill>
                  <a:srgbClr val="0000CC"/>
                </a:solidFill>
              </a:rPr>
              <a:t>vklad()</a:t>
            </a:r>
            <a:r>
              <a:rPr lang="ru-RU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257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63417" y="0"/>
            <a:ext cx="36631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>
                <a:solidFill>
                  <a:srgbClr val="006600"/>
                </a:solidFill>
              </a:rPr>
              <a:t>Назначение функций-членов</a:t>
            </a:r>
            <a:endParaRPr lang="ru-RU" sz="2200" dirty="0">
              <a:solidFill>
                <a:srgbClr val="0066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45549" y="430887"/>
            <a:ext cx="4509331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7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Savings</a:t>
            </a:r>
          </a:p>
          <a:p>
            <a:pPr algn="just"/>
            <a:r>
              <a:rPr lang="en-US" sz="17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just"/>
            <a:r>
              <a:rPr lang="en-US" sz="17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365125" algn="just"/>
            <a:r>
              <a:rPr lang="en-US" sz="17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vklad (unsigned summa)</a:t>
            </a:r>
            <a:endParaRPr lang="ru-RU" sz="17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5" algn="just"/>
            <a:r>
              <a:rPr lang="en-US" sz="17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801688" algn="just"/>
            <a:r>
              <a:rPr lang="en-US" sz="17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balance += summa;</a:t>
            </a:r>
          </a:p>
          <a:p>
            <a:pPr marL="801688" algn="just"/>
            <a:r>
              <a:rPr lang="en-US" sz="17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balance;</a:t>
            </a:r>
          </a:p>
          <a:p>
            <a:pPr marL="365125" algn="just"/>
            <a:r>
              <a:rPr lang="en-US" sz="17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65125" algn="just"/>
            <a:r>
              <a:rPr lang="en-US" sz="17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int accountNumber;</a:t>
            </a:r>
          </a:p>
          <a:p>
            <a:pPr marL="365125" algn="just"/>
            <a:r>
              <a:rPr lang="en-US" sz="17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balance;</a:t>
            </a:r>
          </a:p>
          <a:p>
            <a:pPr algn="just"/>
            <a:r>
              <a:rPr lang="en-US" sz="17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45549" y="3383413"/>
            <a:ext cx="602864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Savings</a:t>
            </a:r>
          </a:p>
          <a:p>
            <a:pPr algn="just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just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365125" algn="just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accountNumber;</a:t>
            </a:r>
          </a:p>
          <a:p>
            <a:pPr marL="365125" algn="just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balance;</a:t>
            </a:r>
          </a:p>
          <a:p>
            <a:pPr algn="just"/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just"/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vklad (Savings &amp;s, unsigned summa)</a:t>
            </a:r>
          </a:p>
          <a:p>
            <a:pPr algn="just"/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5" algn="just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balance += summa;</a:t>
            </a:r>
          </a:p>
          <a:p>
            <a:pPr marL="365125" algn="just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balance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45549" y="3383413"/>
            <a:ext cx="45093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Правая фигурная скобка 7"/>
          <p:cNvSpPr/>
          <p:nvPr/>
        </p:nvSpPr>
        <p:spPr>
          <a:xfrm>
            <a:off x="4484078" y="1252025"/>
            <a:ext cx="397411" cy="12660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754880" y="1484961"/>
            <a:ext cx="2690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006600"/>
                </a:solidFill>
              </a:rPr>
              <a:t>функция-член (</a:t>
            </a:r>
            <a:r>
              <a:rPr lang="ru-RU" sz="2000" i="1" dirty="0" smtClean="0">
                <a:solidFill>
                  <a:srgbClr val="CC0000"/>
                </a:solidFill>
              </a:rPr>
              <a:t>метод</a:t>
            </a:r>
            <a:r>
              <a:rPr lang="ru-RU" sz="2000" dirty="0" smtClean="0">
                <a:solidFill>
                  <a:srgbClr val="006600"/>
                </a:solidFill>
              </a:rPr>
              <a:t>)</a:t>
            </a:r>
            <a:endParaRPr lang="ru-RU" sz="2000" dirty="0"/>
          </a:p>
        </p:txBody>
      </p:sp>
      <p:sp>
        <p:nvSpPr>
          <p:cNvPr id="10" name="Правая фигурная скобка 9"/>
          <p:cNvSpPr/>
          <p:nvPr/>
        </p:nvSpPr>
        <p:spPr>
          <a:xfrm>
            <a:off x="5755734" y="5076092"/>
            <a:ext cx="397411" cy="14466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026536" y="5370644"/>
            <a:ext cx="22093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006600"/>
                </a:solidFill>
              </a:rPr>
              <a:t>внешняя функция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4333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0676" y="177578"/>
            <a:ext cx="8206548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В предыдущем фрагменте </a:t>
            </a:r>
            <a:r>
              <a:rPr lang="en-US" sz="2200" dirty="0" smtClean="0">
                <a:solidFill>
                  <a:srgbClr val="0000CC"/>
                </a:solidFill>
              </a:rPr>
              <a:t>vklad() </a:t>
            </a:r>
            <a:r>
              <a:rPr lang="ru-RU" sz="2200" dirty="0" smtClean="0"/>
              <a:t>– это функция </a:t>
            </a:r>
            <a:r>
              <a:rPr lang="en-US" sz="2200" dirty="0" smtClean="0"/>
              <a:t>“</a:t>
            </a:r>
            <a:r>
              <a:rPr lang="ru-RU" sz="2200" dirty="0" smtClean="0"/>
              <a:t>вклада на счет</a:t>
            </a:r>
            <a:r>
              <a:rPr lang="en-US" sz="2200" dirty="0" smtClean="0"/>
              <a:t>”</a:t>
            </a:r>
            <a:r>
              <a:rPr lang="ru-RU" sz="2200" dirty="0" smtClean="0"/>
              <a:t>. Эта функция поддержки реализована в виде внешней функции, которая выполняет необходимые действия с экземпляром класса </a:t>
            </a:r>
            <a:r>
              <a:rPr lang="en-US" sz="2200" dirty="0" smtClean="0">
                <a:solidFill>
                  <a:srgbClr val="0000CC"/>
                </a:solidFill>
              </a:rPr>
              <a:t>Savings</a:t>
            </a:r>
            <a:r>
              <a:rPr lang="ru-RU" sz="2200" dirty="0" smtClean="0"/>
              <a:t>. Такой подход имеет право на существование, но он нарушает правила ООП. Карандаш имеет свои внутренние компоненты, которые </a:t>
            </a:r>
            <a:r>
              <a:rPr lang="en-US" sz="2200" dirty="0" smtClean="0"/>
              <a:t>“</a:t>
            </a:r>
            <a:r>
              <a:rPr lang="ru-RU" sz="2200" dirty="0" smtClean="0"/>
              <a:t>знают</a:t>
            </a:r>
            <a:r>
              <a:rPr lang="en-US" sz="2200" dirty="0" smtClean="0"/>
              <a:t>”</a:t>
            </a:r>
            <a:r>
              <a:rPr lang="ru-RU" sz="2200" dirty="0" smtClean="0"/>
              <a:t>, как написать текст или нарисовать рисунок. Микроволновка </a:t>
            </a:r>
            <a:r>
              <a:rPr lang="en-US" sz="2200" dirty="0" smtClean="0"/>
              <a:t>“</a:t>
            </a:r>
            <a:r>
              <a:rPr lang="ru-RU" sz="2200" dirty="0" smtClean="0"/>
              <a:t>знает</a:t>
            </a:r>
            <a:r>
              <a:rPr lang="en-US" sz="2200" dirty="0" smtClean="0"/>
              <a:t>”</a:t>
            </a:r>
            <a:r>
              <a:rPr lang="ru-RU" sz="2200" dirty="0" smtClean="0"/>
              <a:t>, как разморозить или приготовить продукты. </a:t>
            </a:r>
            <a:r>
              <a:rPr lang="ru-RU" sz="2200" i="1" dirty="0" smtClean="0">
                <a:solidFill>
                  <a:srgbClr val="006600"/>
                </a:solidFill>
              </a:rPr>
              <a:t>Данные-члены</a:t>
            </a:r>
            <a:r>
              <a:rPr lang="ru-RU" sz="2200" dirty="0" smtClean="0"/>
              <a:t> класса в этом смысле схожи с элементами карандаша или микроволновки, а </a:t>
            </a:r>
            <a:r>
              <a:rPr lang="ru-RU" sz="2200" i="1" dirty="0" smtClean="0">
                <a:solidFill>
                  <a:srgbClr val="006600"/>
                </a:solidFill>
              </a:rPr>
              <a:t>функции-члены</a:t>
            </a:r>
            <a:r>
              <a:rPr lang="ru-RU" sz="2200" dirty="0" smtClean="0"/>
              <a:t> – с количеством написанных карандашом символов или программами приготовления в микроволновке.</a:t>
            </a:r>
          </a:p>
          <a:p>
            <a:pPr algn="just"/>
            <a:r>
              <a:rPr lang="ru-RU" sz="2200" dirty="0" smtClean="0"/>
              <a:t>Когда мы собираемся рисовать или размораживать, мы не должны начинать со сбора карандаша или подключения элементов микроволновки. Так же и классы без внешнего вмешательства должны знать, как управлять своими </a:t>
            </a:r>
            <a:r>
              <a:rPr lang="en-US" sz="2200" dirty="0" smtClean="0"/>
              <a:t>“</a:t>
            </a:r>
            <a:r>
              <a:rPr lang="ru-RU" sz="2200" dirty="0" smtClean="0"/>
              <a:t>внутренними органами</a:t>
            </a:r>
            <a:r>
              <a:rPr lang="en-US" sz="2200" dirty="0" smtClean="0"/>
              <a:t>”</a:t>
            </a:r>
            <a:r>
              <a:rPr lang="ru-RU" sz="2200" dirty="0" smtClean="0"/>
              <a:t>.</a:t>
            </a:r>
          </a:p>
          <a:p>
            <a:pPr algn="just"/>
            <a:r>
              <a:rPr lang="ru-RU" sz="2200" dirty="0" smtClean="0"/>
              <a:t>В альтернативном варианте можно разместить внутрь класса прототип функции, а вне класса написать саму функцию. Такой подход не будет нарушением принципов ООП.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54267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47823" y="98474"/>
            <a:ext cx="443544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>
                <a:solidFill>
                  <a:srgbClr val="006600"/>
                </a:solidFill>
              </a:rPr>
              <a:t>Именование членов класса</a:t>
            </a:r>
            <a:r>
              <a:rPr lang="en-US" sz="2200" dirty="0" smtClean="0">
                <a:solidFill>
                  <a:srgbClr val="006600"/>
                </a:solidFill>
              </a:rPr>
              <a:t> (</a:t>
            </a:r>
            <a:r>
              <a:rPr lang="ru-RU" sz="2200" dirty="0" smtClean="0">
                <a:solidFill>
                  <a:srgbClr val="006600"/>
                </a:solidFill>
              </a:rPr>
              <a:t>полей)</a:t>
            </a:r>
            <a:endParaRPr lang="ru-RU" sz="2200" dirty="0">
              <a:solidFill>
                <a:srgbClr val="0066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3157" y="937324"/>
            <a:ext cx="4509331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7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Savings</a:t>
            </a:r>
          </a:p>
          <a:p>
            <a:pPr algn="just"/>
            <a:r>
              <a:rPr lang="en-US" sz="17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just"/>
            <a:r>
              <a:rPr lang="en-US" sz="17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365125" algn="just"/>
            <a:r>
              <a:rPr lang="en-US" sz="17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vklad (unsigned summa)</a:t>
            </a:r>
            <a:endParaRPr lang="ru-RU" sz="17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5" algn="just"/>
            <a:r>
              <a:rPr lang="en-US" sz="17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801688" algn="just"/>
            <a:r>
              <a:rPr lang="en-US" sz="17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balance += summa;</a:t>
            </a:r>
          </a:p>
          <a:p>
            <a:pPr marL="801688" algn="just"/>
            <a:r>
              <a:rPr lang="en-US" sz="17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balance;</a:t>
            </a:r>
          </a:p>
          <a:p>
            <a:pPr marL="365125" algn="just"/>
            <a:r>
              <a:rPr lang="en-US" sz="17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65125" algn="just"/>
            <a:r>
              <a:rPr lang="en-US" sz="17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int accountNumber;</a:t>
            </a:r>
          </a:p>
          <a:p>
            <a:pPr marL="365125" algn="just"/>
            <a:r>
              <a:rPr lang="en-US" sz="17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balance;</a:t>
            </a:r>
          </a:p>
          <a:p>
            <a:pPr algn="just"/>
            <a:r>
              <a:rPr lang="en-US" sz="17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3158" y="529361"/>
            <a:ext cx="4688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Рассмотренный ранее фрагмент программы: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3156" y="3945999"/>
            <a:ext cx="875389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Полное (расширенное) имя метода пишется так: </a:t>
            </a:r>
            <a:endParaRPr lang="en-US" sz="2200" dirty="0" smtClean="0"/>
          </a:p>
          <a:p>
            <a:r>
              <a:rPr lang="en-US" sz="2200" dirty="0" smtClean="0">
                <a:solidFill>
                  <a:srgbClr val="0000CC"/>
                </a:solidFill>
              </a:rPr>
              <a:t>Savings::vklad(unsigned)</a:t>
            </a:r>
          </a:p>
          <a:p>
            <a:r>
              <a:rPr lang="ru-RU" sz="2200" dirty="0" smtClean="0"/>
              <a:t>Краткое имя будет таким: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vklad(unsigned)</a:t>
            </a:r>
          </a:p>
          <a:p>
            <a:pPr algn="just"/>
            <a:r>
              <a:rPr lang="ru-RU" sz="2200" dirty="0" smtClean="0"/>
              <a:t>Имя класса в начале полного имени означает, что эта функция является членом класса </a:t>
            </a:r>
            <a:r>
              <a:rPr lang="en-US" sz="2200" dirty="0" smtClean="0">
                <a:solidFill>
                  <a:srgbClr val="0000CC"/>
                </a:solidFill>
              </a:rPr>
              <a:t>Savings</a:t>
            </a:r>
            <a:r>
              <a:rPr lang="ru-RU" sz="2200" dirty="0" smtClean="0"/>
              <a:t>. </a:t>
            </a:r>
            <a:r>
              <a:rPr lang="ru-RU" sz="2200" dirty="0" smtClean="0">
                <a:solidFill>
                  <a:srgbClr val="0000CC"/>
                </a:solidFill>
              </a:rPr>
              <a:t>::</a:t>
            </a:r>
            <a:r>
              <a:rPr lang="ru-RU" sz="2200" dirty="0" smtClean="0"/>
              <a:t> между именами класса и функции – это символ-разделитель. Расширенное имя функции, не являющейся членом какого-либо класса, может иметь вид: </a:t>
            </a:r>
            <a:r>
              <a:rPr lang="en-US" sz="2200" dirty="0" smtClean="0">
                <a:solidFill>
                  <a:srgbClr val="0000CC"/>
                </a:solidFill>
              </a:rPr>
              <a:t>::fn(int,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en-US" sz="2200" dirty="0" smtClean="0">
                <a:solidFill>
                  <a:srgbClr val="0000CC"/>
                </a:solidFill>
              </a:rPr>
              <a:t>float)</a:t>
            </a:r>
            <a:endParaRPr lang="ru-RU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84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1492</Words>
  <Application>Microsoft Office PowerPoint</Application>
  <PresentationFormat>Экран (4:3)</PresentationFormat>
  <Paragraphs>126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Виктория Викторовна Исакова</dc:creator>
  <cp:lastModifiedBy>Виктория Викторовна Исакова</cp:lastModifiedBy>
  <cp:revision>274</cp:revision>
  <dcterms:created xsi:type="dcterms:W3CDTF">2016-03-01T14:09:19Z</dcterms:created>
  <dcterms:modified xsi:type="dcterms:W3CDTF">2020-03-19T06:42:45Z</dcterms:modified>
</cp:coreProperties>
</file>