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322" r:id="rId3"/>
    <p:sldId id="323" r:id="rId4"/>
    <p:sldId id="283" r:id="rId5"/>
    <p:sldId id="285" r:id="rId6"/>
    <p:sldId id="288" r:id="rId7"/>
    <p:sldId id="287" r:id="rId8"/>
    <p:sldId id="302" r:id="rId9"/>
    <p:sldId id="303" r:id="rId10"/>
    <p:sldId id="320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ктория Викторовна Исакова" initials="ВВИ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3300"/>
    <a:srgbClr val="660066"/>
    <a:srgbClr val="006600"/>
    <a:srgbClr val="800000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DB52-6ECE-4524-81A0-6D055EBF1AC4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70-D293-41D8-A475-28D1C1996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69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DB52-6ECE-4524-81A0-6D055EBF1AC4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70-D293-41D8-A475-28D1C1996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62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DB52-6ECE-4524-81A0-6D055EBF1AC4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70-D293-41D8-A475-28D1C1996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64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DB52-6ECE-4524-81A0-6D055EBF1AC4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70-D293-41D8-A475-28D1C1996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96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DB52-6ECE-4524-81A0-6D055EBF1AC4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70-D293-41D8-A475-28D1C1996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51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DB52-6ECE-4524-81A0-6D055EBF1AC4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70-D293-41D8-A475-28D1C1996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6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DB52-6ECE-4524-81A0-6D055EBF1AC4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70-D293-41D8-A475-28D1C1996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81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DB52-6ECE-4524-81A0-6D055EBF1AC4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70-D293-41D8-A475-28D1C1996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85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DB52-6ECE-4524-81A0-6D055EBF1AC4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70-D293-41D8-A475-28D1C1996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83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DB52-6ECE-4524-81A0-6D055EBF1AC4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70-D293-41D8-A475-28D1C1996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17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DB52-6ECE-4524-81A0-6D055EBF1AC4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70-D293-41D8-A475-28D1C1996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48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4DB52-6ECE-4524-81A0-6D055EBF1AC4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3170-D293-41D8-A475-28D1C1996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99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49682" y="98474"/>
            <a:ext cx="28123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>
                <a:solidFill>
                  <a:srgbClr val="002060"/>
                </a:solidFill>
              </a:rPr>
              <a:t>Инкапсуляция метода</a:t>
            </a:r>
            <a:endParaRPr lang="ru-RU" sz="2200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1015" y="364976"/>
            <a:ext cx="860942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Пример. Пользователь получает денежные средства со своего банковского счета: вводит сумму, затем получает купюры или сообщение от банкомата об отсутствии указанной суммы в самом банкомате (не на счете). При этом у пользователя не должно быть доступа к информации о том, сколько денег в данный момент лежит в банкомате.</a:t>
            </a:r>
            <a:endParaRPr lang="ru-RU" sz="2000" dirty="0">
              <a:solidFill>
                <a:srgbClr val="0000CC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28942"/>
            <a:ext cx="6358598" cy="496680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534" y="6390202"/>
            <a:ext cx="3629465" cy="46779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92" y="4528159"/>
            <a:ext cx="3286251" cy="126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51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90" y="216318"/>
            <a:ext cx="2226855" cy="109197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99490" y="1415627"/>
            <a:ext cx="8609427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900" dirty="0" smtClean="0"/>
              <a:t>1. </a:t>
            </a:r>
            <a:r>
              <a:rPr lang="ru-RU" sz="1900" dirty="0"/>
              <a:t>Описать класс «домашняя библиотека». Предусмотреть возможность работы с произвольным числом книг, поиска книги по какому-либо признаку (например, по автору или по году издания), добавления книг в библиотеку, удаления книг из нее, сортировки книг по разным полям.</a:t>
            </a:r>
          </a:p>
          <a:p>
            <a:pPr algn="just"/>
            <a:r>
              <a:rPr lang="en-US" sz="1900" dirty="0" smtClean="0"/>
              <a:t>2. </a:t>
            </a:r>
            <a:r>
              <a:rPr lang="ru-RU" sz="1900" dirty="0"/>
              <a:t>Класс Покупатель: Фамилия, Имя, Отчество, Адрес, Номер кредитной карточки, Номер банковского </a:t>
            </a:r>
            <a:r>
              <a:rPr lang="ru-RU" sz="1900" dirty="0" smtClean="0"/>
              <a:t>счета;</a:t>
            </a:r>
            <a:r>
              <a:rPr lang="ru-RU" sz="1900" dirty="0"/>
              <a:t> Методы: установка значений атрибутов, получение значений атрибутов, вывод информации. Создать массив объектов данного класса. Вывести список покупателей в алфавитном порядке и список покупателей, у которых номер кредитной карточки находится в заданном диапазоне</a:t>
            </a:r>
            <a:r>
              <a:rPr lang="ru-RU" sz="1900" dirty="0" smtClean="0"/>
              <a:t>.</a:t>
            </a:r>
            <a:endParaRPr lang="en-US" sz="1900" dirty="0"/>
          </a:p>
          <a:p>
            <a:pPr algn="just"/>
            <a:r>
              <a:rPr lang="en-US" sz="1900" dirty="0" smtClean="0"/>
              <a:t>3. </a:t>
            </a:r>
            <a:r>
              <a:rPr lang="ru-RU" sz="1900" dirty="0"/>
              <a:t>Класс Абонент: Идентификационный номер, Фамилия, Имя, Отчество, Адрес, Номер кредитной карточки, Дебет, Кредит, Время междугородных и городских переговоров</a:t>
            </a:r>
            <a:r>
              <a:rPr lang="ru-RU" sz="1900" dirty="0" smtClean="0"/>
              <a:t>;</a:t>
            </a:r>
            <a:r>
              <a:rPr lang="ru-RU" sz="1900" dirty="0"/>
              <a:t> Методы: установка значений атрибутов, получение значений атрибутов, вывод информации. Создать массив объектов данного класса. Вывести сведения относительно абонентов, у которых время городских переговоров превышает заданное.  Сведения относительно абонентов, которые пользовались междугородной связью.</a:t>
            </a:r>
          </a:p>
        </p:txBody>
      </p:sp>
    </p:spTree>
    <p:extLst>
      <p:ext uri="{BB962C8B-B14F-4D97-AF65-F5344CB8AC3E}">
        <p14:creationId xmlns:p14="http://schemas.microsoft.com/office/powerpoint/2010/main" val="203713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1015" y="364976"/>
            <a:ext cx="8609427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Описание программы.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В функции </a:t>
            </a:r>
            <a:r>
              <a:rPr lang="en-US" sz="2000" dirty="0" smtClean="0">
                <a:solidFill>
                  <a:srgbClr val="0000CC"/>
                </a:solidFill>
              </a:rPr>
              <a:t>main()</a:t>
            </a:r>
            <a:r>
              <a:rPr lang="ru-RU" sz="2000" dirty="0" smtClean="0"/>
              <a:t>:</a:t>
            </a:r>
          </a:p>
          <a:p>
            <a:pPr algn="just"/>
            <a:r>
              <a:rPr lang="ru-RU" sz="2000" dirty="0" smtClean="0"/>
              <a:t>создан объект </a:t>
            </a:r>
            <a:r>
              <a:rPr lang="en-US" sz="2000" dirty="0" smtClean="0">
                <a:solidFill>
                  <a:srgbClr val="0000CC"/>
                </a:solidFill>
              </a:rPr>
              <a:t>cash</a:t>
            </a:r>
            <a:r>
              <a:rPr lang="en-US" sz="2000" dirty="0" smtClean="0"/>
              <a:t> </a:t>
            </a:r>
            <a:r>
              <a:rPr lang="ru-RU" sz="2000" dirty="0" smtClean="0"/>
              <a:t>класса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Cash</a:t>
            </a:r>
            <a:r>
              <a:rPr lang="ru-RU" sz="2000" dirty="0" smtClean="0"/>
              <a:t>, и через этот объект производится вызов метода </a:t>
            </a:r>
            <a:r>
              <a:rPr lang="en-US" sz="2000" dirty="0" err="1" smtClean="0">
                <a:solidFill>
                  <a:srgbClr val="0000CC"/>
                </a:solidFill>
              </a:rPr>
              <a:t>getCash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smtClean="0">
                <a:solidFill>
                  <a:srgbClr val="0000CC"/>
                </a:solidFill>
              </a:rPr>
              <a:t>(5000)</a:t>
            </a:r>
            <a:r>
              <a:rPr lang="en-US" sz="2000" dirty="0" smtClean="0"/>
              <a:t>;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В описании класса:</a:t>
            </a:r>
          </a:p>
          <a:p>
            <a:pPr algn="just"/>
            <a:r>
              <a:rPr lang="ru-RU" sz="2000" dirty="0" smtClean="0"/>
              <a:t>В интерфейсе класса (т.е. в части </a:t>
            </a:r>
            <a:r>
              <a:rPr lang="en-US" sz="2000" dirty="0" smtClean="0">
                <a:solidFill>
                  <a:srgbClr val="660066"/>
                </a:solidFill>
              </a:rPr>
              <a:t>public</a:t>
            </a:r>
            <a:r>
              <a:rPr lang="en-US" sz="2000" dirty="0" smtClean="0"/>
              <a:t>) </a:t>
            </a:r>
            <a:r>
              <a:rPr lang="ru-RU" sz="2000" dirty="0" smtClean="0"/>
              <a:t>метод </a:t>
            </a:r>
            <a:r>
              <a:rPr lang="en-US" sz="2000" dirty="0" err="1" smtClean="0">
                <a:solidFill>
                  <a:srgbClr val="0000CC"/>
                </a:solidFill>
              </a:rPr>
              <a:t>getCash</a:t>
            </a:r>
            <a:r>
              <a:rPr lang="ru-RU" sz="2000" dirty="0" smtClean="0">
                <a:solidFill>
                  <a:srgbClr val="0000CC"/>
                </a:solidFill>
              </a:rPr>
              <a:t>() </a:t>
            </a:r>
            <a:r>
              <a:rPr lang="ru-RU" sz="2000" dirty="0" smtClean="0"/>
              <a:t>принимает значение </a:t>
            </a:r>
            <a:r>
              <a:rPr lang="ru-RU" sz="2000" dirty="0" smtClean="0">
                <a:solidFill>
                  <a:srgbClr val="993300"/>
                </a:solidFill>
              </a:rPr>
              <a:t>5000</a:t>
            </a:r>
            <a:r>
              <a:rPr lang="ru-RU" sz="2000" dirty="0" smtClean="0"/>
              <a:t> и записывает его в свой параметр – </a:t>
            </a:r>
            <a:r>
              <a:rPr lang="en-US" sz="2000" dirty="0" smtClean="0">
                <a:solidFill>
                  <a:srgbClr val="0000CC"/>
                </a:solidFill>
              </a:rPr>
              <a:t>summa</a:t>
            </a:r>
            <a:r>
              <a:rPr lang="ru-RU" sz="2000" dirty="0" smtClean="0"/>
              <a:t>. Затем в условной конструкции этот метод обращается к </a:t>
            </a:r>
            <a:r>
              <a:rPr lang="ru-RU" sz="2000" dirty="0"/>
              <a:t>инкапсулированной </a:t>
            </a:r>
            <a:r>
              <a:rPr lang="ru-RU" sz="2000" dirty="0" smtClean="0"/>
              <a:t>(защищенной) части класса – методу </a:t>
            </a:r>
            <a:r>
              <a:rPr lang="en-US" sz="2000" dirty="0" err="1">
                <a:solidFill>
                  <a:srgbClr val="0000CC"/>
                </a:solidFill>
              </a:rPr>
              <a:t>isThereMoney</a:t>
            </a:r>
            <a:r>
              <a:rPr lang="en-US" sz="2000" dirty="0">
                <a:solidFill>
                  <a:srgbClr val="0000CC"/>
                </a:solidFill>
              </a:rPr>
              <a:t>(int sum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  <a:r>
              <a:rPr lang="ru-RU" sz="2000" dirty="0" smtClean="0"/>
              <a:t> – и передает ему значение </a:t>
            </a:r>
            <a:r>
              <a:rPr lang="ru-RU" sz="2000" dirty="0">
                <a:solidFill>
                  <a:srgbClr val="993300"/>
                </a:solidFill>
              </a:rPr>
              <a:t>5000</a:t>
            </a:r>
            <a:r>
              <a:rPr lang="ru-RU" sz="2000" dirty="0" smtClean="0"/>
              <a:t> в параметр </a:t>
            </a:r>
            <a:r>
              <a:rPr lang="en-US" sz="2000" dirty="0" smtClean="0">
                <a:solidFill>
                  <a:srgbClr val="0000CC"/>
                </a:solidFill>
              </a:rPr>
              <a:t>sum</a:t>
            </a:r>
            <a:r>
              <a:rPr lang="ru-RU" sz="2000" dirty="0" smtClean="0"/>
              <a:t>. В этой же инкапсулированной области есть свойство класса </a:t>
            </a:r>
            <a:r>
              <a:rPr lang="en-US" sz="2000" dirty="0" err="1" smtClean="0">
                <a:solidFill>
                  <a:srgbClr val="0000CC"/>
                </a:solidFill>
              </a:rPr>
              <a:t>cash</a:t>
            </a:r>
            <a:r>
              <a:rPr lang="en-US" sz="200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err="1" smtClean="0">
                <a:solidFill>
                  <a:srgbClr val="0000CC"/>
                </a:solidFill>
              </a:rPr>
              <a:t>nBank</a:t>
            </a:r>
            <a:r>
              <a:rPr lang="ru-RU" sz="2000" dirty="0" smtClean="0"/>
              <a:t>, которое по чистой случайности инициализировано тоже значением </a:t>
            </a:r>
            <a:r>
              <a:rPr lang="ru-RU" sz="2000" dirty="0">
                <a:solidFill>
                  <a:srgbClr val="993300"/>
                </a:solidFill>
              </a:rPr>
              <a:t>5000</a:t>
            </a:r>
            <a:r>
              <a:rPr lang="ru-RU" sz="2000" dirty="0" smtClean="0"/>
              <a:t>. В методе </a:t>
            </a:r>
            <a:r>
              <a:rPr lang="en-US" sz="2000" dirty="0" err="1" smtClean="0">
                <a:solidFill>
                  <a:srgbClr val="0000CC"/>
                </a:solidFill>
              </a:rPr>
              <a:t>isThereMoney</a:t>
            </a:r>
            <a:r>
              <a:rPr lang="ru-RU" sz="2000" dirty="0" smtClean="0">
                <a:solidFill>
                  <a:srgbClr val="0000CC"/>
                </a:solidFill>
              </a:rPr>
              <a:t>() </a:t>
            </a:r>
            <a:r>
              <a:rPr lang="ru-RU" sz="2000" dirty="0" smtClean="0"/>
              <a:t>проверяется, меньше ли полученное от пользователя значение </a:t>
            </a:r>
            <a:r>
              <a:rPr lang="en-US" sz="2000" dirty="0" smtClean="0">
                <a:solidFill>
                  <a:srgbClr val="0000CC"/>
                </a:solidFill>
              </a:rPr>
              <a:t>sum</a:t>
            </a:r>
            <a:r>
              <a:rPr lang="ru-RU" sz="2000" dirty="0" smtClean="0"/>
              <a:t>, чем то, которое хранит в себе переменная </a:t>
            </a:r>
            <a:r>
              <a:rPr lang="en-US" sz="2000" dirty="0" err="1" smtClean="0">
                <a:solidFill>
                  <a:srgbClr val="0000CC"/>
                </a:solidFill>
              </a:rPr>
              <a:t>cash</a:t>
            </a:r>
            <a:r>
              <a:rPr lang="en-US" sz="200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err="1" smtClean="0">
                <a:solidFill>
                  <a:srgbClr val="0000CC"/>
                </a:solidFill>
              </a:rPr>
              <a:t>nBank</a:t>
            </a:r>
            <a:r>
              <a:rPr lang="ru-RU" sz="2000" dirty="0" smtClean="0"/>
              <a:t>. Если да, то метод </a:t>
            </a:r>
            <a:r>
              <a:rPr lang="en-US" sz="2000" dirty="0" err="1">
                <a:solidFill>
                  <a:srgbClr val="0000CC"/>
                </a:solidFill>
              </a:rPr>
              <a:t>isThereMoney</a:t>
            </a:r>
            <a:r>
              <a:rPr lang="ru-RU" sz="2000" dirty="0" smtClean="0">
                <a:solidFill>
                  <a:srgbClr val="0000CC"/>
                </a:solidFill>
              </a:rPr>
              <a:t>() </a:t>
            </a:r>
            <a:r>
              <a:rPr lang="ru-RU" sz="2000" dirty="0" smtClean="0"/>
              <a:t>вернет </a:t>
            </a:r>
            <a:r>
              <a:rPr lang="en-US" sz="2000" dirty="0" smtClean="0">
                <a:solidFill>
                  <a:srgbClr val="993300"/>
                </a:solidFill>
              </a:rPr>
              <a:t>true</a:t>
            </a:r>
            <a:r>
              <a:rPr lang="ru-RU" sz="2000" dirty="0" smtClean="0"/>
              <a:t>, иначе вернет </a:t>
            </a:r>
            <a:r>
              <a:rPr lang="en-US" sz="2000" dirty="0" smtClean="0">
                <a:solidFill>
                  <a:srgbClr val="993300"/>
                </a:solidFill>
              </a:rPr>
              <a:t>false</a:t>
            </a:r>
            <a:r>
              <a:rPr lang="ru-RU" sz="2000" dirty="0" smtClean="0"/>
              <a:t>. </a:t>
            </a:r>
            <a:r>
              <a:rPr lang="en-US" sz="2000" dirty="0" smtClean="0">
                <a:solidFill>
                  <a:srgbClr val="993300"/>
                </a:solidFill>
              </a:rPr>
              <a:t>true</a:t>
            </a:r>
            <a:r>
              <a:rPr lang="en-US" sz="2000" dirty="0" smtClean="0"/>
              <a:t> </a:t>
            </a:r>
            <a:r>
              <a:rPr lang="ru-RU" sz="2000" dirty="0" smtClean="0"/>
              <a:t>или </a:t>
            </a:r>
            <a:r>
              <a:rPr lang="en-US" sz="2000" dirty="0" smtClean="0">
                <a:solidFill>
                  <a:srgbClr val="993300"/>
                </a:solidFill>
              </a:rPr>
              <a:t>false</a:t>
            </a:r>
            <a:r>
              <a:rPr lang="ru-RU" sz="2000" dirty="0" smtClean="0"/>
              <a:t> возвращается в условие и срабатывает либо первая ветка ветвления, либо вторая. Далее управление возвращается в </a:t>
            </a:r>
            <a:r>
              <a:rPr lang="en-US" sz="2000" dirty="0" smtClean="0">
                <a:solidFill>
                  <a:srgbClr val="0000CC"/>
                </a:solidFill>
              </a:rPr>
              <a:t>main()</a:t>
            </a:r>
            <a:r>
              <a:rPr lang="ru-RU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300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03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47823" y="98474"/>
            <a:ext cx="40602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>
                <a:solidFill>
                  <a:srgbClr val="002060"/>
                </a:solidFill>
              </a:rPr>
              <a:t>Разрешение области видимости</a:t>
            </a:r>
            <a:endParaRPr lang="ru-RU" sz="2200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90887" y="529361"/>
            <a:ext cx="81170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Символ </a:t>
            </a:r>
            <a:r>
              <a:rPr lang="en-US" sz="2400" dirty="0" smtClean="0">
                <a:solidFill>
                  <a:srgbClr val="0000CC"/>
                </a:solidFill>
              </a:rPr>
              <a:t>::</a:t>
            </a:r>
            <a:r>
              <a:rPr lang="en-US" sz="2400" dirty="0" smtClean="0"/>
              <a:t> </a:t>
            </a:r>
            <a:r>
              <a:rPr lang="ru-RU" sz="2400" dirty="0" smtClean="0"/>
              <a:t>между именем класса и именем его члена называется </a:t>
            </a:r>
            <a:r>
              <a:rPr lang="ru-RU" sz="2400" dirty="0" smtClean="0">
                <a:solidFill>
                  <a:srgbClr val="CC0000"/>
                </a:solidFill>
              </a:rPr>
              <a:t>оператор</a:t>
            </a:r>
            <a:r>
              <a:rPr lang="ru-RU" sz="2400" dirty="0" smtClean="0"/>
              <a:t>ом </a:t>
            </a:r>
            <a:r>
              <a:rPr lang="ru-RU" sz="2400" dirty="0" smtClean="0">
                <a:solidFill>
                  <a:srgbClr val="CC0000"/>
                </a:solidFill>
              </a:rPr>
              <a:t>разрешения области видимости</a:t>
            </a:r>
            <a:r>
              <a:rPr lang="ru-RU" sz="2400" dirty="0" smtClean="0"/>
              <a:t>, поскольку он </a:t>
            </a:r>
            <a:r>
              <a:rPr lang="ru-RU" sz="2400" dirty="0" smtClean="0">
                <a:solidFill>
                  <a:srgbClr val="006600"/>
                </a:solidFill>
              </a:rPr>
              <a:t>указывает, какой области видимости принадлежит член класса</a:t>
            </a:r>
            <a:r>
              <a:rPr lang="ru-RU" sz="2400" dirty="0" smtClean="0"/>
              <a:t>. Имя класса перед двоеточиями похоже на фамилию, тогда как название функции после двоеточия схоже с именем.</a:t>
            </a:r>
          </a:p>
          <a:p>
            <a:pPr algn="just"/>
            <a:r>
              <a:rPr lang="ru-RU" sz="2400" dirty="0" smtClean="0"/>
              <a:t>С помощью оператора </a:t>
            </a:r>
            <a:r>
              <a:rPr lang="en-US" sz="2400" dirty="0" smtClean="0">
                <a:solidFill>
                  <a:srgbClr val="0000CC"/>
                </a:solidFill>
              </a:rPr>
              <a:t>::</a:t>
            </a:r>
            <a:r>
              <a:rPr lang="en-US" sz="2400" dirty="0" smtClean="0"/>
              <a:t> </a:t>
            </a:r>
            <a:r>
              <a:rPr lang="ru-RU" sz="2400" dirty="0" smtClean="0"/>
              <a:t>можно также описать функцию–не член, использовав для этого пустое имя класса. В этом случае функция </a:t>
            </a:r>
            <a:r>
              <a:rPr lang="en-US" sz="2400" dirty="0" smtClean="0">
                <a:solidFill>
                  <a:srgbClr val="0000CC"/>
                </a:solidFill>
              </a:rPr>
              <a:t>addCourse() </a:t>
            </a:r>
            <a:r>
              <a:rPr lang="ru-RU" sz="2400" dirty="0" smtClean="0"/>
              <a:t>должна быть описана как </a:t>
            </a:r>
            <a:r>
              <a:rPr lang="en-US" sz="2400" dirty="0" smtClean="0">
                <a:solidFill>
                  <a:srgbClr val="0000CC"/>
                </a:solidFill>
              </a:rPr>
              <a:t>::</a:t>
            </a:r>
            <a:r>
              <a:rPr lang="en-US" sz="2400" dirty="0" err="1" smtClean="0">
                <a:solidFill>
                  <a:srgbClr val="0000CC"/>
                </a:solidFill>
              </a:rPr>
              <a:t>addCourse</a:t>
            </a:r>
            <a:r>
              <a:rPr lang="en-US" sz="2400" dirty="0" smtClean="0">
                <a:solidFill>
                  <a:srgbClr val="0000CC"/>
                </a:solidFill>
              </a:rPr>
              <a:t>(</a:t>
            </a:r>
            <a:r>
              <a:rPr lang="en-US" sz="2400" dirty="0" err="1" smtClean="0">
                <a:solidFill>
                  <a:srgbClr val="0000CC"/>
                </a:solidFill>
              </a:rPr>
              <a:t>int,float</a:t>
            </a:r>
            <a:r>
              <a:rPr lang="en-US" sz="2400" dirty="0" smtClean="0">
                <a:solidFill>
                  <a:srgbClr val="0000CC"/>
                </a:solidFill>
              </a:rPr>
              <a:t>)</a:t>
            </a:r>
            <a:endParaRPr lang="ru-RU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87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8312" y="304187"/>
            <a:ext cx="796264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Оператор </a:t>
            </a:r>
            <a:r>
              <a:rPr lang="ru-RU" sz="2000" dirty="0" smtClean="0">
                <a:solidFill>
                  <a:srgbClr val="0000CC"/>
                </a:solidFill>
              </a:rPr>
              <a:t>::</a:t>
            </a:r>
            <a:r>
              <a:rPr lang="ru-RU" sz="2000" dirty="0" smtClean="0"/>
              <a:t> не всегда необязателен: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функция </a:t>
            </a:r>
            <a:r>
              <a:rPr lang="en-US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addCourse</a:t>
            </a:r>
            <a:r>
              <a:rPr lang="ru-RU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перемножает кол-во часов и оценку</a:t>
            </a:r>
          </a:p>
          <a:p>
            <a:r>
              <a:rPr lang="en-US" sz="2000" dirty="0" smtClean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addCourse (int hours, float grade)</a:t>
            </a:r>
          </a:p>
          <a:p>
            <a:pPr marL="266700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hours*grade }</a:t>
            </a:r>
          </a:p>
          <a:p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Student</a:t>
            </a:r>
          </a:p>
          <a:p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public:</a:t>
            </a:r>
          </a:p>
          <a:p>
            <a:pPr marL="450850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semesterHours;</a:t>
            </a:r>
          </a:p>
          <a:p>
            <a:pPr marL="450850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gpa;</a:t>
            </a:r>
          </a:p>
          <a:p>
            <a:pPr marL="450850"/>
            <a:r>
              <a:rPr lang="en-US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Добавить пройденный курс к записи</a:t>
            </a:r>
          </a:p>
          <a:p>
            <a:pPr marL="450850"/>
            <a:r>
              <a:rPr lang="en-US" sz="2000" dirty="0" smtClean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addCourse (int hours, float grade)</a:t>
            </a:r>
          </a:p>
          <a:p>
            <a:pPr marL="450850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801688"/>
            <a:r>
              <a:rPr lang="en-US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Вызвать внешнюю функцию (якобы)</a:t>
            </a:r>
          </a:p>
          <a:p>
            <a:pPr marL="801688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weightedGPA =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addCourse</a:t>
            </a:r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(semesterHours, gpa);</a:t>
            </a:r>
          </a:p>
          <a:p>
            <a:pPr marL="801688"/>
            <a:r>
              <a:rPr lang="en-US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Вызвать ту же внешнюю функцию</a:t>
            </a:r>
            <a:r>
              <a:rPr lang="en-US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(якобы)</a:t>
            </a:r>
          </a:p>
          <a:p>
            <a:pPr marL="801688"/>
            <a:r>
              <a:rPr lang="en-US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для подсчета оценки с учетом нового курса</a:t>
            </a:r>
          </a:p>
          <a:p>
            <a:pPr marL="801688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weightedGPA +=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addCourse</a:t>
            </a:r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(hours, grade);</a:t>
            </a:r>
          </a:p>
          <a:p>
            <a:pPr marL="801688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gpa = weightedGPA/semesterHours;</a:t>
            </a:r>
          </a:p>
          <a:p>
            <a:pPr marL="801688"/>
            <a:r>
              <a:rPr lang="en-US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Вернуть новую оценку</a:t>
            </a:r>
          </a:p>
          <a:p>
            <a:pPr marL="801688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gpa;</a:t>
            </a:r>
          </a:p>
          <a:p>
            <a:pPr marL="450850"/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1828800" y="6443003"/>
            <a:ext cx="14068" cy="28135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5697460" y="88743"/>
            <a:ext cx="26470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>
                <a:solidFill>
                  <a:srgbClr val="002060"/>
                </a:solidFill>
              </a:rPr>
              <a:t>Перегрузка функций</a:t>
            </a:r>
            <a:endParaRPr lang="ru-RU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40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8312" y="304187"/>
            <a:ext cx="796264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addCourse (int hours, float grade)</a:t>
            </a:r>
          </a:p>
          <a:p>
            <a:pPr marL="266700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hours*grade }</a:t>
            </a:r>
          </a:p>
          <a:p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Student</a:t>
            </a:r>
          </a:p>
          <a:p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public:</a:t>
            </a:r>
          </a:p>
          <a:p>
            <a:pPr marL="450850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semesterHours;</a:t>
            </a:r>
          </a:p>
          <a:p>
            <a:pPr marL="450850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gpa;</a:t>
            </a:r>
          </a:p>
          <a:p>
            <a:pPr marL="450850"/>
            <a:r>
              <a:rPr lang="en-US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Добавить пройденный курс к записи</a:t>
            </a:r>
          </a:p>
          <a:p>
            <a:pPr marL="450850"/>
            <a:r>
              <a:rPr lang="en-US" sz="2000" dirty="0" smtClean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addCourse (int hours, float grade)</a:t>
            </a:r>
          </a:p>
          <a:p>
            <a:pPr marL="450850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801688"/>
            <a:r>
              <a:rPr lang="en-US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Вызвать внешнюю функцию</a:t>
            </a:r>
          </a:p>
          <a:p>
            <a:pPr marL="801688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weightedGPA =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::addCourse </a:t>
            </a:r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(semesterHours, gpa);</a:t>
            </a:r>
          </a:p>
          <a:p>
            <a:pPr marL="801688"/>
            <a:r>
              <a:rPr lang="en-US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Вызвать ту же внешнюю функцию </a:t>
            </a:r>
          </a:p>
          <a:p>
            <a:pPr marL="801688"/>
            <a:r>
              <a:rPr lang="en-US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для подсчета оценки с учетом нового курса</a:t>
            </a:r>
          </a:p>
          <a:p>
            <a:pPr marL="801688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weightedGPA +=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::addCourse</a:t>
            </a:r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(hours, grade);</a:t>
            </a:r>
          </a:p>
          <a:p>
            <a:pPr marL="801688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gpa = weightedGPA/semesterHours;</a:t>
            </a:r>
          </a:p>
          <a:p>
            <a:pPr marL="801688"/>
            <a:r>
              <a:rPr lang="en-US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Вернуть новую оценку</a:t>
            </a:r>
          </a:p>
          <a:p>
            <a:pPr marL="801688"/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gpa;</a:t>
            </a:r>
          </a:p>
          <a:p>
            <a:pPr marL="450850"/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1828800" y="6443003"/>
            <a:ext cx="14068" cy="28135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26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9160" y="191645"/>
            <a:ext cx="83565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В предыдущем фрагменте нужно было, чтобы метод </a:t>
            </a:r>
            <a:r>
              <a:rPr lang="en-US" sz="2000" dirty="0" smtClean="0">
                <a:solidFill>
                  <a:srgbClr val="0000CC"/>
                </a:solidFill>
              </a:rPr>
              <a:t>Student::addCourse() </a:t>
            </a:r>
            <a:r>
              <a:rPr lang="ru-RU" sz="2000" dirty="0" smtClean="0"/>
              <a:t>вызывал </a:t>
            </a:r>
            <a:r>
              <a:rPr lang="ru-RU" sz="2000" i="1" dirty="0" smtClean="0"/>
              <a:t>функцию-не член </a:t>
            </a:r>
            <a:r>
              <a:rPr lang="en-US" sz="2000" dirty="0" smtClean="0">
                <a:solidFill>
                  <a:srgbClr val="0000CC"/>
                </a:solidFill>
              </a:rPr>
              <a:t>::addCourse()</a:t>
            </a:r>
            <a:r>
              <a:rPr lang="en-US" sz="2000" dirty="0" smtClean="0"/>
              <a:t>. </a:t>
            </a:r>
            <a:r>
              <a:rPr lang="ru-RU" sz="2000" dirty="0" smtClean="0"/>
              <a:t>Без оператора </a:t>
            </a:r>
            <a:r>
              <a:rPr lang="en-US" sz="2000" dirty="0" smtClean="0">
                <a:solidFill>
                  <a:srgbClr val="0000CC"/>
                </a:solidFill>
              </a:rPr>
              <a:t>::</a:t>
            </a:r>
            <a:r>
              <a:rPr lang="ru-RU" sz="2000" dirty="0" smtClean="0"/>
              <a:t> вызов функции </a:t>
            </a:r>
            <a:r>
              <a:rPr lang="en-US" sz="2000" dirty="0" smtClean="0">
                <a:solidFill>
                  <a:srgbClr val="0000CC"/>
                </a:solidFill>
              </a:rPr>
              <a:t>addCourse</a:t>
            </a:r>
            <a:r>
              <a:rPr lang="ru-RU" sz="2000" dirty="0" smtClean="0">
                <a:solidFill>
                  <a:srgbClr val="0000CC"/>
                </a:solidFill>
              </a:rPr>
              <a:t>()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smtClean="0"/>
              <a:t>внутри класса </a:t>
            </a:r>
            <a:r>
              <a:rPr lang="en-US" sz="2000" dirty="0" smtClean="0">
                <a:solidFill>
                  <a:srgbClr val="0000CC"/>
                </a:solidFill>
              </a:rPr>
              <a:t>Student </a:t>
            </a:r>
            <a:r>
              <a:rPr lang="ru-RU" sz="2000" dirty="0" smtClean="0"/>
              <a:t>приведет к вызову функции </a:t>
            </a:r>
            <a:r>
              <a:rPr lang="en-US" sz="2000" dirty="0" smtClean="0">
                <a:solidFill>
                  <a:srgbClr val="0000CC"/>
                </a:solidFill>
              </a:rPr>
              <a:t>Student::addCourse()</a:t>
            </a:r>
            <a:r>
              <a:rPr lang="en-US" sz="2000" dirty="0" smtClean="0"/>
              <a:t>. </a:t>
            </a:r>
            <a:r>
              <a:rPr lang="ru-RU" sz="2000" dirty="0" smtClean="0"/>
              <a:t>Т.е. здесь вызов функции без указания имени класса приводит к тому, что она вызывает саму себя. Это похоже на то, как если бы человек звал сам себя по имени в своем доме. Если бы он хотел обратиться к своему тезке, то он при этом должен был бы упомянуть его фамилию. 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07" y="2582679"/>
            <a:ext cx="5401994" cy="427532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09160" y="2777315"/>
            <a:ext cx="27716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Так же работает и </a:t>
            </a:r>
            <a:r>
              <a:rPr lang="ru-RU" sz="2000" i="1" dirty="0"/>
              <a:t>оператор разрешения области видимости</a:t>
            </a:r>
            <a:r>
              <a:rPr lang="ru-RU" sz="2000" dirty="0"/>
              <a:t>: добавление оператора </a:t>
            </a:r>
            <a:r>
              <a:rPr lang="en-US" sz="2000" dirty="0">
                <a:solidFill>
                  <a:srgbClr val="0000CC"/>
                </a:solidFill>
              </a:rPr>
              <a:t>::</a:t>
            </a:r>
            <a:r>
              <a:rPr lang="en-US" sz="2000" dirty="0"/>
              <a:t> </a:t>
            </a:r>
            <a:r>
              <a:rPr lang="ru-RU" sz="2000" dirty="0"/>
              <a:t>в начале имени заставит осуществить вызов глобальной версии функции </a:t>
            </a:r>
            <a:r>
              <a:rPr lang="en-US" sz="2000" dirty="0">
                <a:solidFill>
                  <a:srgbClr val="0000CC"/>
                </a:solidFill>
              </a:rPr>
              <a:t>addCourse()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3227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64898" y="520505"/>
            <a:ext cx="4726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2060"/>
                </a:solidFill>
              </a:rPr>
              <a:t>Перегрузка функций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ru-RU" sz="2400" dirty="0" smtClean="0">
                <a:solidFill>
                  <a:srgbClr val="002060"/>
                </a:solidFill>
              </a:rPr>
              <a:t>и методов</a:t>
            </a:r>
            <a:endParaRPr lang="ru-RU" sz="2400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56" y="1120205"/>
            <a:ext cx="86094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Функции-члены могут перегружаться так же, как и обычные функции. Имя класса является частью полного имени, поэтому приведенные далее функции (они в одной программе) корректны.</a:t>
            </a:r>
          </a:p>
        </p:txBody>
      </p:sp>
    </p:spTree>
    <p:extLst>
      <p:ext uri="{BB962C8B-B14F-4D97-AF65-F5344CB8AC3E}">
        <p14:creationId xmlns:p14="http://schemas.microsoft.com/office/powerpoint/2010/main" val="147482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9490" y="205804"/>
            <a:ext cx="8609427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Student</a:t>
            </a:r>
          </a:p>
          <a:p>
            <a:pPr algn="just"/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just"/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266700" algn="just"/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ocenka (); </a:t>
            </a:r>
            <a:r>
              <a:rPr lang="en-US" sz="16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ocenka – </a:t>
            </a:r>
            <a:r>
              <a:rPr lang="ru-RU" sz="16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возвращает текущую среднюю </a:t>
            </a:r>
            <a:r>
              <a:rPr lang="ru-RU" sz="16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оценку</a:t>
            </a:r>
            <a:endParaRPr lang="en-US" sz="1600" dirty="0" smtClean="0">
              <a:solidFill>
                <a:srgbClr val="66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66700" algn="just"/>
            <a:r>
              <a:rPr lang="en-US" sz="16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ocenka – </a:t>
            </a:r>
            <a:r>
              <a:rPr lang="ru-RU" sz="16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устанавливает новое значение оценки и возвращает предыдущее</a:t>
            </a:r>
          </a:p>
          <a:p>
            <a:pPr marL="266700" algn="just"/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ocenka (double gpa);</a:t>
            </a:r>
          </a:p>
          <a:p>
            <a:pPr marL="266700" algn="just"/>
            <a:r>
              <a:rPr lang="en-US" sz="16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 </a:t>
            </a:r>
            <a:r>
              <a:rPr lang="ru-RU" sz="16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прочие члены-данные</a:t>
            </a:r>
          </a:p>
          <a:p>
            <a:pPr algn="just"/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just"/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Rise</a:t>
            </a:r>
            <a:endParaRPr lang="ru-RU" sz="1600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just"/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266700" algn="just"/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ocenka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(); </a:t>
            </a:r>
            <a:r>
              <a:rPr lang="en-US" sz="16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16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возвращает повышение </a:t>
            </a:r>
            <a:r>
              <a:rPr lang="ru-RU" sz="16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оценки</a:t>
            </a:r>
            <a:endParaRPr lang="en-US" sz="1600" dirty="0" smtClean="0">
              <a:solidFill>
                <a:srgbClr val="66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66700" algn="just"/>
            <a:r>
              <a:rPr lang="en-US" sz="16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 </a:t>
            </a:r>
            <a:r>
              <a:rPr lang="ru-RU" sz="16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прочие члены-данные</a:t>
            </a:r>
          </a:p>
          <a:p>
            <a:pPr algn="just"/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just"/>
            <a:r>
              <a:rPr lang="en-US" sz="16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ocenka</a:t>
            </a:r>
            <a:r>
              <a:rPr lang="ru-RU" sz="1600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возвращает символьный эквивалент оценки (отл., хор., уд.,..)</a:t>
            </a:r>
          </a:p>
          <a:p>
            <a:pPr algn="just"/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ocenka (double value);</a:t>
            </a:r>
          </a:p>
          <a:p>
            <a:pPr algn="just"/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 </a:t>
            </a: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66700" algn="just"/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 s;</a:t>
            </a:r>
          </a:p>
          <a:p>
            <a:pPr marL="266700" algn="just"/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s.ocenka (4.5); </a:t>
            </a:r>
            <a:r>
              <a:rPr lang="ru-RU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1600" dirty="0" smtClean="0">
              <a:solidFill>
                <a:srgbClr val="66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66700" algn="just"/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v = s.ocenka;</a:t>
            </a:r>
            <a:endParaRPr lang="en-US" sz="1600" dirty="0" smtClean="0">
              <a:solidFill>
                <a:srgbClr val="66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66700" algn="just"/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 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ocenka(v);</a:t>
            </a:r>
            <a:endParaRPr lang="en-US" sz="1600" dirty="0" smtClean="0">
              <a:solidFill>
                <a:srgbClr val="66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66700" algn="just"/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Rise t;</a:t>
            </a:r>
          </a:p>
          <a:p>
            <a:pPr marL="266700" algn="just"/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m = </a:t>
            </a:r>
            <a:r>
              <a:rPr lang="en-US" sz="16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t.ocenka</a:t>
            </a: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 smtClean="0">
              <a:solidFill>
                <a:srgbClr val="66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6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68812" y="2236763"/>
            <a:ext cx="8581293" cy="0"/>
          </a:xfrm>
          <a:prstGeom prst="line">
            <a:avLst/>
          </a:prstGeom>
          <a:ln w="28575">
            <a:prstDash val="lg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68812" y="3655256"/>
            <a:ext cx="8581293" cy="0"/>
          </a:xfrm>
          <a:prstGeom prst="line">
            <a:avLst/>
          </a:prstGeom>
          <a:ln w="28575">
            <a:prstDash val="lg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68812" y="4161692"/>
            <a:ext cx="8581293" cy="0"/>
          </a:xfrm>
          <a:prstGeom prst="line">
            <a:avLst/>
          </a:prstGeom>
          <a:ln w="28575">
            <a:prstDash val="lg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168812" y="1235612"/>
            <a:ext cx="8581293" cy="0"/>
          </a:xfrm>
          <a:prstGeom prst="line">
            <a:avLst/>
          </a:prstGeom>
          <a:ln w="28575">
            <a:prstDash val="lg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55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938</Words>
  <Application>Microsoft Office PowerPoint</Application>
  <PresentationFormat>Экран (4:3)</PresentationFormat>
  <Paragraphs>85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Виктория Викторовна Исакова</dc:creator>
  <cp:lastModifiedBy>Исаев Андрей Николаевич</cp:lastModifiedBy>
  <cp:revision>275</cp:revision>
  <dcterms:created xsi:type="dcterms:W3CDTF">2016-03-01T14:09:19Z</dcterms:created>
  <dcterms:modified xsi:type="dcterms:W3CDTF">2021-01-25T09:01:54Z</dcterms:modified>
</cp:coreProperties>
</file>