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5EE5917-76E6-4439-BBEC-BC59C0C2C849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16915D-B6DB-4DCC-A26E-71A9B70FE001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833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5917-76E6-4439-BBEC-BC59C0C2C849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915D-B6DB-4DCC-A26E-71A9B70FE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1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5917-76E6-4439-BBEC-BC59C0C2C849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915D-B6DB-4DCC-A26E-71A9B70FE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81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5917-76E6-4439-BBEC-BC59C0C2C849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915D-B6DB-4DCC-A26E-71A9B70FE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08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EE5917-76E6-4439-BBEC-BC59C0C2C849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16915D-B6DB-4DCC-A26E-71A9B70FE001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7109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5917-76E6-4439-BBEC-BC59C0C2C849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915D-B6DB-4DCC-A26E-71A9B70FE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171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5917-76E6-4439-BBEC-BC59C0C2C849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915D-B6DB-4DCC-A26E-71A9B70FE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7080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5917-76E6-4439-BBEC-BC59C0C2C849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915D-B6DB-4DCC-A26E-71A9B70FE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35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5917-76E6-4439-BBEC-BC59C0C2C849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915D-B6DB-4DCC-A26E-71A9B70FE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59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5EE5917-76E6-4439-BBEC-BC59C0C2C849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316915D-B6DB-4DCC-A26E-71A9B70FE00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4721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5EE5917-76E6-4439-BBEC-BC59C0C2C849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316915D-B6DB-4DCC-A26E-71A9B70FE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07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5EE5917-76E6-4439-BBEC-BC59C0C2C849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16915D-B6DB-4DCC-A26E-71A9B70FE00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68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СВТ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Классы защищенности СВТ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5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043127"/>
            <a:ext cx="10178322" cy="3593591"/>
          </a:xfrm>
        </p:spPr>
        <p:txBody>
          <a:bodyPr/>
          <a:lstStyle/>
          <a:p>
            <a:r>
              <a:rPr lang="ru-RU" dirty="0"/>
              <a:t>Под СВТ понимается совокупность программных и </a:t>
            </a:r>
            <a:r>
              <a:rPr lang="ru-RU" b="1" dirty="0"/>
              <a:t>технических</a:t>
            </a:r>
            <a:r>
              <a:rPr lang="ru-RU" dirty="0"/>
              <a:t> элементов систем обработки данных, способных функционировать самостоятельно или в составе других систем.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386323" y="3373378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В общем случае требования предъявляются к следующим </a:t>
            </a:r>
            <a:r>
              <a:rPr lang="ru-RU" b="1" dirty="0" smtClean="0"/>
              <a:t>показателям защищённости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Дискреционный принцип контроля доступа.</a:t>
            </a:r>
          </a:p>
          <a:p>
            <a:r>
              <a:rPr lang="ru-RU" dirty="0" smtClean="0"/>
              <a:t>Мандатный принцип контроля доступа.</a:t>
            </a:r>
          </a:p>
          <a:p>
            <a:r>
              <a:rPr lang="ru-RU" dirty="0" smtClean="0"/>
              <a:t>Очистка памяти.</a:t>
            </a:r>
          </a:p>
          <a:p>
            <a:r>
              <a:rPr lang="ru-RU" dirty="0" smtClean="0"/>
              <a:t>Изоляция модулей.</a:t>
            </a:r>
          </a:p>
          <a:p>
            <a:r>
              <a:rPr lang="ru-RU" dirty="0" smtClean="0"/>
              <a:t>Маркировка документов.</a:t>
            </a:r>
          </a:p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51678" y="2407973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Показатели защищенности СВТ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5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защищенности СВТ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2108448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/>
              <a:t>Согласно руководящему документу «</a:t>
            </a:r>
            <a:r>
              <a:rPr lang="ru-RU" altLang="ru-RU" i="1" dirty="0"/>
              <a:t>Средства вычислительной техники. Защита от несанкционированного доступа к информации. Показатели защищенности от несанкционированного доступа к информации</a:t>
            </a:r>
            <a:r>
              <a:rPr lang="ru-RU" altLang="ru-RU" dirty="0"/>
              <a:t>» устанавливается семь классов защищенности СВТ от НСД к информации. </a:t>
            </a:r>
          </a:p>
          <a:p>
            <a:pPr marL="0" indent="0">
              <a:buNone/>
            </a:pPr>
            <a:r>
              <a:rPr lang="ru-RU" altLang="ru-RU" b="1" i="1" dirty="0"/>
              <a:t>Самый низкий класс – </a:t>
            </a:r>
            <a:r>
              <a:rPr lang="ru-RU" altLang="ru-RU" b="1" i="1" dirty="0" smtClean="0"/>
              <a:t>седьмой, </a:t>
            </a:r>
            <a:r>
              <a:rPr lang="ru-RU" altLang="ru-RU" b="1" i="1" dirty="0"/>
              <a:t>самый высокий – первый</a:t>
            </a:r>
            <a:r>
              <a:rPr lang="ru-RU" alt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2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" t="18895" r="5081" b="2803"/>
          <a:stretch/>
        </p:blipFill>
        <p:spPr>
          <a:xfrm>
            <a:off x="896645" y="0"/>
            <a:ext cx="11026066" cy="6857999"/>
          </a:xfrm>
        </p:spPr>
      </p:pic>
    </p:spTree>
    <p:extLst>
      <p:ext uri="{BB962C8B-B14F-4D97-AF65-F5344CB8AC3E}">
        <p14:creationId xmlns:p14="http://schemas.microsoft.com/office/powerpoint/2010/main" val="22805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Подгруппы классов защищенности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altLang="ru-RU" b="1" i="1" dirty="0"/>
              <a:t>Классы подразделяются на четыре группы, отличающиеся качественным уровнем защиты:</a:t>
            </a:r>
          </a:p>
          <a:p>
            <a:pPr lvl="1" algn="just"/>
            <a:r>
              <a:rPr lang="ru-RU" altLang="ru-RU" dirty="0"/>
              <a:t>первая группа содержит только один седьмой класс;</a:t>
            </a:r>
          </a:p>
          <a:p>
            <a:pPr lvl="1" algn="just"/>
            <a:r>
              <a:rPr lang="ru-RU" altLang="ru-RU" dirty="0"/>
              <a:t>вторая группа характеризуется дискреционной защитой и содержит шестой и пятый классы;</a:t>
            </a:r>
          </a:p>
          <a:p>
            <a:pPr lvl="1" algn="just"/>
            <a:r>
              <a:rPr lang="ru-RU" altLang="ru-RU" dirty="0"/>
              <a:t>третья группа характеризуется мандатной защитой и содержит четвертый, третий и второй классы;</a:t>
            </a:r>
          </a:p>
          <a:p>
            <a:pPr lvl="1" algn="just"/>
            <a:r>
              <a:rPr lang="ru-RU" altLang="ru-RU" dirty="0"/>
              <a:t>четвертая группа характеризуется верифицированной защитой и содержит только первый класс.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1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509452"/>
            <a:ext cx="8946541" cy="573894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Классы подразделяются на </a:t>
            </a:r>
            <a:r>
              <a:rPr lang="ru-RU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три </a:t>
            </a:r>
            <a:r>
              <a:rPr lang="ru-RU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группы</a:t>
            </a:r>
            <a:r>
              <a:rPr 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Первая группа включает многопользовательские АС, в которых одновременно обрабатывается и (или) хранится информация разных уровней конфиденциальности. Не все пользователи имеют право доступа ко всей информации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Вторая группа включает АС, в которых пользователи имеют одинаковые права доступа (полномочия) ко всей информации АС, обрабатываемой и (или) хранимой на носителях различного уровня конфиденциальности.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Третья группа включает АС, в которых работает один пользователь, допущенный ко всей информации АС, размещенной на носителях одного уровня конфиденциальности.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5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9835" y="346668"/>
            <a:ext cx="10010165" cy="1816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b="1" i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RU" sz="6000" b="1" i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285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3.33333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28</TotalTime>
  <Words>263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Impact</vt:lpstr>
      <vt:lpstr>Badge</vt:lpstr>
      <vt:lpstr>СВТ</vt:lpstr>
      <vt:lpstr>СВТ</vt:lpstr>
      <vt:lpstr>Классы защищенности СВТ</vt:lpstr>
      <vt:lpstr>Презентация PowerPoint</vt:lpstr>
      <vt:lpstr>Подгруппы классов защищенности</vt:lpstr>
      <vt:lpstr>Презентация PowerPoint</vt:lpstr>
      <vt:lpstr>Презентация PowerPoint</vt:lpstr>
    </vt:vector>
  </TitlesOfParts>
  <Company>South Ural State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СВТ</dc:title>
  <dc:creator>Student Noname</dc:creator>
  <cp:lastModifiedBy>Student Noname</cp:lastModifiedBy>
  <cp:revision>5</cp:revision>
  <dcterms:created xsi:type="dcterms:W3CDTF">2021-03-16T07:44:57Z</dcterms:created>
  <dcterms:modified xsi:type="dcterms:W3CDTF">2021-03-30T10:04:17Z</dcterms:modified>
</cp:coreProperties>
</file>