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7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88331A-2797-47F0-8A43-A977C392A39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06DEB2DB-6C01-4C56-A472-977F083B4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BB53B3F5-8A37-4C53-9F7D-32EF2A298FAE}"/>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8A133861-AB79-4F55-8C75-E554B444116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274E1F7-00B2-46E5-89E8-96407E5AD5B3}"/>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183321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C8914F-41C7-45D6-BBC0-F30ADFF95563}"/>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10DF7107-A0E9-4ED3-98ED-136D54140A9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6BD6E83-8DD3-43B8-81DB-74822C64D101}"/>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053987CA-C759-4246-9108-32D595EFB2E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53ECA35-2C21-40B1-B7C0-BCBA81F63E47}"/>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50340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2FAA77F-A169-4820-A4D6-532145A9092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CFADF29-D1C7-479A-AA15-B97F65679E8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DDC3034-34E1-4BA6-BACD-B1E6902DB23B}"/>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CEEBC39E-4A06-407D-8504-6EB0C463414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9F484C5-ECA7-4296-9FBD-330E412BA051}"/>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280007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DFBCC7-3293-4198-BF90-DC66996AF704}"/>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F5B03AD8-8AFD-482E-8FE8-F9C005EEC92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1A9B3B7-1B35-4FA9-88EC-45A2620B32F6}"/>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DF9CF098-8C88-40A4-A13F-12878DCA2B2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04A021C-EA59-413C-93E0-12ED835AE657}"/>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16428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612191-E522-4B9D-B878-263675A10BB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2B2F968D-7DBE-4677-A19C-FDD1D2FB0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6B748B-0F43-45AC-BA17-22042DD6B28D}"/>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DB55DC0C-5E46-4D7A-8F62-5B243AE0FDE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A5D81F5-F1AE-44EF-89FC-9F1ACA2F9476}"/>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110113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D3912-B9D1-43CE-8AB9-4451EF0A0D07}"/>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6FED6D2D-600E-4C59-BD1D-89B01E7FBCF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8B0F7EF6-5329-451F-AD11-3989E444173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B0748980-0F29-4F15-AD3F-39E715165D4F}"/>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6" name="Нижний колонтитул 5">
            <a:extLst>
              <a:ext uri="{FF2B5EF4-FFF2-40B4-BE49-F238E27FC236}">
                <a16:creationId xmlns:a16="http://schemas.microsoft.com/office/drawing/2014/main" id="{85BA5D7F-DF62-4C1B-A51C-D9DC559540C2}"/>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2493516-FA3B-4445-80CC-D4F68A46A07B}"/>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424172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EF724D-0A2A-47BB-BB40-BE16FBF0C165}"/>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0CD3F69C-C5E3-4388-9971-34CE5A837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CF827E8-4E20-4232-9332-73542F6CB39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D29232AE-485E-4F28-AD66-B78097EF4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4699065-03F6-47A2-97C0-F9A22193944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8F013743-9236-45E4-859C-89BBDC3BF5E7}"/>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8" name="Нижний колонтитул 7">
            <a:extLst>
              <a:ext uri="{FF2B5EF4-FFF2-40B4-BE49-F238E27FC236}">
                <a16:creationId xmlns:a16="http://schemas.microsoft.com/office/drawing/2014/main" id="{8CD8DD49-821A-445B-978B-BD4CA3C7F4BA}"/>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2A9DF57E-E3DE-42BB-8184-1D83EF280A36}"/>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52760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EE2CE0-6F2E-44E4-B7F0-6C8B2468D2D5}"/>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2A37B345-9A6E-4CFA-8619-74691E985296}"/>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4" name="Нижний колонтитул 3">
            <a:extLst>
              <a:ext uri="{FF2B5EF4-FFF2-40B4-BE49-F238E27FC236}">
                <a16:creationId xmlns:a16="http://schemas.microsoft.com/office/drawing/2014/main" id="{BF2DC7B8-9183-442C-8DD6-357CAF7CDD35}"/>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DF3BDFD0-735B-4273-80FD-8A2F2F051E0F}"/>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325945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BEE4AA1-60B3-4C0B-9831-955A08E8973B}"/>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3" name="Нижний колонтитул 2">
            <a:extLst>
              <a:ext uri="{FF2B5EF4-FFF2-40B4-BE49-F238E27FC236}">
                <a16:creationId xmlns:a16="http://schemas.microsoft.com/office/drawing/2014/main" id="{CF32E751-C76D-4A79-9721-9AE046721A16}"/>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5752D674-97BD-48E2-BAE6-6B32B59B6A3D}"/>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150307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A259E7-122A-40D2-9734-ABDBD2C679A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64CF5BDE-D3E1-4AE7-BBC8-C91A4703B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F4E94369-8DC2-41BB-B838-5E23A7648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A45CE39-1599-403A-AB88-538C47D31AEF}"/>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6" name="Нижний колонтитул 5">
            <a:extLst>
              <a:ext uri="{FF2B5EF4-FFF2-40B4-BE49-F238E27FC236}">
                <a16:creationId xmlns:a16="http://schemas.microsoft.com/office/drawing/2014/main" id="{5D224ECE-1C9C-42C1-9033-5B5802737C0B}"/>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E976FAC9-C8E8-4631-96A3-926E2104E8BC}"/>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301288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4F3652-C586-48DF-8400-AE9EBFA88AB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0FB54AB8-C55D-4DB7-BA19-5617F1D2C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F4031D0D-2EBF-49EE-A67B-1482AA34A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EDD775C-1899-4121-912C-BF9ACE38A66D}"/>
              </a:ext>
            </a:extLst>
          </p:cNvPr>
          <p:cNvSpPr>
            <a:spLocks noGrp="1"/>
          </p:cNvSpPr>
          <p:nvPr>
            <p:ph type="dt" sz="half" idx="10"/>
          </p:nvPr>
        </p:nvSpPr>
        <p:spPr/>
        <p:txBody>
          <a:bodyPr/>
          <a:lstStyle/>
          <a:p>
            <a:fld id="{3C18E7C7-FAB0-4EAB-9A27-E44F59E993AC}" type="datetimeFigureOut">
              <a:rPr lang="en-US" smtClean="0"/>
              <a:t>6/6/2021</a:t>
            </a:fld>
            <a:endParaRPr lang="en-US"/>
          </a:p>
        </p:txBody>
      </p:sp>
      <p:sp>
        <p:nvSpPr>
          <p:cNvPr id="6" name="Нижний колонтитул 5">
            <a:extLst>
              <a:ext uri="{FF2B5EF4-FFF2-40B4-BE49-F238E27FC236}">
                <a16:creationId xmlns:a16="http://schemas.microsoft.com/office/drawing/2014/main" id="{C38F7734-84D7-4DD0-8B3F-36FAEB7FCFF0}"/>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AA3A230-AD78-40B4-8B1F-CE8123A33C2A}"/>
              </a:ext>
            </a:extLst>
          </p:cNvPr>
          <p:cNvSpPr>
            <a:spLocks noGrp="1"/>
          </p:cNvSpPr>
          <p:nvPr>
            <p:ph type="sldNum" sz="quarter" idx="12"/>
          </p:nvPr>
        </p:nvSpPr>
        <p:spPr/>
        <p:txBody>
          <a:bodyPr/>
          <a:lstStyle/>
          <a:p>
            <a:fld id="{29345CC5-804B-4356-91A5-2A3C8FDDB34F}" type="slidenum">
              <a:rPr lang="en-US" smtClean="0"/>
              <a:t>‹#›</a:t>
            </a:fld>
            <a:endParaRPr lang="en-US"/>
          </a:p>
        </p:txBody>
      </p:sp>
    </p:spTree>
    <p:extLst>
      <p:ext uri="{BB962C8B-B14F-4D97-AF65-F5344CB8AC3E}">
        <p14:creationId xmlns:p14="http://schemas.microsoft.com/office/powerpoint/2010/main" val="20758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594D9C-3003-40A4-AAE0-50F0A12CB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CEB795C7-2701-4A72-82FC-546F275B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A4A21158-36F7-4A3F-ACDB-D30F8C995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8E7C7-FAB0-4EAB-9A27-E44F59E993AC}" type="datetimeFigureOut">
              <a:rPr lang="en-US" smtClean="0"/>
              <a:t>6/6/2021</a:t>
            </a:fld>
            <a:endParaRPr lang="en-US"/>
          </a:p>
        </p:txBody>
      </p:sp>
      <p:sp>
        <p:nvSpPr>
          <p:cNvPr id="5" name="Нижний колонтитул 4">
            <a:extLst>
              <a:ext uri="{FF2B5EF4-FFF2-40B4-BE49-F238E27FC236}">
                <a16:creationId xmlns:a16="http://schemas.microsoft.com/office/drawing/2014/main" id="{97743073-A10B-4859-8BC3-CDFE60F69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4B4F0025-4F7D-43B7-8459-3FBED293B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45CC5-804B-4356-91A5-2A3C8FDDB34F}" type="slidenum">
              <a:rPr lang="en-US" smtClean="0"/>
              <a:t>‹#›</a:t>
            </a:fld>
            <a:endParaRPr lang="en-US"/>
          </a:p>
        </p:txBody>
      </p:sp>
    </p:spTree>
    <p:extLst>
      <p:ext uri="{BB962C8B-B14F-4D97-AF65-F5344CB8AC3E}">
        <p14:creationId xmlns:p14="http://schemas.microsoft.com/office/powerpoint/2010/main" val="3616325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598CFA-F751-4F7D-B27A-5135F531EF12}"/>
              </a:ext>
            </a:extLst>
          </p:cNvPr>
          <p:cNvSpPr>
            <a:spLocks noGrp="1"/>
          </p:cNvSpPr>
          <p:nvPr>
            <p:ph type="ctrTitle"/>
          </p:nvPr>
        </p:nvSpPr>
        <p:spPr>
          <a:xfrm>
            <a:off x="1524000" y="-643576"/>
            <a:ext cx="9144000" cy="2387600"/>
          </a:xfrm>
        </p:spPr>
        <p:txBody>
          <a:bodyPr>
            <a:normAutofit/>
          </a:bodyPr>
          <a:lstStyle/>
          <a:p>
            <a:r>
              <a:rPr lang="en-US" sz="9600" spc="600" dirty="0">
                <a:solidFill>
                  <a:schemeClr val="accent1">
                    <a:lumMod val="75000"/>
                  </a:schemeClr>
                </a:solidFill>
                <a:latin typeface="BluePlateSpecialSW" panose="00000400000000000000" pitchFamily="2" charset="0"/>
              </a:rPr>
              <a:t>Perfect Blue</a:t>
            </a:r>
          </a:p>
        </p:txBody>
      </p:sp>
      <p:pic>
        <p:nvPicPr>
          <p:cNvPr id="4" name="Рисунок 3">
            <a:extLst>
              <a:ext uri="{FF2B5EF4-FFF2-40B4-BE49-F238E27FC236}">
                <a16:creationId xmlns:a16="http://schemas.microsoft.com/office/drawing/2014/main" id="{90FCB6A2-9824-4ED1-8BBC-1A02BFA65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3" y="1512869"/>
            <a:ext cx="4762500" cy="6762750"/>
          </a:xfrm>
          <a:prstGeom prst="rect">
            <a:avLst/>
          </a:prstGeom>
        </p:spPr>
      </p:pic>
      <p:sp>
        <p:nvSpPr>
          <p:cNvPr id="5" name="TextBox 4">
            <a:extLst>
              <a:ext uri="{FF2B5EF4-FFF2-40B4-BE49-F238E27FC236}">
                <a16:creationId xmlns:a16="http://schemas.microsoft.com/office/drawing/2014/main" id="{42D599BB-48B3-4DD6-AEFF-6090819A5D14}"/>
              </a:ext>
            </a:extLst>
          </p:cNvPr>
          <p:cNvSpPr txBox="1"/>
          <p:nvPr/>
        </p:nvSpPr>
        <p:spPr>
          <a:xfrm>
            <a:off x="10577689" y="6164856"/>
            <a:ext cx="4255911" cy="584775"/>
          </a:xfrm>
          <a:prstGeom prst="rect">
            <a:avLst/>
          </a:prstGeom>
          <a:noFill/>
        </p:spPr>
        <p:txBody>
          <a:bodyPr wrap="square" rtlCol="0">
            <a:spAutoFit/>
          </a:bodyPr>
          <a:lstStyle/>
          <a:p>
            <a:r>
              <a:rPr lang="ru-RU" sz="3200" i="1" dirty="0">
                <a:solidFill>
                  <a:srgbClr val="00B0F0"/>
                </a:solidFill>
                <a:latin typeface="IBM Plex Mono Light" panose="020B0409050203000203" pitchFamily="49" charset="-52"/>
              </a:rPr>
              <a:t>06.21</a:t>
            </a:r>
            <a:endParaRPr lang="en-US" sz="3200" i="1" dirty="0">
              <a:solidFill>
                <a:srgbClr val="00B0F0"/>
              </a:solidFill>
              <a:latin typeface="IBM Plex Mono Light" panose="020B0409050203000203" pitchFamily="49" charset="-52"/>
            </a:endParaRPr>
          </a:p>
        </p:txBody>
      </p:sp>
    </p:spTree>
    <p:extLst>
      <p:ext uri="{BB962C8B-B14F-4D97-AF65-F5344CB8AC3E}">
        <p14:creationId xmlns:p14="http://schemas.microsoft.com/office/powerpoint/2010/main" val="1225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4567FD-1650-4810-BAD2-F589B1D87601}"/>
              </a:ext>
            </a:extLst>
          </p:cNvPr>
          <p:cNvSpPr>
            <a:spLocks noGrp="1"/>
          </p:cNvSpPr>
          <p:nvPr>
            <p:ph type="title"/>
          </p:nvPr>
        </p:nvSpPr>
        <p:spPr>
          <a:xfrm>
            <a:off x="7977131" y="1270111"/>
            <a:ext cx="3498773" cy="1334572"/>
          </a:xfrm>
        </p:spPr>
        <p:txBody>
          <a:bodyPr>
            <a:normAutofit/>
          </a:bodyPr>
          <a:lstStyle/>
          <a:p>
            <a:pPr algn="ctr"/>
            <a:r>
              <a:rPr lang="ru-RU" sz="6600" i="1" dirty="0">
                <a:solidFill>
                  <a:srgbClr val="00B0F0"/>
                </a:solidFill>
                <a:latin typeface="IBM Plex Mono Light" panose="020B0409050203000203" pitchFamily="49" charset="-52"/>
                <a:ea typeface="Verdana" panose="020B0604030504040204" pitchFamily="34" charset="0"/>
              </a:rPr>
              <a:t>Сюжет</a:t>
            </a:r>
            <a:endParaRPr lang="en-US" sz="6600" i="1" dirty="0">
              <a:solidFill>
                <a:srgbClr val="00B0F0"/>
              </a:solidFill>
              <a:latin typeface="IBM Plex Mono Light" panose="020B0409050203000203" pitchFamily="49" charset="-52"/>
              <a:ea typeface="Verdana" panose="020B0604030504040204" pitchFamily="34" charset="0"/>
            </a:endParaRPr>
          </a:p>
        </p:txBody>
      </p:sp>
      <p:sp>
        <p:nvSpPr>
          <p:cNvPr id="3" name="Объект 2">
            <a:extLst>
              <a:ext uri="{FF2B5EF4-FFF2-40B4-BE49-F238E27FC236}">
                <a16:creationId xmlns:a16="http://schemas.microsoft.com/office/drawing/2014/main" id="{77EFE36E-4945-453C-837E-5B24869788E8}"/>
              </a:ext>
            </a:extLst>
          </p:cNvPr>
          <p:cNvSpPr>
            <a:spLocks noGrp="1"/>
          </p:cNvSpPr>
          <p:nvPr>
            <p:ph idx="1"/>
          </p:nvPr>
        </p:nvSpPr>
        <p:spPr>
          <a:xfrm>
            <a:off x="601378" y="4253317"/>
            <a:ext cx="10989244" cy="2522058"/>
          </a:xfrm>
        </p:spPr>
        <p:txBody>
          <a:bodyPr>
            <a:normAutofit fontScale="70000" lnSpcReduction="20000"/>
          </a:bodyPr>
          <a:lstStyle/>
          <a:p>
            <a:r>
              <a:rPr lang="ru-RU" i="1" dirty="0">
                <a:solidFill>
                  <a:srgbClr val="00B0F0"/>
                </a:solidFill>
                <a:latin typeface="IBM Plex Mono Light" panose="020B0409050203000203" pitchFamily="49" charset="-52"/>
              </a:rPr>
              <a:t>Известная, но не суперпопулярная солистка девичьей поп-группы Мима </a:t>
            </a:r>
            <a:r>
              <a:rPr lang="ru-RU" i="1" dirty="0" err="1">
                <a:solidFill>
                  <a:srgbClr val="00B0F0"/>
                </a:solidFill>
                <a:latin typeface="IBM Plex Mono Light" panose="020B0409050203000203" pitchFamily="49" charset="-52"/>
              </a:rPr>
              <a:t>Киригоэ</a:t>
            </a:r>
            <a:r>
              <a:rPr lang="ru-RU" i="1" dirty="0">
                <a:solidFill>
                  <a:srgbClr val="00B0F0"/>
                </a:solidFill>
                <a:latin typeface="IBM Plex Mono Light" panose="020B0409050203000203" pitchFamily="49" charset="-52"/>
              </a:rPr>
              <a:t> объявляет, что завершает эстрадную карьеру и уходит в телевизионные актрисы. Ее фанаты негодуют, но менеджеры Мимы поддерживают девушку, поскольку считают, что она больше заработает как телезвезда. Сперва Мима получает лишь эпизодическую роль, однако затем авторы сериала решают сделать ее главной злодейкой – сходящей с ума жертвой изнасилования. По мере того как девушка «пятнает» свой девственно чистый имидж, вокруг нее погибают люди, и Мима, понемногу теряющая связь с реальностью, начинает подозревать, что совершает преступления не только на экране, но и в жизни.</a:t>
            </a:r>
            <a:endParaRPr lang="en-US" dirty="0">
              <a:solidFill>
                <a:srgbClr val="00B0F0"/>
              </a:solidFill>
              <a:latin typeface="IBM Plex Mono Light" panose="020B0409050203000203" pitchFamily="49" charset="-52"/>
            </a:endParaRPr>
          </a:p>
        </p:txBody>
      </p:sp>
      <p:pic>
        <p:nvPicPr>
          <p:cNvPr id="7" name="Рисунок 6">
            <a:extLst>
              <a:ext uri="{FF2B5EF4-FFF2-40B4-BE49-F238E27FC236}">
                <a16:creationId xmlns:a16="http://schemas.microsoft.com/office/drawing/2014/main" id="{2F95A2DA-3F92-4EAF-A25B-4E850C234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16" y="237628"/>
            <a:ext cx="6152758" cy="3854452"/>
          </a:xfrm>
          <a:prstGeom prst="rect">
            <a:avLst/>
          </a:prstGeom>
        </p:spPr>
      </p:pic>
    </p:spTree>
    <p:extLst>
      <p:ext uri="{BB962C8B-B14F-4D97-AF65-F5344CB8AC3E}">
        <p14:creationId xmlns:p14="http://schemas.microsoft.com/office/powerpoint/2010/main" val="384780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6285C49-D311-4225-8160-B8B938B30D6F}"/>
              </a:ext>
            </a:extLst>
          </p:cNvPr>
          <p:cNvSpPr>
            <a:spLocks noGrp="1"/>
          </p:cNvSpPr>
          <p:nvPr>
            <p:ph idx="1"/>
          </p:nvPr>
        </p:nvSpPr>
        <p:spPr>
          <a:xfrm>
            <a:off x="6936628" y="797828"/>
            <a:ext cx="5097250" cy="4316039"/>
          </a:xfrm>
        </p:spPr>
        <p:txBody>
          <a:bodyPr>
            <a:normAutofit/>
          </a:bodyPr>
          <a:lstStyle/>
          <a:p>
            <a:r>
              <a:rPr lang="ru-RU" sz="2400" i="1" dirty="0">
                <a:solidFill>
                  <a:srgbClr val="00B0F0"/>
                </a:solidFill>
                <a:latin typeface="IBM Plex Mono Light" panose="020B0409050203000203" pitchFamily="49" charset="-52"/>
              </a:rPr>
              <a:t>Мультфильм снят в 1998 году. Это то время, когда компьютеры начали активно попадать в каждый дом. Аудитория вычислительной техники расширялась. Происходило это не без участия различных, популярных в тот момент произведений жанра «</a:t>
            </a:r>
            <a:r>
              <a:rPr lang="ru-RU" sz="2400" i="1" dirty="0" err="1">
                <a:solidFill>
                  <a:srgbClr val="00B0F0"/>
                </a:solidFill>
                <a:latin typeface="IBM Plex Mono Light" panose="020B0409050203000203" pitchFamily="49" charset="-52"/>
              </a:rPr>
              <a:t>киберфутуризм</a:t>
            </a:r>
            <a:r>
              <a:rPr lang="ru-RU" sz="2400" i="1" dirty="0">
                <a:solidFill>
                  <a:srgbClr val="00B0F0"/>
                </a:solidFill>
                <a:latin typeface="IBM Plex Mono Light" panose="020B0409050203000203" pitchFamily="49" charset="-52"/>
              </a:rPr>
              <a:t>» и рядом стоящих.</a:t>
            </a:r>
            <a:endParaRPr lang="en-US" sz="2400" i="1" dirty="0">
              <a:solidFill>
                <a:srgbClr val="00B0F0"/>
              </a:solidFill>
              <a:latin typeface="IBM Plex Mono Light" panose="020B0409050203000203" pitchFamily="49" charset="-52"/>
            </a:endParaRPr>
          </a:p>
        </p:txBody>
      </p:sp>
      <p:pic>
        <p:nvPicPr>
          <p:cNvPr id="7" name="Рисунок 6">
            <a:extLst>
              <a:ext uri="{FF2B5EF4-FFF2-40B4-BE49-F238E27FC236}">
                <a16:creationId xmlns:a16="http://schemas.microsoft.com/office/drawing/2014/main" id="{922BFBA3-6DA8-43C4-A8BF-B64417058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36" y="120724"/>
            <a:ext cx="6689892" cy="4236787"/>
          </a:xfrm>
          <a:prstGeom prst="rect">
            <a:avLst/>
          </a:prstGeom>
        </p:spPr>
      </p:pic>
      <p:sp>
        <p:nvSpPr>
          <p:cNvPr id="8" name="TextBox 7">
            <a:extLst>
              <a:ext uri="{FF2B5EF4-FFF2-40B4-BE49-F238E27FC236}">
                <a16:creationId xmlns:a16="http://schemas.microsoft.com/office/drawing/2014/main" id="{B39A3E1F-F159-44F9-9364-A62E921072FD}"/>
              </a:ext>
            </a:extLst>
          </p:cNvPr>
          <p:cNvSpPr txBox="1"/>
          <p:nvPr/>
        </p:nvSpPr>
        <p:spPr>
          <a:xfrm>
            <a:off x="508000" y="4684889"/>
            <a:ext cx="6340015" cy="1477328"/>
          </a:xfrm>
          <a:prstGeom prst="rect">
            <a:avLst/>
          </a:prstGeom>
          <a:noFill/>
        </p:spPr>
        <p:txBody>
          <a:bodyPr wrap="square" rtlCol="0">
            <a:spAutoFit/>
          </a:bodyPr>
          <a:lstStyle/>
          <a:p>
            <a:pPr marL="285750" indent="-285750">
              <a:buFont typeface="Arial" panose="020B0604020202020204" pitchFamily="34" charset="0"/>
              <a:buChar char="•"/>
            </a:pPr>
            <a:r>
              <a:rPr lang="ru-RU" i="1" dirty="0">
                <a:solidFill>
                  <a:srgbClr val="00B0F0"/>
                </a:solidFill>
                <a:latin typeface="IBM Plex Mono Light" panose="020B0409050203000203" pitchFamily="49" charset="-52"/>
              </a:rPr>
              <a:t>Главная героиня фильма тоже купила себе компьютер, однако совсем не умела им пользоваться. Ее менеджер и по совместительству подруга помогала ей во всем разобраться. Зовут ее </a:t>
            </a:r>
            <a:r>
              <a:rPr lang="ru-RU" i="1" dirty="0" err="1">
                <a:solidFill>
                  <a:srgbClr val="00B0F0"/>
                </a:solidFill>
                <a:latin typeface="IBM Plex Mono Light" panose="020B0409050203000203" pitchFamily="49" charset="-52"/>
              </a:rPr>
              <a:t>Руми</a:t>
            </a:r>
            <a:r>
              <a:rPr lang="en-US" i="1" dirty="0">
                <a:solidFill>
                  <a:srgbClr val="00B0F0"/>
                </a:solidFill>
                <a:latin typeface="IBM Plex Mono Light" panose="020B0409050203000203" pitchFamily="49" charset="-52"/>
              </a:rPr>
              <a:t>.</a:t>
            </a:r>
            <a:endParaRPr lang="en-US" dirty="0"/>
          </a:p>
        </p:txBody>
      </p:sp>
    </p:spTree>
    <p:extLst>
      <p:ext uri="{BB962C8B-B14F-4D97-AF65-F5344CB8AC3E}">
        <p14:creationId xmlns:p14="http://schemas.microsoft.com/office/powerpoint/2010/main" val="380247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AAF583-79E9-4AC0-B103-BB5FEE9EEE2E}"/>
              </a:ext>
            </a:extLst>
          </p:cNvPr>
          <p:cNvSpPr>
            <a:spLocks noGrp="1"/>
          </p:cNvSpPr>
          <p:nvPr>
            <p:ph idx="1"/>
          </p:nvPr>
        </p:nvSpPr>
        <p:spPr>
          <a:xfrm>
            <a:off x="213076" y="346756"/>
            <a:ext cx="3929946" cy="6756148"/>
          </a:xfrm>
        </p:spPr>
        <p:txBody>
          <a:bodyPr>
            <a:normAutofit/>
          </a:bodyPr>
          <a:lstStyle/>
          <a:p>
            <a:r>
              <a:rPr lang="en-US" sz="2400" i="1" dirty="0">
                <a:solidFill>
                  <a:srgbClr val="00B0F0"/>
                </a:solidFill>
                <a:latin typeface="IBM Plex Mono Light" panose="020B0409050203000203" pitchFamily="49" charset="-52"/>
              </a:rPr>
              <a:t>Perfect Blue </a:t>
            </a:r>
            <a:r>
              <a:rPr lang="ru-RU" sz="2400" i="1" dirty="0">
                <a:solidFill>
                  <a:srgbClr val="00B0F0"/>
                </a:solidFill>
                <a:latin typeface="IBM Plex Mono Light" panose="020B0409050203000203" pitchFamily="49" charset="-52"/>
              </a:rPr>
              <a:t>затрагивает тему </a:t>
            </a:r>
            <a:r>
              <a:rPr lang="ru-RU" sz="2400" i="1" dirty="0" err="1">
                <a:solidFill>
                  <a:srgbClr val="00B0F0"/>
                </a:solidFill>
                <a:latin typeface="IBM Plex Mono Light" panose="020B0409050203000203" pitchFamily="49" charset="-52"/>
              </a:rPr>
              <a:t>киберсталкинга</a:t>
            </a:r>
            <a:r>
              <a:rPr lang="ru-RU" sz="2400" i="1" dirty="0">
                <a:solidFill>
                  <a:srgbClr val="00B0F0"/>
                </a:solidFill>
                <a:latin typeface="IBM Plex Mono Light" panose="020B0409050203000203" pitchFamily="49" charset="-52"/>
              </a:rPr>
              <a:t>. Героиня находит сайт, где некто ведет дневник от ее имени и демонстрирует знание мельчайших подробностей ее жизни.</a:t>
            </a:r>
            <a:endParaRPr lang="en-US" sz="2400" i="1" dirty="0">
              <a:solidFill>
                <a:srgbClr val="00B0F0"/>
              </a:solidFill>
              <a:latin typeface="IBM Plex Mono Light" panose="020B0409050203000203" pitchFamily="49" charset="-52"/>
            </a:endParaRPr>
          </a:p>
        </p:txBody>
      </p:sp>
      <p:pic>
        <p:nvPicPr>
          <p:cNvPr id="5" name="Рисунок 4">
            <a:extLst>
              <a:ext uri="{FF2B5EF4-FFF2-40B4-BE49-F238E27FC236}">
                <a16:creationId xmlns:a16="http://schemas.microsoft.com/office/drawing/2014/main" id="{9D4F96AA-4E08-40E8-A301-B9F7E7269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533" y="276326"/>
            <a:ext cx="7542391" cy="4086759"/>
          </a:xfrm>
          <a:prstGeom prst="rect">
            <a:avLst/>
          </a:prstGeom>
        </p:spPr>
      </p:pic>
      <p:sp>
        <p:nvSpPr>
          <p:cNvPr id="6" name="TextBox 5">
            <a:extLst>
              <a:ext uri="{FF2B5EF4-FFF2-40B4-BE49-F238E27FC236}">
                <a16:creationId xmlns:a16="http://schemas.microsoft.com/office/drawing/2014/main" id="{D5B1A97A-8A64-4ED7-9675-0B52D74EACC1}"/>
              </a:ext>
            </a:extLst>
          </p:cNvPr>
          <p:cNvSpPr txBox="1"/>
          <p:nvPr/>
        </p:nvSpPr>
        <p:spPr>
          <a:xfrm>
            <a:off x="3951111" y="4642682"/>
            <a:ext cx="8027815" cy="1938992"/>
          </a:xfrm>
          <a:prstGeom prst="rect">
            <a:avLst/>
          </a:prstGeom>
          <a:noFill/>
        </p:spPr>
        <p:txBody>
          <a:bodyPr wrap="square" rtlCol="0">
            <a:spAutoFit/>
          </a:bodyPr>
          <a:lstStyle/>
          <a:p>
            <a:pPr marL="342900" indent="-342900">
              <a:buFont typeface="Arial" panose="020B0604020202020204" pitchFamily="34" charset="0"/>
              <a:buChar char="•"/>
            </a:pPr>
            <a:r>
              <a:rPr lang="ru-RU" sz="2000" i="1" dirty="0">
                <a:solidFill>
                  <a:srgbClr val="00B0F0"/>
                </a:solidFill>
                <a:latin typeface="IBM Plex Mono Light" panose="020B0409050203000203" pitchFamily="49" charset="-52"/>
              </a:rPr>
              <a:t>В последствии узнается, что занимается этим поехавший фанатик группы «</a:t>
            </a:r>
            <a:r>
              <a:rPr lang="en-US" sz="2000" i="1" dirty="0">
                <a:solidFill>
                  <a:srgbClr val="00B0F0"/>
                </a:solidFill>
                <a:latin typeface="IBM Plex Mono Light" panose="020B0409050203000203" pitchFamily="49" charset="-52"/>
              </a:rPr>
              <a:t>CHAM!</a:t>
            </a:r>
            <a:r>
              <a:rPr lang="ru-RU" sz="2000" i="1" dirty="0">
                <a:solidFill>
                  <a:srgbClr val="00B0F0"/>
                </a:solidFill>
                <a:latin typeface="IBM Plex Mono Light" panose="020B0409050203000203" pitchFamily="49" charset="-52"/>
              </a:rPr>
              <a:t>», в которой Мима была фронтменом. Он представляется под ником «</a:t>
            </a:r>
            <a:r>
              <a:rPr lang="en-US" sz="2000" i="1" dirty="0">
                <a:solidFill>
                  <a:srgbClr val="00B0F0"/>
                </a:solidFill>
                <a:latin typeface="IBM Plex Mono Light" panose="020B0409050203000203" pitchFamily="49" charset="-52"/>
              </a:rPr>
              <a:t>ME-MANIA-san</a:t>
            </a:r>
            <a:r>
              <a:rPr lang="ru-RU" sz="2000" i="1" dirty="0">
                <a:solidFill>
                  <a:srgbClr val="00B0F0"/>
                </a:solidFill>
                <a:latin typeface="IBM Plex Mono Light" panose="020B0409050203000203" pitchFamily="49" charset="-52"/>
              </a:rPr>
              <a:t>». Делает все это </a:t>
            </a:r>
            <a:r>
              <a:rPr lang="ru-RU" sz="2000" i="1">
                <a:solidFill>
                  <a:srgbClr val="00B0F0"/>
                </a:solidFill>
                <a:latin typeface="IBM Plex Mono Light" panose="020B0409050203000203" pitchFamily="49" charset="-52"/>
              </a:rPr>
              <a:t>он потому что хочет, </a:t>
            </a:r>
            <a:r>
              <a:rPr lang="ru-RU" sz="2000" i="1" dirty="0">
                <a:solidFill>
                  <a:srgbClr val="00B0F0"/>
                </a:solidFill>
                <a:latin typeface="IBM Plex Mono Light" panose="020B0409050203000203" pitchFamily="49" charset="-52"/>
              </a:rPr>
              <a:t>чтобы его ненаглядная снова стала певицей. На картинке он и его уютное местечко.</a:t>
            </a:r>
            <a:endParaRPr lang="en-US" sz="2000" dirty="0"/>
          </a:p>
        </p:txBody>
      </p:sp>
    </p:spTree>
    <p:extLst>
      <p:ext uri="{BB962C8B-B14F-4D97-AF65-F5344CB8AC3E}">
        <p14:creationId xmlns:p14="http://schemas.microsoft.com/office/powerpoint/2010/main" val="12179989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43D6D628-B419-4BC4-97BE-42F3027E1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79" y="176119"/>
            <a:ext cx="7507527" cy="4222984"/>
          </a:xfrm>
        </p:spPr>
      </p:pic>
      <p:sp>
        <p:nvSpPr>
          <p:cNvPr id="6" name="TextBox 5">
            <a:extLst>
              <a:ext uri="{FF2B5EF4-FFF2-40B4-BE49-F238E27FC236}">
                <a16:creationId xmlns:a16="http://schemas.microsoft.com/office/drawing/2014/main" id="{73B44A6F-0DCF-4CF9-B8F2-D19A48DFA6FC}"/>
              </a:ext>
            </a:extLst>
          </p:cNvPr>
          <p:cNvSpPr txBox="1"/>
          <p:nvPr/>
        </p:nvSpPr>
        <p:spPr>
          <a:xfrm>
            <a:off x="7871012" y="230334"/>
            <a:ext cx="4320988" cy="4247317"/>
          </a:xfrm>
          <a:prstGeom prst="rect">
            <a:avLst/>
          </a:prstGeom>
          <a:noFill/>
        </p:spPr>
        <p:txBody>
          <a:bodyPr wrap="square" rtlCol="0">
            <a:spAutoFit/>
          </a:bodyPr>
          <a:lstStyle/>
          <a:p>
            <a:r>
              <a:rPr lang="ru-RU" i="1" dirty="0">
                <a:solidFill>
                  <a:srgbClr val="00B0F0"/>
                </a:solidFill>
                <a:latin typeface="IBM Plex Mono Light" panose="020B0409050203000203" pitchFamily="49" charset="-52"/>
              </a:rPr>
              <a:t>Из-за съемок в сцене изнасилования и преследования сумасшедшего фаната у </a:t>
            </a:r>
            <a:r>
              <a:rPr lang="ru-RU" i="1" dirty="0" err="1">
                <a:solidFill>
                  <a:srgbClr val="00B0F0"/>
                </a:solidFill>
                <a:latin typeface="IBM Plex Mono Light" panose="020B0409050203000203" pitchFamily="49" charset="-52"/>
              </a:rPr>
              <a:t>Мимарин</a:t>
            </a:r>
            <a:r>
              <a:rPr lang="ru-RU" i="1" dirty="0">
                <a:solidFill>
                  <a:srgbClr val="00B0F0"/>
                </a:solidFill>
                <a:latin typeface="IBM Plex Mono Light" panose="020B0409050203000203" pitchFamily="49" charset="-52"/>
              </a:rPr>
              <a:t> начинается нехилая депрессия, вскоре повлекшая за собой галлюцинации и, в некотором смысле, раздвоение личности. Теперь бедной девушке всюду мерещится вторая «она». Это Мима-певица, постоянно твердящая, что </a:t>
            </a:r>
            <a:r>
              <a:rPr lang="ru-RU" i="1" dirty="0" err="1">
                <a:solidFill>
                  <a:srgbClr val="00B0F0"/>
                </a:solidFill>
                <a:latin typeface="IBM Plex Mono Light" panose="020B0409050203000203" pitchFamily="49" charset="-52"/>
              </a:rPr>
              <a:t>Мимарин</a:t>
            </a:r>
            <a:r>
              <a:rPr lang="ru-RU" i="1" dirty="0">
                <a:solidFill>
                  <a:srgbClr val="00B0F0"/>
                </a:solidFill>
                <a:latin typeface="IBM Plex Mono Light" panose="020B0409050203000203" pitchFamily="49" charset="-52"/>
              </a:rPr>
              <a:t> — предательница и падшая женщина, а она сама — настоящая и искренне любимая публикой.</a:t>
            </a:r>
            <a:endParaRPr lang="en-US" i="1" dirty="0">
              <a:solidFill>
                <a:srgbClr val="00B0F0"/>
              </a:solidFill>
              <a:latin typeface="IBM Plex Mono Light" panose="020B0409050203000203" pitchFamily="49" charset="-52"/>
            </a:endParaRPr>
          </a:p>
        </p:txBody>
      </p:sp>
      <p:sp>
        <p:nvSpPr>
          <p:cNvPr id="9" name="TextBox 8">
            <a:extLst>
              <a:ext uri="{FF2B5EF4-FFF2-40B4-BE49-F238E27FC236}">
                <a16:creationId xmlns:a16="http://schemas.microsoft.com/office/drawing/2014/main" id="{2B7BA546-9449-4CBD-BC55-E44F96323A71}"/>
              </a:ext>
            </a:extLst>
          </p:cNvPr>
          <p:cNvSpPr txBox="1"/>
          <p:nvPr/>
        </p:nvSpPr>
        <p:spPr>
          <a:xfrm>
            <a:off x="699247" y="5002306"/>
            <a:ext cx="10524565" cy="1200329"/>
          </a:xfrm>
          <a:prstGeom prst="rect">
            <a:avLst/>
          </a:prstGeom>
          <a:noFill/>
        </p:spPr>
        <p:txBody>
          <a:bodyPr wrap="square" rtlCol="0">
            <a:spAutoFit/>
          </a:bodyPr>
          <a:lstStyle/>
          <a:p>
            <a:r>
              <a:rPr lang="ru-RU" i="1" dirty="0">
                <a:solidFill>
                  <a:srgbClr val="00B0F0"/>
                </a:solidFill>
                <a:latin typeface="IBM Plex Mono Light" panose="020B0409050203000203" pitchFamily="49" charset="-52"/>
              </a:rPr>
              <a:t>Вокруг Мимы начали умирать люди. Их убивали, причем достаточно жестоко. Героиня начала думать, что это делает она. Однако в конце становится понятно, что это была та самая подруга-менеджер группы – </a:t>
            </a:r>
            <a:r>
              <a:rPr lang="ru-RU" i="1" dirty="0" err="1">
                <a:solidFill>
                  <a:srgbClr val="00B0F0"/>
                </a:solidFill>
                <a:latin typeface="IBM Plex Mono Light" panose="020B0409050203000203" pitchFamily="49" charset="-52"/>
              </a:rPr>
              <a:t>Руми</a:t>
            </a:r>
            <a:r>
              <a:rPr lang="ru-RU" i="1" dirty="0">
                <a:solidFill>
                  <a:srgbClr val="00B0F0"/>
                </a:solidFill>
                <a:latin typeface="IBM Plex Mono Light" panose="020B0409050203000203" pitchFamily="49" charset="-52"/>
              </a:rPr>
              <a:t>. Она слегла в психбольницу с </a:t>
            </a:r>
            <a:r>
              <a:rPr lang="ru-RU" i="1" dirty="0" err="1">
                <a:solidFill>
                  <a:srgbClr val="00B0F0"/>
                </a:solidFill>
                <a:latin typeface="IBM Plex Mono Light" panose="020B0409050203000203" pitchFamily="49" charset="-52"/>
              </a:rPr>
              <a:t>диссоциативным</a:t>
            </a:r>
            <a:r>
              <a:rPr lang="ru-RU" i="1" dirty="0">
                <a:solidFill>
                  <a:srgbClr val="00B0F0"/>
                </a:solidFill>
                <a:latin typeface="IBM Plex Mono Light" panose="020B0409050203000203" pitchFamily="49" charset="-52"/>
              </a:rPr>
              <a:t> расстройством личности.</a:t>
            </a:r>
            <a:endParaRPr lang="en-US" i="1" dirty="0">
              <a:solidFill>
                <a:srgbClr val="00B0F0"/>
              </a:solidFill>
              <a:latin typeface="IBM Plex Mono Light" panose="020B0409050203000203" pitchFamily="49" charset="-52"/>
            </a:endParaRPr>
          </a:p>
        </p:txBody>
      </p:sp>
    </p:spTree>
    <p:extLst>
      <p:ext uri="{BB962C8B-B14F-4D97-AF65-F5344CB8AC3E}">
        <p14:creationId xmlns:p14="http://schemas.microsoft.com/office/powerpoint/2010/main" val="51689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D2943-A1C5-49B6-89E8-8F1C5CDAAE95}"/>
              </a:ext>
            </a:extLst>
          </p:cNvPr>
          <p:cNvSpPr>
            <a:spLocks noGrp="1"/>
          </p:cNvSpPr>
          <p:nvPr>
            <p:ph type="title"/>
          </p:nvPr>
        </p:nvSpPr>
        <p:spPr/>
        <p:txBody>
          <a:bodyPr/>
          <a:lstStyle/>
          <a:p>
            <a:r>
              <a:rPr lang="ru-RU" i="1" dirty="0">
                <a:solidFill>
                  <a:srgbClr val="00B0F0"/>
                </a:solidFill>
                <a:latin typeface="IBM Plex Mono Light" panose="020B0409050203000203" pitchFamily="49" charset="-52"/>
              </a:rPr>
              <a:t>Информационная угроза</a:t>
            </a:r>
            <a:endParaRPr lang="en-US" i="1" dirty="0">
              <a:solidFill>
                <a:srgbClr val="00B0F0"/>
              </a:solidFill>
              <a:latin typeface="IBM Plex Mono Light" panose="020B0409050203000203" pitchFamily="49" charset="-52"/>
            </a:endParaRPr>
          </a:p>
        </p:txBody>
      </p:sp>
      <p:sp>
        <p:nvSpPr>
          <p:cNvPr id="3" name="Объект 2">
            <a:extLst>
              <a:ext uri="{FF2B5EF4-FFF2-40B4-BE49-F238E27FC236}">
                <a16:creationId xmlns:a16="http://schemas.microsoft.com/office/drawing/2014/main" id="{9F9EDEE7-9330-49FF-9C58-D84799B6BDCF}"/>
              </a:ext>
            </a:extLst>
          </p:cNvPr>
          <p:cNvSpPr>
            <a:spLocks noGrp="1"/>
          </p:cNvSpPr>
          <p:nvPr>
            <p:ph idx="1"/>
          </p:nvPr>
        </p:nvSpPr>
        <p:spPr>
          <a:xfrm>
            <a:off x="838200" y="1825624"/>
            <a:ext cx="11533094" cy="5032375"/>
          </a:xfrm>
        </p:spPr>
        <p:txBody>
          <a:bodyPr>
            <a:normAutofit/>
          </a:bodyPr>
          <a:lstStyle/>
          <a:p>
            <a:r>
              <a:rPr lang="ru-RU" sz="3600" i="1" dirty="0">
                <a:solidFill>
                  <a:srgbClr val="00B0F0"/>
                </a:solidFill>
                <a:latin typeface="IBM Plex Mono Light" panose="020B0409050203000203" pitchFamily="49" charset="-52"/>
              </a:rPr>
              <a:t>Рассматривается создание псевдо-дневника.</a:t>
            </a:r>
          </a:p>
          <a:p>
            <a:r>
              <a:rPr lang="ru-RU" sz="3600" i="1" dirty="0">
                <a:solidFill>
                  <a:srgbClr val="00B0F0"/>
                </a:solidFill>
                <a:latin typeface="IBM Plex Mono Light" panose="020B0409050203000203" pitchFamily="49" charset="-52"/>
              </a:rPr>
              <a:t>Характер происхождения: Преднамеренная</a:t>
            </a:r>
            <a:endParaRPr lang="en-US" sz="3600" i="1" dirty="0">
              <a:solidFill>
                <a:srgbClr val="00B0F0"/>
              </a:solidFill>
              <a:latin typeface="IBM Plex Mono Light" panose="020B0409050203000203" pitchFamily="49" charset="-52"/>
            </a:endParaRPr>
          </a:p>
          <a:p>
            <a:r>
              <a:rPr lang="ru-RU" sz="3600" i="1" dirty="0">
                <a:solidFill>
                  <a:srgbClr val="00B0F0"/>
                </a:solidFill>
                <a:latin typeface="IBM Plex Mono Light" panose="020B0409050203000203" pitchFamily="49" charset="-52"/>
              </a:rPr>
              <a:t>Причины нарушения целостности информации: субъективные (умышленные)</a:t>
            </a:r>
          </a:p>
          <a:p>
            <a:r>
              <a:rPr lang="ru-RU" sz="3600" i="1" dirty="0">
                <a:solidFill>
                  <a:srgbClr val="00B0F0"/>
                </a:solidFill>
                <a:latin typeface="IBM Plex Mono Light" panose="020B0409050203000203" pitchFamily="49" charset="-52"/>
              </a:rPr>
              <a:t>Источник угрозы: Антропогенный</a:t>
            </a:r>
          </a:p>
        </p:txBody>
      </p:sp>
    </p:spTree>
    <p:extLst>
      <p:ext uri="{BB962C8B-B14F-4D97-AF65-F5344CB8AC3E}">
        <p14:creationId xmlns:p14="http://schemas.microsoft.com/office/powerpoint/2010/main" val="30181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2559ED-6847-4AA3-8EB5-10B7B0C06340}"/>
              </a:ext>
            </a:extLst>
          </p:cNvPr>
          <p:cNvSpPr>
            <a:spLocks noGrp="1"/>
          </p:cNvSpPr>
          <p:nvPr>
            <p:ph type="title"/>
          </p:nvPr>
        </p:nvSpPr>
        <p:spPr/>
        <p:txBody>
          <a:bodyPr/>
          <a:lstStyle/>
          <a:p>
            <a:r>
              <a:rPr lang="ru-RU" dirty="0"/>
              <a:t>м</a:t>
            </a:r>
            <a:endParaRPr lang="en-US" dirty="0"/>
          </a:p>
        </p:txBody>
      </p:sp>
      <p:pic>
        <p:nvPicPr>
          <p:cNvPr id="5" name="Объект 4">
            <a:extLst>
              <a:ext uri="{FF2B5EF4-FFF2-40B4-BE49-F238E27FC236}">
                <a16:creationId xmlns:a16="http://schemas.microsoft.com/office/drawing/2014/main" id="{63D256DF-9570-47B4-A60F-8AEBEB219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6746" y="2211305"/>
            <a:ext cx="7614243" cy="4420650"/>
          </a:xfrm>
        </p:spPr>
      </p:pic>
      <p:sp>
        <p:nvSpPr>
          <p:cNvPr id="6" name="TextBox 5">
            <a:extLst>
              <a:ext uri="{FF2B5EF4-FFF2-40B4-BE49-F238E27FC236}">
                <a16:creationId xmlns:a16="http://schemas.microsoft.com/office/drawing/2014/main" id="{A3AD31C4-FED8-4551-97C1-EB0E2203F1CF}"/>
              </a:ext>
            </a:extLst>
          </p:cNvPr>
          <p:cNvSpPr txBox="1"/>
          <p:nvPr/>
        </p:nvSpPr>
        <p:spPr>
          <a:xfrm>
            <a:off x="838200" y="609600"/>
            <a:ext cx="10515600" cy="1631216"/>
          </a:xfrm>
          <a:prstGeom prst="rect">
            <a:avLst/>
          </a:prstGeom>
          <a:noFill/>
        </p:spPr>
        <p:txBody>
          <a:bodyPr wrap="square" rtlCol="0">
            <a:spAutoFit/>
          </a:bodyPr>
          <a:lstStyle/>
          <a:p>
            <a:r>
              <a:rPr lang="ru-RU" sz="2000" i="1" dirty="0">
                <a:solidFill>
                  <a:srgbClr val="00B0F0"/>
                </a:solidFill>
                <a:latin typeface="IBM Plex Mono Light" panose="020B0409050203000203" pitchFamily="49" charset="-52"/>
              </a:rPr>
              <a:t>Непонятно, каким образом (не обговаривается), но автор «дневника» знал все действия нашей героини. Например, в одной из записей он упомянул то, что Мима предпочла дорогое молоко дешевому. С каждой надписью она все меньше понимала, где же все-таки настоящее, реальность.</a:t>
            </a:r>
            <a:endParaRPr lang="en-US" sz="2000" i="1" dirty="0">
              <a:solidFill>
                <a:srgbClr val="00B0F0"/>
              </a:solidFill>
              <a:latin typeface="IBM Plex Mono Light" panose="020B0409050203000203" pitchFamily="49" charset="-52"/>
            </a:endParaRPr>
          </a:p>
        </p:txBody>
      </p:sp>
      <p:sp>
        <p:nvSpPr>
          <p:cNvPr id="7" name="TextBox 6">
            <a:extLst>
              <a:ext uri="{FF2B5EF4-FFF2-40B4-BE49-F238E27FC236}">
                <a16:creationId xmlns:a16="http://schemas.microsoft.com/office/drawing/2014/main" id="{40F55B1D-CFB9-44EB-AF66-E40F8FFEAB42}"/>
              </a:ext>
            </a:extLst>
          </p:cNvPr>
          <p:cNvSpPr txBox="1"/>
          <p:nvPr/>
        </p:nvSpPr>
        <p:spPr>
          <a:xfrm>
            <a:off x="436064" y="2573463"/>
            <a:ext cx="3890682" cy="3970318"/>
          </a:xfrm>
          <a:prstGeom prst="rect">
            <a:avLst/>
          </a:prstGeom>
          <a:noFill/>
        </p:spPr>
        <p:txBody>
          <a:bodyPr wrap="square" rtlCol="0">
            <a:spAutoFit/>
          </a:bodyPr>
          <a:lstStyle/>
          <a:p>
            <a:r>
              <a:rPr lang="ru-RU" i="1" dirty="0">
                <a:solidFill>
                  <a:srgbClr val="00B0F0"/>
                </a:solidFill>
                <a:latin typeface="IBM Plex Mono Light" panose="020B0409050203000203" pitchFamily="49" charset="-52"/>
              </a:rPr>
              <a:t>Все происходящее вокруг, </a:t>
            </a:r>
            <a:r>
              <a:rPr lang="ru-RU" i="1" dirty="0" err="1">
                <a:solidFill>
                  <a:srgbClr val="00B0F0"/>
                </a:solidFill>
                <a:latin typeface="IBM Plex Mono Light" panose="020B0409050203000203" pitchFamily="49" charset="-52"/>
              </a:rPr>
              <a:t>по-сути</a:t>
            </a:r>
            <a:r>
              <a:rPr lang="ru-RU" i="1" dirty="0">
                <a:solidFill>
                  <a:srgbClr val="00B0F0"/>
                </a:solidFill>
                <a:latin typeface="IBM Plex Mono Light" panose="020B0409050203000203" pitchFamily="49" charset="-52"/>
              </a:rPr>
              <a:t>, очень плохое стечение обстоятельств. В иной ситуации можно было просто не зацикливаться на деятельности поехавшего, обратиться в соответствующие органы еще до того, как началась резня и прочие интересные события. Зачастую подобных личностей можно легко вычислить благодаря хостингу.</a:t>
            </a:r>
            <a:endParaRPr lang="en-US" i="1" dirty="0">
              <a:solidFill>
                <a:srgbClr val="00B0F0"/>
              </a:solidFill>
              <a:latin typeface="IBM Plex Mono Light" panose="020B0409050203000203" pitchFamily="49" charset="-52"/>
            </a:endParaRPr>
          </a:p>
        </p:txBody>
      </p:sp>
    </p:spTree>
    <p:extLst>
      <p:ext uri="{BB962C8B-B14F-4D97-AF65-F5344CB8AC3E}">
        <p14:creationId xmlns:p14="http://schemas.microsoft.com/office/powerpoint/2010/main" val="343576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CBE312F9-7AB4-45C1-B452-15475C56E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373" y="365125"/>
            <a:ext cx="7282527" cy="4547534"/>
          </a:xfrm>
        </p:spPr>
      </p:pic>
      <p:sp>
        <p:nvSpPr>
          <p:cNvPr id="6" name="TextBox 5">
            <a:extLst>
              <a:ext uri="{FF2B5EF4-FFF2-40B4-BE49-F238E27FC236}">
                <a16:creationId xmlns:a16="http://schemas.microsoft.com/office/drawing/2014/main" id="{A7EC0C92-28A3-4076-8781-1041531D9E6E}"/>
              </a:ext>
            </a:extLst>
          </p:cNvPr>
          <p:cNvSpPr txBox="1"/>
          <p:nvPr/>
        </p:nvSpPr>
        <p:spPr>
          <a:xfrm>
            <a:off x="7935817" y="516438"/>
            <a:ext cx="3980330" cy="4539704"/>
          </a:xfrm>
          <a:prstGeom prst="rect">
            <a:avLst/>
          </a:prstGeom>
          <a:noFill/>
        </p:spPr>
        <p:txBody>
          <a:bodyPr wrap="square" rtlCol="0">
            <a:spAutoFit/>
          </a:bodyPr>
          <a:lstStyle/>
          <a:p>
            <a:r>
              <a:rPr lang="ru-RU" sz="1700" i="1" dirty="0">
                <a:solidFill>
                  <a:srgbClr val="00B0F0"/>
                </a:solidFill>
                <a:latin typeface="IBM Plex Mono Light" panose="020B0409050203000203" pitchFamily="49" charset="-52"/>
              </a:rPr>
              <a:t>В аналогичной ситуации я бы в первую очередь обратился за помощью в полицию. Вряд ли это бы чем-то помогло, но попытаться всегда стоит. При первых признаках расстройства личности я бы пошел к психологу, советовался бы с ним. Обязательно бы сходил развлечься</a:t>
            </a:r>
            <a:r>
              <a:rPr lang="en-US" sz="1700" i="1" dirty="0">
                <a:solidFill>
                  <a:srgbClr val="00B0F0"/>
                </a:solidFill>
                <a:latin typeface="IBM Plex Mono Light" panose="020B0409050203000203" pitchFamily="49" charset="-52"/>
              </a:rPr>
              <a:t>/</a:t>
            </a:r>
            <a:r>
              <a:rPr lang="ru-RU" sz="1700" i="1" dirty="0">
                <a:solidFill>
                  <a:srgbClr val="00B0F0"/>
                </a:solidFill>
                <a:latin typeface="IBM Plex Mono Light" panose="020B0409050203000203" pitchFamily="49" charset="-52"/>
              </a:rPr>
              <a:t>выпить с друзьями. Переживать подобное в одиночку очень тяжело. Удивительно, что героиня смогла и нашла в себе силы продолжить заниматься всем, чем она хочет.</a:t>
            </a:r>
          </a:p>
          <a:p>
            <a:r>
              <a:rPr lang="ru-RU" sz="1700" b="1" i="1" dirty="0">
                <a:solidFill>
                  <a:srgbClr val="00B0F0"/>
                </a:solidFill>
                <a:latin typeface="IBM Plex Mono Light" panose="020B0409050203000203" pitchFamily="49" charset="-52"/>
              </a:rPr>
              <a:t>На картинке слева я.</a:t>
            </a:r>
            <a:endParaRPr lang="en-US" sz="1700" b="1" i="1" dirty="0">
              <a:solidFill>
                <a:srgbClr val="00B0F0"/>
              </a:solidFill>
              <a:latin typeface="IBM Plex Mono Light" panose="020B0409050203000203" pitchFamily="49" charset="-52"/>
            </a:endParaRPr>
          </a:p>
        </p:txBody>
      </p:sp>
      <p:sp>
        <p:nvSpPr>
          <p:cNvPr id="7" name="TextBox 6">
            <a:extLst>
              <a:ext uri="{FF2B5EF4-FFF2-40B4-BE49-F238E27FC236}">
                <a16:creationId xmlns:a16="http://schemas.microsoft.com/office/drawing/2014/main" id="{525DFE91-FC6F-455B-AA2D-2C6A4CD16F40}"/>
              </a:ext>
            </a:extLst>
          </p:cNvPr>
          <p:cNvSpPr txBox="1"/>
          <p:nvPr/>
        </p:nvSpPr>
        <p:spPr>
          <a:xfrm>
            <a:off x="442373" y="5360894"/>
            <a:ext cx="11875133" cy="1200329"/>
          </a:xfrm>
          <a:prstGeom prst="rect">
            <a:avLst/>
          </a:prstGeom>
          <a:noFill/>
        </p:spPr>
        <p:txBody>
          <a:bodyPr wrap="square" rtlCol="0">
            <a:spAutoFit/>
          </a:bodyPr>
          <a:lstStyle/>
          <a:p>
            <a:r>
              <a:rPr lang="ru-RU" i="1" dirty="0">
                <a:solidFill>
                  <a:srgbClr val="00B0F0"/>
                </a:solidFill>
                <a:latin typeface="IBM Plex Mono Light" panose="020B0409050203000203" pitchFamily="49" charset="-52"/>
              </a:rPr>
              <a:t>Однако, есть одна интересная деталь, подмеченная фанатами. В конце фильма Мима говорит фразу «Я настоящая!». В оригинальной озвучке голос немного меняется на этой фразе, и кажется, что говорит </a:t>
            </a:r>
            <a:r>
              <a:rPr lang="ru-RU" i="1" dirty="0" err="1">
                <a:solidFill>
                  <a:srgbClr val="00B0F0"/>
                </a:solidFill>
                <a:latin typeface="IBM Plex Mono Light" panose="020B0409050203000203" pitchFamily="49" charset="-52"/>
              </a:rPr>
              <a:t>Руми</a:t>
            </a:r>
            <a:r>
              <a:rPr lang="ru-RU" i="1" dirty="0">
                <a:solidFill>
                  <a:srgbClr val="00B0F0"/>
                </a:solidFill>
                <a:latin typeface="IBM Plex Mono Light" panose="020B0409050203000203" pitchFamily="49" charset="-52"/>
              </a:rPr>
              <a:t>, что как бы намекает... Однако, в английском дубляже такого нет, поэтому будем надеяться, что все это - лишь теория.</a:t>
            </a:r>
            <a:endParaRPr lang="en-US" i="1" dirty="0">
              <a:solidFill>
                <a:srgbClr val="00B0F0"/>
              </a:solidFill>
              <a:latin typeface="IBM Plex Mono Light" panose="020B0409050203000203" pitchFamily="49" charset="-52"/>
            </a:endParaRPr>
          </a:p>
        </p:txBody>
      </p:sp>
    </p:spTree>
    <p:extLst>
      <p:ext uri="{BB962C8B-B14F-4D97-AF65-F5344CB8AC3E}">
        <p14:creationId xmlns:p14="http://schemas.microsoft.com/office/powerpoint/2010/main" val="125930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636</Words>
  <Application>Microsoft Office PowerPoint</Application>
  <PresentationFormat>Широкоэкранный</PresentationFormat>
  <Paragraphs>21</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BluePlateSpecialSW</vt:lpstr>
      <vt:lpstr>Calibri</vt:lpstr>
      <vt:lpstr>Calibri Light</vt:lpstr>
      <vt:lpstr>IBM Plex Mono Light</vt:lpstr>
      <vt:lpstr>Verdana</vt:lpstr>
      <vt:lpstr>Тема Office</vt:lpstr>
      <vt:lpstr>Perfect Blue</vt:lpstr>
      <vt:lpstr>Сюжет</vt:lpstr>
      <vt:lpstr>Презентация PowerPoint</vt:lpstr>
      <vt:lpstr>Презентация PowerPoint</vt:lpstr>
      <vt:lpstr>Презентация PowerPoint</vt:lpstr>
      <vt:lpstr>Информационная угроза</vt:lpstr>
      <vt:lpstr>м</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Blue</dc:title>
  <dc:creator>Jadestern</dc:creator>
  <cp:lastModifiedBy>Jadestern</cp:lastModifiedBy>
  <cp:revision>23</cp:revision>
  <dcterms:created xsi:type="dcterms:W3CDTF">2021-06-04T17:00:35Z</dcterms:created>
  <dcterms:modified xsi:type="dcterms:W3CDTF">2021-06-05T19:09:14Z</dcterms:modified>
</cp:coreProperties>
</file>