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0"/>
  </p:notesMasterIdLst>
  <p:sldIdLst>
    <p:sldId id="256" r:id="rId2"/>
    <p:sldId id="284" r:id="rId3"/>
    <p:sldId id="285" r:id="rId4"/>
    <p:sldId id="286" r:id="rId5"/>
    <p:sldId id="257" r:id="rId6"/>
    <p:sldId id="258" r:id="rId7"/>
    <p:sldId id="265" r:id="rId8"/>
    <p:sldId id="267" r:id="rId9"/>
    <p:sldId id="268" r:id="rId10"/>
    <p:sldId id="287" r:id="rId11"/>
    <p:sldId id="276" r:id="rId12"/>
    <p:sldId id="277" r:id="rId13"/>
    <p:sldId id="266" r:id="rId14"/>
    <p:sldId id="260" r:id="rId15"/>
    <p:sldId id="264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A658E-54BD-4603-B805-34317FE64016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62E7F-EC33-435E-A570-DAB989152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60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939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380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162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080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03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1178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281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6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0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0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518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63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89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500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597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5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27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56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12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63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31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22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17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9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B68BE-F3E5-4E7E-85A0-4E295C3114B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D902-3F4E-44AA-8529-F0DDB1D73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868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/>
              <a:t>Внутренняя память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8120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89EFF-7632-49A3-9586-9C45A2DF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EE64A-F705-404A-AE10-F9753042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CMOS </a:t>
            </a:r>
            <a:r>
              <a:rPr lang="ru-RU" dirty="0"/>
              <a:t>(</a:t>
            </a:r>
            <a:r>
              <a:rPr lang="en-US" dirty="0"/>
              <a:t>Complementary metal oxide semiconductor</a:t>
            </a:r>
            <a:r>
              <a:rPr lang="ru-RU" dirty="0"/>
              <a:t>), КМОП (комплементарные пары металл-оксид-полупроводник) — это память с невысоким быстродействием и минимальным энергопотреблением от батарейки. </a:t>
            </a:r>
          </a:p>
          <a:p>
            <a:pPr algn="just"/>
            <a:r>
              <a:rPr lang="ru-RU" dirty="0"/>
              <a:t>Этот термин, который обычно используется для описания небольшого объема памяти на материнской плате компьютера, в которой хранятся настройки BIOS. Некоторые из этих настроек BIOS включают системное время и дату, а также настройки оборудования.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43392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1E90E9-9F59-4DF4-BEB2-F851DE257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0" t="14921" r="14652" b="12781"/>
          <a:stretch/>
        </p:blipFill>
        <p:spPr>
          <a:xfrm>
            <a:off x="9118157" y="4941694"/>
            <a:ext cx="2897059" cy="1916305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EC118-DB36-426B-9509-B0D08E3B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PROM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3B79FD6-9084-4C3C-BD13-0326F046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72768"/>
            <a:ext cx="11299768" cy="4218433"/>
          </a:xfrm>
        </p:spPr>
        <p:txBody>
          <a:bodyPr>
            <a:normAutofit fontScale="92500"/>
          </a:bodyPr>
          <a:lstStyle/>
          <a:p>
            <a:pPr indent="182563" algn="just"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 sz="24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PROM (англ. </a:t>
            </a:r>
            <a:r>
              <a:rPr lang="ru-RU" altLang="ru-RU" sz="2400" dirty="0" err="1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Programmable</a:t>
            </a:r>
            <a:r>
              <a:rPr lang="ru-RU" altLang="ru-RU" sz="24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ru-RU" altLang="ru-RU" sz="2400" dirty="0" err="1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Read-Only</a:t>
            </a:r>
            <a:r>
              <a:rPr lang="ru-RU" altLang="ru-RU" sz="24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ru-RU" altLang="ru-RU" sz="2400" dirty="0" err="1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Memory</a:t>
            </a:r>
            <a:r>
              <a:rPr lang="ru-RU" altLang="ru-RU" sz="24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, программируемое ПЗУ, ППЗУ) — класс полупроводниковых запоминающих устройств, постоянная память с пережигаемыми перемычками.</a:t>
            </a:r>
          </a:p>
          <a:p>
            <a:pPr indent="182563" algn="just"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 sz="24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Память представляет собой двумерный массив проводников (строк и столбцов), на пересечении которых находятся последовательно соединённые диод (или p-n-переход транзистора) и специальная перемычка из металла (например, нихрома или </a:t>
            </a:r>
            <a:r>
              <a:rPr lang="ru-RU" altLang="ru-RU" sz="2400" dirty="0" err="1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титаново</a:t>
            </a:r>
            <a:r>
              <a:rPr lang="ru-RU" altLang="ru-RU" sz="24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-вольфрамового сплава) или аморфного кремния. Программирование заключается в пропускании через соответствующую перемычку тока, который её расплавляет или испаряет. Восстановление расплавленных перемычек невозможно.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601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D3B79FD6-9084-4C3C-BD13-0326F046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72768"/>
            <a:ext cx="9905998" cy="42184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Преимущества: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Записанные данные невозможно уничтожить электрическим способом, разрушение происходит лишь при физическом воздействии на носитель.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Высокая скорость доступа к данным — 35 </a:t>
            </a:r>
            <a:r>
              <a:rPr lang="ru-RU" dirty="0" err="1"/>
              <a:t>нс</a:t>
            </a:r>
            <a:r>
              <a:rPr lang="ru-RU" dirty="0"/>
              <a:t> и менее.</a:t>
            </a:r>
          </a:p>
          <a:p>
            <a:pPr marL="0" indent="0">
              <a:buNone/>
            </a:pPr>
            <a:r>
              <a:rPr lang="ru-RU" dirty="0"/>
              <a:t>Недостатки:</a:t>
            </a:r>
          </a:p>
          <a:p>
            <a:r>
              <a:rPr lang="ru-RU" dirty="0"/>
              <a:t> Малый объём хранимых данных.</a:t>
            </a:r>
          </a:p>
          <a:p>
            <a:r>
              <a:rPr lang="ru-RU" dirty="0"/>
              <a:t> В PROM возможно изменение данных путём «</a:t>
            </a:r>
            <a:r>
              <a:rPr lang="ru-RU" dirty="0" err="1"/>
              <a:t>довыжигания</a:t>
            </a:r>
            <a:r>
              <a:rPr lang="ru-RU" dirty="0"/>
              <a:t>» тех перемычек, которые ещё не были уничтожены. Для борьбы с такими изменениями могут применяться биты четности и другие контрольные суммы.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97456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51163" y="533400"/>
            <a:ext cx="10792691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2800" dirty="0">
                <a:solidFill>
                  <a:schemeClr val="tx1"/>
                </a:solidFill>
                <a:latin typeface="+mn-lt"/>
              </a:rPr>
              <a:t>При выборе оперативной памяти в первую очередь следует обратить внимание на фирму-изготовителя. Брать стоит </a:t>
            </a:r>
            <a:r>
              <a:rPr lang="en-US" altLang="ru-RU" sz="2800" dirty="0">
                <a:solidFill>
                  <a:schemeClr val="tx1"/>
                </a:solidFill>
                <a:latin typeface="+mn-lt"/>
              </a:rPr>
              <a:t>RAM</a:t>
            </a:r>
            <a:r>
              <a:rPr lang="ru-RU" altLang="ru-RU" sz="2800" dirty="0">
                <a:solidFill>
                  <a:schemeClr val="tx1"/>
                </a:solidFill>
                <a:latin typeface="+mn-lt"/>
              </a:rPr>
              <a:t> известных производителей - </a:t>
            </a:r>
            <a:r>
              <a:rPr lang="en-US" altLang="ru-RU" sz="2800" dirty="0">
                <a:solidFill>
                  <a:schemeClr val="tx1"/>
                </a:solidFill>
                <a:latin typeface="+mn-lt"/>
              </a:rPr>
              <a:t>Samsung</a:t>
            </a:r>
            <a:r>
              <a:rPr lang="ru-RU" altLang="ru-RU" sz="2800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US" altLang="ru-RU" sz="2800" dirty="0">
                <a:solidFill>
                  <a:schemeClr val="tx1"/>
                </a:solidFill>
                <a:latin typeface="+mn-lt"/>
              </a:rPr>
              <a:t>SEC</a:t>
            </a:r>
            <a:r>
              <a:rPr lang="ru-RU" altLang="ru-RU" sz="2800" dirty="0">
                <a:solidFill>
                  <a:schemeClr val="tx1"/>
                </a:solidFill>
                <a:latin typeface="+mn-lt"/>
              </a:rPr>
              <a:t>), </a:t>
            </a:r>
            <a:r>
              <a:rPr lang="en-US" altLang="ru-RU" sz="2800" dirty="0">
                <a:solidFill>
                  <a:schemeClr val="tx1"/>
                </a:solidFill>
                <a:latin typeface="+mn-lt"/>
              </a:rPr>
              <a:t>Micron</a:t>
            </a:r>
            <a:r>
              <a:rPr lang="ru-RU" altLang="ru-RU" sz="2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ru-RU" sz="2800" dirty="0">
                <a:solidFill>
                  <a:schemeClr val="tx1"/>
                </a:solidFill>
                <a:latin typeface="+mn-lt"/>
              </a:rPr>
              <a:t>Hynix</a:t>
            </a:r>
            <a:r>
              <a:rPr lang="ru-RU" altLang="ru-RU" sz="2800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US" altLang="ru-RU" sz="2800" dirty="0">
                <a:solidFill>
                  <a:schemeClr val="tx1"/>
                </a:solidFill>
                <a:latin typeface="+mn-lt"/>
              </a:rPr>
              <a:t>Hyundai</a:t>
            </a:r>
            <a:r>
              <a:rPr lang="ru-RU" altLang="ru-RU" sz="2800" dirty="0">
                <a:solidFill>
                  <a:schemeClr val="tx1"/>
                </a:solidFill>
                <a:latin typeface="+mn-lt"/>
              </a:rPr>
              <a:t>), </a:t>
            </a:r>
            <a:r>
              <a:rPr lang="en-US" altLang="ru-RU" sz="2800" dirty="0">
                <a:solidFill>
                  <a:schemeClr val="tx1"/>
                </a:solidFill>
                <a:latin typeface="+mn-lt"/>
              </a:rPr>
              <a:t>Kingston</a:t>
            </a:r>
            <a:r>
              <a:rPr lang="ru-RU" altLang="ru-RU" sz="2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ru-RU" sz="2800" dirty="0">
                <a:solidFill>
                  <a:schemeClr val="tx1"/>
                </a:solidFill>
                <a:latin typeface="+mn-lt"/>
              </a:rPr>
              <a:t>Corsair</a:t>
            </a:r>
            <a:r>
              <a:rPr lang="ru-RU" altLang="ru-RU" sz="2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ru-RU" sz="2800" dirty="0">
                <a:solidFill>
                  <a:schemeClr val="tx1"/>
                </a:solidFill>
                <a:latin typeface="+mn-lt"/>
              </a:rPr>
              <a:t>OCZ</a:t>
            </a:r>
            <a:r>
              <a:rPr lang="ru-RU" altLang="ru-RU" sz="2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ru-RU" sz="2800" dirty="0">
                <a:solidFill>
                  <a:schemeClr val="tx1"/>
                </a:solidFill>
                <a:latin typeface="+mn-lt"/>
              </a:rPr>
              <a:t>Transcend</a:t>
            </a:r>
            <a:r>
              <a:rPr lang="ru-RU" altLang="ru-RU" sz="2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ru-RU" sz="2800" dirty="0" err="1">
                <a:solidFill>
                  <a:schemeClr val="tx1"/>
                </a:solidFill>
                <a:latin typeface="+mn-lt"/>
              </a:rPr>
              <a:t>TwinMos</a:t>
            </a:r>
            <a:r>
              <a:rPr lang="en-US" altLang="ru-RU" sz="2800" dirty="0">
                <a:solidFill>
                  <a:schemeClr val="tx1"/>
                </a:solidFill>
                <a:latin typeface="+mn-lt"/>
              </a:rPr>
              <a:t>, Crucial </a:t>
            </a:r>
            <a:r>
              <a:rPr lang="ru-RU" altLang="ru-RU" sz="2800" dirty="0">
                <a:solidFill>
                  <a:schemeClr val="tx1"/>
                </a:solidFill>
                <a:latin typeface="+mn-lt"/>
              </a:rPr>
              <a:t>и т.д.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38" y="2749407"/>
            <a:ext cx="35718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" y="3644901"/>
            <a:ext cx="353695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95725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72154"/>
            <a:ext cx="9905998" cy="1044027"/>
          </a:xfrm>
        </p:spPr>
        <p:txBody>
          <a:bodyPr/>
          <a:lstStyle/>
          <a:p>
            <a:pPr algn="ctr"/>
            <a:r>
              <a:rPr lang="ru-RU" b="1" dirty="0"/>
              <a:t>виды оперативной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611" y="1163783"/>
            <a:ext cx="11277600" cy="5181600"/>
          </a:xfrm>
        </p:spPr>
        <p:txBody>
          <a:bodyPr>
            <a:noAutofit/>
          </a:bodyPr>
          <a:lstStyle/>
          <a:p>
            <a:pPr marL="0" lvl="1" indent="457200" algn="just">
              <a:buNone/>
            </a:pPr>
            <a:r>
              <a:rPr lang="en-US" b="1" dirty="0"/>
              <a:t>	DDR SDRAM</a:t>
            </a:r>
            <a:r>
              <a:rPr lang="en-US" dirty="0"/>
              <a:t> </a:t>
            </a:r>
            <a:r>
              <a:rPr lang="en-US" b="1" dirty="0"/>
              <a:t>(</a:t>
            </a:r>
            <a:r>
              <a:rPr lang="ru-RU" b="1" dirty="0"/>
              <a:t>от англ. </a:t>
            </a:r>
            <a:r>
              <a:rPr lang="en-US" b="1" i="1" dirty="0"/>
              <a:t>Double Data Rate Synchronous Dynamic Random Access Memory</a:t>
            </a:r>
            <a:r>
              <a:rPr lang="en-US" b="1" dirty="0"/>
              <a:t> —</a:t>
            </a:r>
            <a:r>
              <a:rPr lang="ru-RU" b="1" i="1" dirty="0"/>
              <a:t>синхронная динамическая память с произвольным доступом и удвоенной скоростью передачи данных</a:t>
            </a:r>
            <a:r>
              <a:rPr lang="ru-RU" b="1" dirty="0"/>
              <a:t>)</a:t>
            </a:r>
            <a:r>
              <a:rPr lang="en-US" sz="2400" dirty="0"/>
              <a:t> - </a:t>
            </a:r>
            <a:r>
              <a:rPr lang="ru-RU" dirty="0"/>
              <a:t>тип компьютерной памяти, используемой в вычислительной технике в качестве оперативной и видеопамяти. Пришла на смену памяти типа SDRAM.</a:t>
            </a:r>
            <a:endParaRPr lang="en-US" sz="2400" dirty="0"/>
          </a:p>
          <a:p>
            <a:pPr marL="0" lvl="1" indent="457200" algn="just">
              <a:buNone/>
            </a:pPr>
            <a:r>
              <a:rPr lang="en-US" sz="2400" b="1" dirty="0"/>
              <a:t>	</a:t>
            </a:r>
            <a:r>
              <a:rPr lang="ru-RU" sz="2400" b="1" dirty="0"/>
              <a:t>DDR</a:t>
            </a:r>
            <a:r>
              <a:rPr lang="ru-RU" sz="2400" dirty="0"/>
              <a:t> означает двойную скорость передачи данных </a:t>
            </a:r>
            <a:r>
              <a:rPr lang="ru-RU" sz="2400" b="1" dirty="0"/>
              <a:t>(</a:t>
            </a:r>
            <a:r>
              <a:rPr lang="en-US" sz="2400" b="1" dirty="0"/>
              <a:t>Double Data Rate)</a:t>
            </a:r>
            <a:r>
              <a:rPr lang="ru-RU" sz="2400" dirty="0"/>
              <a:t>, и в основном это означает, что вы можете выполнять две задачи записи и две операции чтения для каждого тактового цикла. 	</a:t>
            </a:r>
          </a:p>
          <a:p>
            <a:pPr marL="0" lvl="1" indent="457200" algn="just">
              <a:buNone/>
            </a:pPr>
            <a:r>
              <a:rPr lang="ru-RU" sz="2400" dirty="0"/>
              <a:t>	Оперативная память DDR и DDR2 уже устарела, и фактически память DDR давно исчезла. Оперативная память DDR3 уже снята с производства, но все еще используется много компьютеров, в то время как DDR4 уже существует на рынке с момента его запуска в 2014 году, и в настоящее время все платформы уже используют его.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6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72154"/>
            <a:ext cx="9905998" cy="1044027"/>
          </a:xfrm>
        </p:spPr>
        <p:txBody>
          <a:bodyPr/>
          <a:lstStyle/>
          <a:p>
            <a:pPr algn="ctr"/>
            <a:r>
              <a:rPr lang="ru-RU" b="1" dirty="0"/>
              <a:t>виды оперативной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611" y="1163783"/>
            <a:ext cx="11277600" cy="1923294"/>
          </a:xfrm>
        </p:spPr>
        <p:txBody>
          <a:bodyPr>
            <a:noAutofit/>
          </a:bodyPr>
          <a:lstStyle/>
          <a:p>
            <a:pPr marL="285750" lvl="2" indent="-285750" algn="just">
              <a:spcBef>
                <a:spcPts val="0"/>
              </a:spcBef>
            </a:pPr>
            <a:r>
              <a:rPr lang="ru-RU" sz="2400" b="1" dirty="0"/>
              <a:t>1. Оперативная память DDR: </a:t>
            </a:r>
            <a:r>
              <a:rPr lang="ru-RU" sz="2400" dirty="0"/>
              <a:t>выпущенная в 2000 году, она не использовалась почти до 2002 года. Она работала при 2,5 В и 2,6 В, а ее максимальная плотность составляла 128 МБ (поэтому не было модулей с объемом более 1 ГБ) со скоростью 100-200 МГц.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Оперативная память: DDR, DDR2, DDR3 и DDR4 - В чем их отличия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87"/>
          <a:stretch/>
        </p:blipFill>
        <p:spPr bwMode="auto">
          <a:xfrm>
            <a:off x="3227386" y="3566637"/>
            <a:ext cx="5734050" cy="146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6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72154"/>
            <a:ext cx="9905998" cy="1044027"/>
          </a:xfrm>
        </p:spPr>
        <p:txBody>
          <a:bodyPr/>
          <a:lstStyle/>
          <a:p>
            <a:pPr algn="ctr"/>
            <a:r>
              <a:rPr lang="ru-RU" b="1" dirty="0"/>
              <a:t>виды оперативной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611" y="1163783"/>
            <a:ext cx="11277600" cy="1923294"/>
          </a:xfrm>
        </p:spPr>
        <p:txBody>
          <a:bodyPr>
            <a:noAutofit/>
          </a:bodyPr>
          <a:lstStyle/>
          <a:p>
            <a:pPr marL="285750" lvl="2" indent="-285750" algn="just">
              <a:spcBef>
                <a:spcPts val="0"/>
              </a:spcBef>
            </a:pPr>
            <a:r>
              <a:rPr lang="ru-RU" sz="2400" b="1" dirty="0"/>
              <a:t>2. Оперативная память DDR2</a:t>
            </a:r>
            <a:r>
              <a:rPr lang="ru-RU" sz="2400" dirty="0"/>
              <a:t>: запущена в 2004 году, работала при напряжении 1,8 В, что на 28% меньше, чем у DDR. Его максимальная плотность удвоилась до 256 МБ (2 ГБ на модуль). Максимальная скорость также увеличилась, достигая 533 МГц.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Оперативная память: DDR, DDR2, DDR3 и DDR4 - В чем их отличия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3" b="49580"/>
          <a:stretch/>
        </p:blipFill>
        <p:spPr bwMode="auto">
          <a:xfrm>
            <a:off x="3227386" y="3485662"/>
            <a:ext cx="5734050" cy="148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0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72154"/>
            <a:ext cx="9905998" cy="1044027"/>
          </a:xfrm>
        </p:spPr>
        <p:txBody>
          <a:bodyPr/>
          <a:lstStyle/>
          <a:p>
            <a:pPr algn="ctr"/>
            <a:r>
              <a:rPr lang="ru-RU" b="1" dirty="0"/>
              <a:t>виды оперативной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611" y="1163783"/>
            <a:ext cx="11277600" cy="1923294"/>
          </a:xfrm>
        </p:spPr>
        <p:txBody>
          <a:bodyPr>
            <a:noAutofit/>
          </a:bodyPr>
          <a:lstStyle/>
          <a:p>
            <a:pPr marL="285750" lvl="2" indent="-285750" algn="just">
              <a:spcBef>
                <a:spcPts val="0"/>
              </a:spcBef>
            </a:pPr>
            <a:r>
              <a:rPr lang="ru-RU" sz="2400" b="1" dirty="0"/>
              <a:t>3. Оперативная память DDR3: </a:t>
            </a:r>
            <a:r>
              <a:rPr lang="ru-RU" sz="2400" dirty="0"/>
              <a:t>этот выпуск состоялся в 2007 году, и это была революция, потому что здесь были реализованы профили XMP. Начнем с того, что модули памяти работали с напряжением 1,5 В и 1,65 В с базовой частотой 1066 МГц, но это пошло намного дальше, и плотность достигла 8 ГБ на модуль и частоты до 1866.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Оперативная память: DDR, DDR2, DDR3 и DDR4 - В чем их отличия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6" b="24962"/>
          <a:stretch/>
        </p:blipFill>
        <p:spPr bwMode="auto">
          <a:xfrm>
            <a:off x="3227386" y="3524737"/>
            <a:ext cx="5734050" cy="150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8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72154"/>
            <a:ext cx="9905998" cy="1044027"/>
          </a:xfrm>
        </p:spPr>
        <p:txBody>
          <a:bodyPr/>
          <a:lstStyle/>
          <a:p>
            <a:pPr algn="ctr"/>
            <a:r>
              <a:rPr lang="ru-RU" b="1" dirty="0"/>
              <a:t>виды оперативной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611" y="1163782"/>
            <a:ext cx="11277600" cy="2243725"/>
          </a:xfrm>
        </p:spPr>
        <p:txBody>
          <a:bodyPr>
            <a:noAutofit/>
          </a:bodyPr>
          <a:lstStyle/>
          <a:p>
            <a:pPr marL="285750" lvl="2" indent="-285750" algn="just">
              <a:spcBef>
                <a:spcPts val="0"/>
              </a:spcBef>
            </a:pPr>
            <a:r>
              <a:rPr lang="ru-RU" sz="2400" b="1" dirty="0"/>
              <a:t>4. Оперативная память DDR4: </a:t>
            </a:r>
            <a:r>
              <a:rPr lang="ru-RU" sz="2400" dirty="0"/>
              <a:t>напряжение снижается до 1,05 и 1,2 В, хотя многие модули работают при 1,35 В. Скорость была заметно увеличена, и каждый раз она выпускается с более быстрой заводской памятью, но их база начиналась с частоты 2133 МГц. В настоящее время есть модули на </a:t>
            </a:r>
            <a:r>
              <a:rPr lang="en-US" sz="2400" dirty="0"/>
              <a:t>128</a:t>
            </a:r>
            <a:r>
              <a:rPr lang="ru-RU" sz="2400" dirty="0"/>
              <a:t> ГБ</a:t>
            </a:r>
            <a:r>
              <a:rPr lang="en-US" sz="2400" dirty="0"/>
              <a:t>.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Оперативная память: DDR, DDR2, DDR3 и DDR4 - В чем их отличия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96"/>
          <a:stretch/>
        </p:blipFill>
        <p:spPr bwMode="auto">
          <a:xfrm>
            <a:off x="3227386" y="3595076"/>
            <a:ext cx="5734050" cy="141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2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Физические различия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Хотя эти четыре типа памяти имеют формат DIMM и могут быть очень похожими (на самом деле все они имеют длину 133,35 мм), существуют фундаментальные физические различия, из-за которых мы никогда не сможем подключить модуль памяти DDR к разъему DDR2, DDR3 или DDR4, и то же самое для других со всеми остальными.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336513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6EBFF-47D2-4054-AAD8-E4B4C50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Simm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503294-4FA4-476E-A48D-712F535410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SIMM (англ. </a:t>
            </a:r>
            <a:r>
              <a:rPr lang="ru-RU" dirty="0" err="1"/>
              <a:t>single</a:t>
            </a:r>
            <a:r>
              <a:rPr lang="ru-RU" dirty="0"/>
              <a:t> </a:t>
            </a:r>
            <a:r>
              <a:rPr lang="ru-RU" dirty="0" err="1"/>
              <a:t>in-line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 </a:t>
            </a:r>
            <a:r>
              <a:rPr lang="ru-RU" dirty="0" err="1"/>
              <a:t>module</a:t>
            </a:r>
            <a:r>
              <a:rPr lang="ru-RU" dirty="0"/>
              <a:t> — односторонний модуль памяти) — название модулей памяти с однорядным расположением контактов, широко применявшихся в компьютерных системах в 1990-е годы.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27C5C-67B6-47F5-8AB7-1FE71A5FAD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13" y="2255698"/>
            <a:ext cx="3943786" cy="352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Оперативная память: DDR, DDR2, DDR3 и DDR4 - В чем их отличия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2" y="217243"/>
            <a:ext cx="8276492" cy="650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3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Оперативная память: DDR, DDR2, DDR3 и DDR4 - В чем их отличия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3" y="171938"/>
            <a:ext cx="8253046" cy="63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090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Следует отметить, что в каждом поколении количество контактов на RAM менялось следующим образом: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852614"/>
            <a:ext cx="9905999" cy="3282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DDR: 184 </a:t>
            </a:r>
            <a:r>
              <a:rPr lang="ru-RU" dirty="0"/>
              <a:t>контакта (</a:t>
            </a:r>
            <a:r>
              <a:rPr lang="en-US" dirty="0"/>
              <a:t>DIMM), 200 </a:t>
            </a:r>
            <a:r>
              <a:rPr lang="ru-RU" dirty="0"/>
              <a:t>контактов (</a:t>
            </a:r>
            <a:r>
              <a:rPr lang="en-US" dirty="0"/>
              <a:t>SO-DIMM) </a:t>
            </a:r>
            <a:r>
              <a:rPr lang="ru-RU" dirty="0"/>
              <a:t>и 172 контакта (микро </a:t>
            </a:r>
            <a:r>
              <a:rPr lang="en-US" dirty="0"/>
              <a:t>DIMM).</a:t>
            </a:r>
            <a:br>
              <a:rPr lang="en-US" dirty="0"/>
            </a:br>
            <a:r>
              <a:rPr lang="en-US" dirty="0"/>
              <a:t>2. DDR2: 240 </a:t>
            </a:r>
            <a:r>
              <a:rPr lang="ru-RU" dirty="0"/>
              <a:t>контактов (</a:t>
            </a:r>
            <a:r>
              <a:rPr lang="en-US" dirty="0"/>
              <a:t>DIMM), 200 </a:t>
            </a:r>
            <a:r>
              <a:rPr lang="ru-RU" dirty="0"/>
              <a:t>контактов (</a:t>
            </a:r>
            <a:r>
              <a:rPr lang="en-US" dirty="0"/>
              <a:t>SO-DIMM) </a:t>
            </a:r>
            <a:r>
              <a:rPr lang="ru-RU" dirty="0"/>
              <a:t>и 214 контактов (микро </a:t>
            </a:r>
            <a:r>
              <a:rPr lang="en-US" dirty="0"/>
              <a:t>DIMM).</a:t>
            </a:r>
            <a:br>
              <a:rPr lang="en-US" dirty="0"/>
            </a:br>
            <a:r>
              <a:rPr lang="en-US" dirty="0"/>
              <a:t>3. DDR3: 240 </a:t>
            </a:r>
            <a:r>
              <a:rPr lang="ru-RU" dirty="0"/>
              <a:t>контактов (</a:t>
            </a:r>
            <a:r>
              <a:rPr lang="en-US" dirty="0"/>
              <a:t>DIMM), 204 </a:t>
            </a:r>
            <a:r>
              <a:rPr lang="ru-RU" dirty="0"/>
              <a:t>контакта (</a:t>
            </a:r>
            <a:r>
              <a:rPr lang="en-US" dirty="0"/>
              <a:t>SO-DIMM) </a:t>
            </a:r>
            <a:r>
              <a:rPr lang="ru-RU" dirty="0"/>
              <a:t>и 214 контактов (микро </a:t>
            </a:r>
            <a:r>
              <a:rPr lang="en-US" dirty="0"/>
              <a:t>DIMM).</a:t>
            </a:r>
            <a:br>
              <a:rPr lang="en-US" dirty="0"/>
            </a:br>
            <a:r>
              <a:rPr lang="en-US" dirty="0"/>
              <a:t>4. DDR4: 288 </a:t>
            </a:r>
            <a:r>
              <a:rPr lang="ru-RU" dirty="0"/>
              <a:t>контактов (</a:t>
            </a:r>
            <a:r>
              <a:rPr lang="en-US" dirty="0"/>
              <a:t>DIMM), 256 </a:t>
            </a:r>
            <a:r>
              <a:rPr lang="ru-RU" dirty="0"/>
              <a:t>контактов (</a:t>
            </a:r>
            <a:r>
              <a:rPr lang="en-US" dirty="0"/>
              <a:t>SO-DIMM). </a:t>
            </a:r>
            <a:r>
              <a:rPr lang="ru-RU" dirty="0"/>
              <a:t>Больше нет </a:t>
            </a:r>
            <a:r>
              <a:rPr lang="en-US" dirty="0"/>
              <a:t>DDR4 micro DIMM.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959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параметры (характеристики)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33080"/>
            <a:ext cx="9905999" cy="435857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Тип оперативной памяти </a:t>
            </a:r>
          </a:p>
          <a:p>
            <a:pPr marL="0" indent="0" algn="just">
              <a:buNone/>
            </a:pPr>
            <a:r>
              <a:rPr lang="ru-RU" dirty="0"/>
              <a:t>Самый первый параметр, на который обращают внимание, это тип оперативной памяти, так как неподходящий тип ОЗУ будет просто невозможно установить в материнскую плату из-за наличия неподходящего ключа. </a:t>
            </a:r>
          </a:p>
          <a:p>
            <a:pPr marL="0" indent="0" algn="just">
              <a:buNone/>
            </a:pPr>
            <a:r>
              <a:rPr lang="ru-RU" dirty="0"/>
              <a:t>С момента появления первых компьютеров уже поменялось несколько поколений памяти, и на данный момент в старых компьютерах можно встретить оперативную память DDR2, в еще актуальных системах стоит память DDR3, и уже начинает внедряться память DDR4. </a:t>
            </a:r>
          </a:p>
          <a:p>
            <a:pPr marL="0" indent="0" algn="just">
              <a:buNone/>
            </a:pPr>
            <a:r>
              <a:rPr lang="ru-RU" dirty="0"/>
              <a:t>Каждое последующее поколение памяти отличается не только большей производительностью, но и меньшим напряжением питания, и соответственно меньшим потреблением энергии. </a:t>
            </a:r>
          </a:p>
        </p:txBody>
      </p:sp>
    </p:spTree>
    <p:extLst>
      <p:ext uri="{BB962C8B-B14F-4D97-AF65-F5344CB8AC3E}">
        <p14:creationId xmlns:p14="http://schemas.microsoft.com/office/powerpoint/2010/main" val="26979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параметры (характеристики)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38528"/>
            <a:ext cx="9905999" cy="419654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Объем оперативной памяти </a:t>
            </a:r>
          </a:p>
          <a:p>
            <a:pPr marL="0" indent="0" algn="just">
              <a:buNone/>
            </a:pPr>
            <a:r>
              <a:rPr lang="ru-RU" dirty="0"/>
              <a:t>Объем оперативной памяти на самом деле интересует пользователя больше всего, ведь от количества установленной памяти зависит работа всей системы. Если памяти будет очень мало, запущенные ресурсоемкие приложения будут сильно подтормаживать. </a:t>
            </a:r>
          </a:p>
          <a:p>
            <a:pPr marL="0" indent="0" algn="just">
              <a:buNone/>
            </a:pPr>
            <a:r>
              <a:rPr lang="ru-RU" dirty="0"/>
              <a:t>Минимум сейчас устанавливают 2 ГБ ОЗУ на самые слабые машины. На настольные домашние ПК устанавливают не менее 4 ГБ, а для запуска требовательных игр на максимальных настройках потребуется не менее 8 ГБ оперативной памяти. </a:t>
            </a:r>
          </a:p>
        </p:txBody>
      </p:sp>
    </p:spTree>
    <p:extLst>
      <p:ext uri="{BB962C8B-B14F-4D97-AF65-F5344CB8AC3E}">
        <p14:creationId xmlns:p14="http://schemas.microsoft.com/office/powerpoint/2010/main" val="374185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параметры (характеристики)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38528"/>
            <a:ext cx="9905999" cy="419654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Частота оперативной памяти </a:t>
            </a:r>
          </a:p>
          <a:p>
            <a:pPr marL="0" indent="0" algn="just">
              <a:buNone/>
            </a:pPr>
            <a:r>
              <a:rPr lang="ru-RU" dirty="0"/>
              <a:t>Частота оперативной памяти увеличивается в каждом новом поколении, и от нее напрямую зависит пропускная способность планки ОЗУ. Но установка планок памяти с наибольшей частотой работы совсем не гарантирует существенный прирост производительности системы. </a:t>
            </a:r>
          </a:p>
          <a:p>
            <a:pPr marL="0" indent="0" algn="just">
              <a:buNone/>
            </a:pPr>
            <a:r>
              <a:rPr lang="ru-RU" dirty="0"/>
              <a:t>К примеру, при обычном использовании ПК пользователь не ощутит разницы от использования памяти с частотой 1066 МГц и 1600 МГц, так как есть другие параметры, ограничивающие ее работу. Разница будет видна разве что при тестировании специальными программами. </a:t>
            </a:r>
          </a:p>
        </p:txBody>
      </p:sp>
    </p:spTree>
    <p:extLst>
      <p:ext uri="{BB962C8B-B14F-4D97-AF65-F5344CB8AC3E}">
        <p14:creationId xmlns:p14="http://schemas.microsoft.com/office/powerpoint/2010/main" val="2155197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параметры (характеристики)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38528"/>
            <a:ext cx="10471468" cy="465429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Тайминги оперативной памяти </a:t>
            </a:r>
          </a:p>
          <a:p>
            <a:pPr marL="0" indent="0" algn="just">
              <a:buNone/>
            </a:pPr>
            <a:r>
              <a:rPr lang="ru-RU" dirty="0"/>
              <a:t>Тайминги ОЗУ, это как раз тот параметр, который может существенно ухудшить производительность планки оперативной памяти. Тайминги, это временные задержки между выполнением команд планкой оперативной памяти, которые выражаются в пропущенных тактах шины памяти. </a:t>
            </a:r>
          </a:p>
          <a:p>
            <a:pPr marL="0" indent="0" algn="just">
              <a:buNone/>
            </a:pPr>
            <a:r>
              <a:rPr lang="ru-RU" dirty="0"/>
              <a:t>С увеличением частоты работы оперативной памяти существенно возрастают и тайминги, что, например, при разгоне ОЗУ, может привести даже к ухудшению результата по сравнению со штатными параметрами работы. Среди всех таймингов рассматривают только четыре основных CAS </a:t>
            </a:r>
            <a:r>
              <a:rPr lang="ru-RU" dirty="0" err="1"/>
              <a:t>Latency</a:t>
            </a:r>
            <a:r>
              <a:rPr lang="ru-RU" dirty="0"/>
              <a:t>, RAS </a:t>
            </a:r>
            <a:r>
              <a:rPr lang="ru-RU" dirty="0" err="1"/>
              <a:t>to</a:t>
            </a:r>
            <a:r>
              <a:rPr lang="ru-RU" dirty="0"/>
              <a:t> CAS </a:t>
            </a:r>
            <a:r>
              <a:rPr lang="ru-RU" dirty="0" err="1"/>
              <a:t>Delay</a:t>
            </a:r>
            <a:r>
              <a:rPr lang="ru-RU" dirty="0"/>
              <a:t>, RAS </a:t>
            </a:r>
            <a:r>
              <a:rPr lang="ru-RU" dirty="0" err="1"/>
              <a:t>Precharge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 и DRAM </a:t>
            </a:r>
            <a:r>
              <a:rPr lang="ru-RU" dirty="0" err="1"/>
              <a:t>Cycle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, которые и указываются на планке памяти. </a:t>
            </a:r>
          </a:p>
          <a:p>
            <a:pPr marL="0" indent="0" algn="just">
              <a:buNone/>
            </a:pPr>
            <a:r>
              <a:rPr lang="ru-RU" dirty="0"/>
              <a:t>Для поиска более производительной памяти, необходимо искать планку памяти с наименьшими таймингами. Иногда тайминги указывают только в виде основного первого параметра в виде CL9. </a:t>
            </a:r>
          </a:p>
        </p:txBody>
      </p:sp>
    </p:spTree>
    <p:extLst>
      <p:ext uri="{BB962C8B-B14F-4D97-AF65-F5344CB8AC3E}">
        <p14:creationId xmlns:p14="http://schemas.microsoft.com/office/powerpoint/2010/main" val="3937185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параметры (характеристики)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03704"/>
            <a:ext cx="9905999" cy="4206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Производитель ОЗУ </a:t>
            </a:r>
          </a:p>
          <a:p>
            <a:pPr marL="0" indent="0" algn="just">
              <a:buNone/>
            </a:pPr>
            <a:r>
              <a:rPr lang="ru-RU" sz="2800" dirty="0"/>
              <a:t>Производитель важен при выборе любых комплектующих и за долгие годы у пользователей уже появился список производителей планок памяти, которым доверяют. К таким относятся </a:t>
            </a:r>
            <a:r>
              <a:rPr lang="ru-RU" sz="2800" dirty="0" err="1"/>
              <a:t>Hynix</a:t>
            </a:r>
            <a:r>
              <a:rPr lang="ru-RU" sz="2800" dirty="0"/>
              <a:t>, </a:t>
            </a:r>
            <a:r>
              <a:rPr lang="ru-RU" sz="2800" dirty="0" err="1"/>
              <a:t>Samsung</a:t>
            </a:r>
            <a:r>
              <a:rPr lang="ru-RU" sz="2800" dirty="0"/>
              <a:t>, </a:t>
            </a:r>
            <a:r>
              <a:rPr lang="ru-RU" sz="2800" dirty="0" err="1"/>
              <a:t>Corsair</a:t>
            </a:r>
            <a:r>
              <a:rPr lang="ru-RU" sz="2800" dirty="0"/>
              <a:t>, </a:t>
            </a:r>
            <a:r>
              <a:rPr lang="ru-RU" sz="2800" dirty="0" err="1"/>
              <a:t>Kingmax</a:t>
            </a:r>
            <a:r>
              <a:rPr lang="ru-RU" sz="2800" dirty="0"/>
              <a:t>, </a:t>
            </a:r>
            <a:r>
              <a:rPr lang="ru-RU" sz="2800" dirty="0" err="1"/>
              <a:t>Transcend</a:t>
            </a:r>
            <a:r>
              <a:rPr lang="ru-RU" sz="2800" dirty="0"/>
              <a:t>, </a:t>
            </a:r>
            <a:r>
              <a:rPr lang="ru-RU" sz="2800" dirty="0" err="1"/>
              <a:t>Kingston</a:t>
            </a:r>
            <a:r>
              <a:rPr lang="ru-RU" sz="2800" dirty="0"/>
              <a:t>, OCZ и некоторые другие. </a:t>
            </a:r>
          </a:p>
        </p:txBody>
      </p:sp>
    </p:spTree>
    <p:extLst>
      <p:ext uri="{BB962C8B-B14F-4D97-AF65-F5344CB8AC3E}">
        <p14:creationId xmlns:p14="http://schemas.microsoft.com/office/powerpoint/2010/main" val="389772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параметры (характеристики)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84248"/>
            <a:ext cx="9905999" cy="415082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dirty="0"/>
              <a:t>Напряжение </a:t>
            </a:r>
          </a:p>
          <a:p>
            <a:pPr marL="0" indent="0" algn="just">
              <a:buNone/>
            </a:pPr>
            <a:r>
              <a:rPr lang="ru-RU" sz="2800" dirty="0"/>
              <a:t>Каждый тип модуля памяти работает при разных уровнях напряжения, и если данный параметр не указывается, значит напряжение стандартное. Но в продаже также имеется память с заниженным уровнем напряжения, которая интересна в основном геймерам, разгоняющим ОЗУ. Встречаются также планки памяти, требующие повышенного напряжения для стабильной работы, но это редкость.</a:t>
            </a:r>
          </a:p>
        </p:txBody>
      </p:sp>
    </p:spTree>
    <p:extLst>
      <p:ext uri="{BB962C8B-B14F-4D97-AF65-F5344CB8AC3E}">
        <p14:creationId xmlns:p14="http://schemas.microsoft.com/office/powerpoint/2010/main" val="200111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6EBFF-47D2-4054-AAD8-E4B4C50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DIMM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503294-4FA4-476E-A48D-712F535410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DIMM (англ. </a:t>
            </a:r>
            <a:r>
              <a:rPr lang="ru-RU" dirty="0" err="1"/>
              <a:t>Dual</a:t>
            </a:r>
            <a:r>
              <a:rPr lang="ru-RU" dirty="0"/>
              <a:t> </a:t>
            </a:r>
            <a:r>
              <a:rPr lang="ru-RU" dirty="0" err="1"/>
              <a:t>In-line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 </a:t>
            </a:r>
            <a:r>
              <a:rPr lang="ru-RU" dirty="0" err="1"/>
              <a:t>Module</a:t>
            </a:r>
            <a:r>
              <a:rPr lang="ru-RU" dirty="0"/>
              <a:t>, двухсторонний модуль памяти) — форм-фактор модулей памяти DRAM. Данный форм-фактор пришёл на смену форм-фактору SIMM. </a:t>
            </a:r>
            <a:endParaRPr lang="en-US" dirty="0"/>
          </a:p>
          <a:p>
            <a:pPr algn="just"/>
            <a:r>
              <a:rPr lang="ru-RU" dirty="0"/>
              <a:t>Основным отличием DIMM от предшественника является то, что контакты, расположенные на разных сторонах модуля, являются независимыми, в отличие от SIMM, где симметричные контакты, расположенные на разных сторонах модуля, замкнуты между собой и передают одни и те же сигналы.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FC7A5A9-446E-467B-B03D-668B22E6F53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3" y="2249485"/>
            <a:ext cx="5360524" cy="251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9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6EBFF-47D2-4054-AAD8-E4B4C50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Видеопамять (</a:t>
            </a:r>
            <a:r>
              <a:rPr lang="en-US" dirty="0"/>
              <a:t>VRAM)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503294-4FA4-476E-A48D-712F53541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dirty="0"/>
              <a:t>VRAM (англ. 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) — ОЗУ для видеоизображений.</a:t>
            </a:r>
          </a:p>
          <a:p>
            <a:pPr algn="just"/>
            <a:r>
              <a:rPr lang="ru-RU" dirty="0"/>
              <a:t>Оперативная память для временного хранения изображения (буфер кадра), сформированного видеоадаптером и передаваемого на видеомонитор.</a:t>
            </a:r>
          </a:p>
          <a:p>
            <a:pPr algn="just"/>
            <a:r>
              <a:rPr lang="ru-RU" altLang="ru-RU" dirty="0"/>
              <a:t>Содержимое доступно сразу двум устройствам: процессору и дисплею. Поэтому изображение на экране меняется одновременно с обновлением видеоданных в памяти.  </a:t>
            </a:r>
          </a:p>
          <a:p>
            <a:pPr algn="just"/>
            <a:r>
              <a:rPr lang="ru-RU" altLang="ru-RU" dirty="0"/>
              <a:t>От качества видеокарты зависит скорость обработки видеоинформации, четкость изображения, число цветов, на экране и разрешение, в котором будет работать монитор. </a:t>
            </a:r>
          </a:p>
          <a:p>
            <a:pPr algn="just"/>
            <a:endParaRPr lang="ru-RU" alt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41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274" y="623455"/>
            <a:ext cx="10529454" cy="56526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i="1" dirty="0"/>
              <a:t>	</a:t>
            </a:r>
            <a:r>
              <a:rPr lang="ru-RU" sz="2800" b="1" i="1" u="sng" dirty="0"/>
              <a:t>Оперативная память </a:t>
            </a:r>
            <a:r>
              <a:rPr lang="ru-RU" sz="2800" dirty="0"/>
              <a:t>(англ. </a:t>
            </a:r>
            <a:r>
              <a:rPr lang="ru-RU" sz="2800" dirty="0" err="1"/>
              <a:t>Random</a:t>
            </a:r>
            <a:r>
              <a:rPr lang="ru-RU" sz="2800" dirty="0"/>
              <a:t> </a:t>
            </a:r>
            <a:r>
              <a:rPr lang="ru-RU" sz="2800" dirty="0" err="1"/>
              <a:t>Access</a:t>
            </a:r>
            <a:r>
              <a:rPr lang="ru-RU" sz="2800" dirty="0"/>
              <a:t> </a:t>
            </a:r>
            <a:r>
              <a:rPr lang="ru-RU" sz="2800" dirty="0" err="1"/>
              <a:t>Memory</a:t>
            </a:r>
            <a:r>
              <a:rPr lang="ru-RU" sz="2800" dirty="0"/>
              <a:t>, RAM, память с произвольным доступом, ОЗУ) – это энергозависимая часть компьютерной памяти, в которой во время работы компьютера хранится выполняемый машинный код (программы), а также входные, выходные и промежуточные данные, обрабатываемые процессором. </a:t>
            </a:r>
            <a:endParaRPr lang="en-US" sz="2800" dirty="0"/>
          </a:p>
          <a:p>
            <a:pPr marL="0" indent="0" algn="just">
              <a:buNone/>
            </a:pPr>
            <a:r>
              <a:rPr lang="en-US" altLang="ru-RU" sz="2800" dirty="0">
                <a:cs typeface="Times New Roman" panose="02020603050405020304" pitchFamily="18" charset="0"/>
              </a:rPr>
              <a:t>	</a:t>
            </a:r>
            <a:r>
              <a:rPr lang="ru-RU" altLang="ru-RU" sz="2800" dirty="0">
                <a:cs typeface="Times New Roman" panose="02020603050405020304" pitchFamily="18" charset="0"/>
              </a:rPr>
              <a:t>Оперативная память передаёт процессору команды и данные непосредственно, либо через кэш-память. Каждая ячейка оперативной памяти имеет свой индивидуальный адрес.</a:t>
            </a:r>
          </a:p>
          <a:p>
            <a:pPr marL="0" indent="0" algn="just">
              <a:buNone/>
            </a:pP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45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5252" y="1671059"/>
            <a:ext cx="10640292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4000" dirty="0"/>
              <a:t>	ОЗУ может изготавливаться как отдельный внешний модуль или располагаться на одном кристалле с процессором (кэш-память процессора).</a:t>
            </a:r>
          </a:p>
        </p:txBody>
      </p:sp>
    </p:spTree>
    <p:extLst>
      <p:ext uri="{BB962C8B-B14F-4D97-AF65-F5344CB8AC3E}">
        <p14:creationId xmlns:p14="http://schemas.microsoft.com/office/powerpoint/2010/main" val="204559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5624945" y="1690253"/>
            <a:ext cx="6137564" cy="35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3200" dirty="0">
                <a:solidFill>
                  <a:schemeClr val="tx1"/>
                </a:solidFill>
                <a:latin typeface="+mn-lt"/>
              </a:rPr>
              <a:t>От </a:t>
            </a:r>
            <a:r>
              <a:rPr lang="en-US" altLang="ru-RU" sz="3200" dirty="0">
                <a:solidFill>
                  <a:schemeClr val="tx1"/>
                </a:solidFill>
                <a:latin typeface="+mn-lt"/>
              </a:rPr>
              <a:t>RAM</a:t>
            </a:r>
            <a:r>
              <a:rPr lang="ru-RU" altLang="ru-RU" sz="3200" dirty="0">
                <a:solidFill>
                  <a:schemeClr val="tx1"/>
                </a:solidFill>
                <a:latin typeface="+mn-lt"/>
              </a:rPr>
              <a:t> не меньше, чем от процессора, зависит быстродействие компьютера, особенно, если вы работаете с графикой, анимацией, видео или большими объемами текста либо играете в современные игры.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4" y="931110"/>
            <a:ext cx="4682836" cy="477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44485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31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600" b="1" dirty="0">
                <a:solidFill>
                  <a:schemeClr val="tx1"/>
                </a:solidFill>
              </a:rPr>
              <a:t>ОПЕРАТИВНАЯ ПАМЯТЬ </a:t>
            </a:r>
            <a:r>
              <a:rPr lang="en-US" altLang="ru-RU" sz="3600" b="1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86691" y="1525061"/>
            <a:ext cx="10543309" cy="35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В памяти типа </a:t>
            </a:r>
            <a:r>
              <a:rPr lang="en-US" altLang="ru-RU" sz="2800" b="1" i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ROM</a:t>
            </a:r>
            <a:r>
              <a:rPr lang="ru-RU" altLang="ru-RU" sz="2800" b="1" i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(</a:t>
            </a:r>
            <a:r>
              <a:rPr lang="en-US" altLang="ru-RU" sz="2800" b="1" i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Read</a:t>
            </a:r>
            <a:r>
              <a:rPr lang="ru-RU" altLang="ru-RU" sz="2800" b="1" i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altLang="ru-RU" sz="2800" b="1" i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Only</a:t>
            </a:r>
            <a:r>
              <a:rPr lang="ru-RU" altLang="ru-RU" sz="2800" b="1" i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altLang="ru-RU" sz="2800" b="1" i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Memory</a:t>
            </a:r>
            <a:r>
              <a:rPr lang="ru-RU" altLang="ru-RU" sz="2800" b="1" i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)</a:t>
            </a:r>
            <a:r>
              <a:rPr lang="ru-RU" altLang="ru-RU" sz="2800" i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, </a:t>
            </a:r>
            <a:r>
              <a:rPr lang="ru-RU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или </a:t>
            </a:r>
            <a:r>
              <a:rPr lang="ru-RU" altLang="ru-RU" sz="2800" b="1" i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ПЗУ (постоянное запоминающее устройство)</a:t>
            </a:r>
            <a:r>
              <a:rPr lang="ru-RU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, данные можно только хранить, изменять их нельзя. Именно поэтому такая память используется только для чтения данных. </a:t>
            </a:r>
            <a:r>
              <a:rPr lang="en-US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ROM</a:t>
            </a:r>
            <a:r>
              <a:rPr lang="ru-RU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также часто называется энергонезависимой памятью, потому что любые данные, записанные в нее, сохраняются при выключении питания. Поэтому в </a:t>
            </a:r>
            <a:r>
              <a:rPr lang="en-US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ROM</a:t>
            </a:r>
            <a:r>
              <a:rPr lang="ru-RU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помещаются команды запуска ПК, т.е. программное обеспечение, которое загружает систему. 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85" y="4918364"/>
            <a:ext cx="3194468" cy="193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8428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29492" y="286114"/>
            <a:ext cx="11236036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		</a:t>
            </a:r>
            <a:r>
              <a:rPr lang="ru-RU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Основной код </a:t>
            </a:r>
            <a:r>
              <a:rPr lang="en-US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BIOS</a:t>
            </a:r>
            <a:r>
              <a:rPr lang="ru-RU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содержится в микросхеме </a:t>
            </a:r>
            <a:r>
              <a:rPr lang="en-US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ROM</a:t>
            </a:r>
            <a:r>
              <a:rPr lang="ru-RU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на системной плате, но на платах адаптеров также имеются аналогичные микросхемы. Они содержат вспомогательные подпрограммы </a:t>
            </a:r>
            <a:r>
              <a:rPr lang="en-US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BIOS</a:t>
            </a:r>
            <a:r>
              <a:rPr lang="ru-RU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и драйверы, необходимые для конкретной платы, особенно для тех плат, которые должны быть активизированы на раннем этапе начальной загрузки, например видеоадаптер. Платы, не нуждающиеся в драйверах на раннем этапе начальной загрузки, обычно не имеют </a:t>
            </a:r>
            <a:r>
              <a:rPr lang="en-US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ROM</a:t>
            </a:r>
            <a:r>
              <a:rPr lang="ru-RU" altLang="ru-RU" sz="2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, потому что их драйверы могут быть загружены с жесткого диска позже - в процессе начальной загрузки.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1" y="3934691"/>
            <a:ext cx="3528290" cy="264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56356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246</TotalTime>
  <Words>1815</Words>
  <Application>Microsoft Office PowerPoint</Application>
  <PresentationFormat>Широкоэкранный</PresentationFormat>
  <Paragraphs>71</Paragraphs>
  <Slides>28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Microsoft YaHei</vt:lpstr>
      <vt:lpstr>Arial</vt:lpstr>
      <vt:lpstr>Calibri</vt:lpstr>
      <vt:lpstr>Century Schoolbook</vt:lpstr>
      <vt:lpstr>Times New Roman</vt:lpstr>
      <vt:lpstr>Trebuchet MS</vt:lpstr>
      <vt:lpstr>Tw Cen MT</vt:lpstr>
      <vt:lpstr>Контур</vt:lpstr>
      <vt:lpstr>Внутренняя память</vt:lpstr>
      <vt:lpstr>Simm</vt:lpstr>
      <vt:lpstr>DIMM</vt:lpstr>
      <vt:lpstr>Видеопамять (VRAM)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CMOS</vt:lpstr>
      <vt:lpstr>PROM</vt:lpstr>
      <vt:lpstr>Презентация PowerPoint</vt:lpstr>
      <vt:lpstr>Презентация PowerPoint</vt:lpstr>
      <vt:lpstr>виды оперативной памяти</vt:lpstr>
      <vt:lpstr>виды оперативной памяти</vt:lpstr>
      <vt:lpstr>виды оперативной памяти</vt:lpstr>
      <vt:lpstr>виды оперативной памяти</vt:lpstr>
      <vt:lpstr>виды оперативной памяти</vt:lpstr>
      <vt:lpstr>Физические различия</vt:lpstr>
      <vt:lpstr>Презентация PowerPoint</vt:lpstr>
      <vt:lpstr>Презентация PowerPoint</vt:lpstr>
      <vt:lpstr>Следует отметить, что в каждом поколении количество контактов на RAM менялось следующим образом:</vt:lpstr>
      <vt:lpstr>Основные параметры (характеристики) памяти</vt:lpstr>
      <vt:lpstr>Основные параметры (характеристики) памяти</vt:lpstr>
      <vt:lpstr>Основные параметры (характеристики) памяти</vt:lpstr>
      <vt:lpstr>Основные параметры (характеристики) памяти</vt:lpstr>
      <vt:lpstr>Основные параметры (характеристики) памяти</vt:lpstr>
      <vt:lpstr>Основные параметры (характеристики) памяти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Оперативная память </dc:title>
  <dc:creator>Evgenii</dc:creator>
  <cp:lastModifiedBy>Исаев Андрей Николаевич</cp:lastModifiedBy>
  <cp:revision>30</cp:revision>
  <dcterms:created xsi:type="dcterms:W3CDTF">2017-09-21T13:48:43Z</dcterms:created>
  <dcterms:modified xsi:type="dcterms:W3CDTF">2022-04-05T03:45:18Z</dcterms:modified>
</cp:coreProperties>
</file>