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sldIdLst>
    <p:sldId id="256" r:id="rId2"/>
    <p:sldId id="278" r:id="rId3"/>
    <p:sldId id="282" r:id="rId4"/>
    <p:sldId id="286" r:id="rId5"/>
    <p:sldId id="287" r:id="rId6"/>
    <p:sldId id="288" r:id="rId7"/>
    <p:sldId id="283" r:id="rId8"/>
    <p:sldId id="289" r:id="rId9"/>
    <p:sldId id="284" r:id="rId10"/>
    <p:sldId id="285" r:id="rId11"/>
    <p:sldId id="266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B891-ED3E-44CC-8BF2-96EBC75E1357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F864-A446-421F-93A8-92E38E7B3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5F864-A446-421F-93A8-92E38E7B3C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354CA-099C-42F5-AFD7-B7DD2E36E09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0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0E4AD-2A07-4616-A17F-FA1E66ED6A1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454BF-8DBC-45ED-A437-E07A9406821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8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D1D00-ADE0-4F78-A6FC-7EC14DD4A3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E0BB1-46B7-41C6-B556-46CE963672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76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40484-63C1-4E4B-9D6B-C8095B7D170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1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A870-9CA1-4A0E-85B0-255A6E6C94E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ADAB6-DFDC-481D-A9F7-8C009C7E634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2AF4-90D6-4F4E-85EF-A0449BEA23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47216-7E62-4053-8E1E-2CB958FD0F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9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71BDB-8396-450E-9521-EC5A5F74C5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0DA870-9CA1-4A0E-85B0-255A6E6C94E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E%D0%BF%D0%B5%D1%80%D0%B0%D0%BD%D0%B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844823"/>
            <a:ext cx="8048652" cy="18722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 smtClean="0"/>
              <a:t>АРИФМЕТИЧЕСКИ-ЛОГИЧЕСКОЕ </a:t>
            </a:r>
            <a:r>
              <a:rPr lang="ru-RU" sz="4000" dirty="0" smtClean="0"/>
              <a:t>УСТРОЙСТВО (АЛУ)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06750" y="2638425"/>
            <a:ext cx="5937250" cy="3101975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pic>
        <p:nvPicPr>
          <p:cNvPr id="20484" name="Picture 5" descr="image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692150"/>
            <a:ext cx="86423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5294313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Сплошные стрелки — это управляющие связи (по ним идут сигналы управления), а пунктирные стрелки — это информационные связи (по ним идут данные, информация). К устройствам ввода/вывода относятся клавиатура, мышь, монитор, дисковод, </a:t>
            </a:r>
            <a:r>
              <a:rPr lang="en-US" dirty="0">
                <a:latin typeface="Arial" pitchFamily="34" charset="0"/>
              </a:rPr>
              <a:t>CD ROM, </a:t>
            </a:r>
            <a:r>
              <a:rPr lang="ru-RU" dirty="0">
                <a:latin typeface="Arial" pitchFamily="34" charset="0"/>
              </a:rPr>
              <a:t>принтер, сканер, микрофон, звуковые колонки, плоттер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</a:rPr>
              <a:t>Операции </a:t>
            </a:r>
            <a:r>
              <a:rPr lang="ru-RU" sz="4000" b="1" dirty="0">
                <a:solidFill>
                  <a:schemeClr val="tx2"/>
                </a:solidFill>
              </a:rPr>
              <a:t>в АЛУ</a:t>
            </a:r>
            <a:endParaRPr lang="ru-RU" sz="4000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153412"/>
            <a:ext cx="8784975" cy="4587955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2200" dirty="0" smtClean="0"/>
              <a:t>Все выполняемые в АЛУ операции являются логическими операциями (функциями), которые можно разделить на следующие группы: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двоичной арифметики для чисел с фиксированной точкой;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двоичной (или шестнадцатеричной) арифметики для чисел с плавающей точкой;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десятичной арифметики;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индексной арифметики (при модификации адресов команд);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специальной арифметики;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над логическими кодами (логические операции);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/>
              <a:t>операции над алфавитно-цифровыми полями.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Обобщённая блок-схема</a:t>
            </a:r>
            <a:r>
              <a:rPr lang="ru-RU" dirty="0" smtClean="0"/>
              <a:t> </a:t>
            </a:r>
            <a:r>
              <a:rPr lang="ru-RU" dirty="0" err="1" smtClean="0"/>
              <a:t>алу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7504" y="2153412"/>
            <a:ext cx="4824536" cy="4299924"/>
          </a:xfrm>
        </p:spPr>
        <p:txBody>
          <a:bodyPr>
            <a:noAutofit/>
          </a:bodyPr>
          <a:lstStyle/>
          <a:p>
            <a:pPr marL="0" indent="266700" algn="just" defTabSz="919163"/>
            <a:r>
              <a:rPr lang="ru-RU" sz="2100" dirty="0" smtClean="0"/>
              <a:t>Стрелками </a:t>
            </a:r>
            <a:r>
              <a:rPr lang="ru-RU" sz="2100" dirty="0"/>
              <a:t>указаны входные и выходные слова. Флаги — признаки (например, результата сравнения операндов) выполнения предыдущей операции (вход) и результата выполнения текущей операции (выход). </a:t>
            </a:r>
            <a:endParaRPr lang="ru-RU" sz="2100" dirty="0" smtClean="0"/>
          </a:p>
          <a:p>
            <a:pPr marL="0" indent="266700" algn="just" defTabSz="919163"/>
            <a:r>
              <a:rPr lang="ru-RU" sz="2100" dirty="0" smtClean="0"/>
              <a:t>В </a:t>
            </a:r>
            <a:r>
              <a:rPr lang="ru-RU" sz="2100" dirty="0"/>
              <a:t>одноместных операциях таких, например, как инверсия битов слова или битовый сдвиг второй операнд (B) не участвует в операции. </a:t>
            </a:r>
            <a:endParaRPr lang="ru-RU" sz="2100" dirty="0" smtClean="0"/>
          </a:p>
          <a:p>
            <a:pPr marL="0" indent="266700" algn="just" defTabSz="919163"/>
            <a:r>
              <a:rPr lang="ru-RU" sz="2100" dirty="0" smtClean="0"/>
              <a:t>Слово </a:t>
            </a:r>
            <a:r>
              <a:rPr lang="ru-RU" sz="2100" dirty="0"/>
              <a:t>команды указывает необходимую операцию.</a:t>
            </a:r>
            <a:endParaRPr lang="ru-RU" sz="2100" dirty="0"/>
          </a:p>
        </p:txBody>
      </p:sp>
      <p:pic>
        <p:nvPicPr>
          <p:cNvPr id="1026" name="Picture 2" descr="https://upload.wikimedia.org/wikipedia/commons/thumb/1/16/ALU_block-ru.svg/1280px-ALU_block-ru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12" y="2276872"/>
            <a:ext cx="4093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536" y="692696"/>
            <a:ext cx="8389938" cy="56165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ru-RU" sz="2800" b="1" i="1" dirty="0" smtClean="0"/>
              <a:t>Арифметически-логическое </a:t>
            </a:r>
            <a:r>
              <a:rPr lang="ru-RU" sz="2800" b="1" i="1" dirty="0" smtClean="0"/>
              <a:t>устройство</a:t>
            </a:r>
            <a:r>
              <a:rPr lang="ru-RU" sz="2800" i="1" dirty="0" smtClean="0"/>
              <a:t> (АЛУ) — блок процессора, который служит для выполнения логических, в том числе и арифметических, преобразований над словами, называемыми в этом случае </a:t>
            </a:r>
            <a:r>
              <a:rPr lang="ru-RU" sz="2800" i="1" dirty="0" smtClean="0">
                <a:hlinkClick r:id="rId2" tooltip="Операнд"/>
              </a:rPr>
              <a:t>операндами</a:t>
            </a:r>
            <a:r>
              <a:rPr lang="ru-RU" sz="2800" i="1" dirty="0" smtClean="0"/>
              <a:t>.</a:t>
            </a:r>
            <a:r>
              <a:rPr lang="ru-RU" sz="2800" dirty="0" smtClean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800" i="1" dirty="0" smtClean="0"/>
              <a:t>(</a:t>
            </a:r>
            <a:r>
              <a:rPr lang="ru-RU" sz="2800" i="1" dirty="0" smtClean="0"/>
              <a:t>АЛУ) – это практически сердце процессора. Это то, что позволяет процессору складывать, вычитать, а также выполнять базовые логические операции вроде И\ИЛИ. Так как каждый компьютер должен уметь выполнять эти простые функции, АЛУ всегда присутствует в процессоре. То, как производитель организует АЛУ, определяет в дальнейшем общую производительность процессора.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Классификация </a:t>
            </a:r>
            <a:r>
              <a:rPr lang="ru-RU" sz="2800" b="1" dirty="0" smtClean="0">
                <a:solidFill>
                  <a:schemeClr val="tx2"/>
                </a:solidFill>
              </a:rPr>
              <a:t>АЛУ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276872"/>
            <a:ext cx="8856983" cy="432047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ru-RU" sz="2400" b="1" i="1" u="sng" dirty="0" smtClean="0">
                <a:latin typeface="Times New Roman" pitchFamily="18" charset="0"/>
                <a:cs typeface="Times New Roman" pitchFamily="18" charset="0"/>
              </a:rPr>
              <a:t>По способу действия над операндами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 АЛУ делятся на последовательные и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параллельные.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последовательных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АЛУ операнды представляются в последовательном коде, а операции производятся последовательно во времени над их отдельными разрядами.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параллельных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АЛУ операнды представляются параллельным кодом и операции совершаются параллельно во времени над всеми разрядами операндов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Классификация </a:t>
            </a:r>
            <a:r>
              <a:rPr lang="ru-RU" sz="2800" b="1" dirty="0" smtClean="0">
                <a:solidFill>
                  <a:schemeClr val="tx2"/>
                </a:solidFill>
              </a:rPr>
              <a:t>АЛУ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276872"/>
            <a:ext cx="8856983" cy="4320479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800" b="1" i="1" u="sng" dirty="0">
                <a:latin typeface="Times New Roman" pitchFamily="18" charset="0"/>
                <a:cs typeface="Times New Roman" pitchFamily="18" charset="0"/>
              </a:rPr>
              <a:t>По способу представления чисел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 различают АЛУ:</a:t>
            </a:r>
          </a:p>
          <a:p>
            <a:pPr algn="just">
              <a:lnSpc>
                <a:spcPct val="8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чисел с фиксированной точкой; </a:t>
            </a:r>
          </a:p>
          <a:p>
            <a:pPr algn="just">
              <a:lnSpc>
                <a:spcPct val="8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чисел с плавающей точкой; </a:t>
            </a:r>
          </a:p>
          <a:p>
            <a:pPr algn="just">
              <a:lnSpc>
                <a:spcPct val="8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десятичных чисел. </a:t>
            </a:r>
          </a:p>
          <a:p>
            <a:pPr algn="just">
              <a:lnSpc>
                <a:spcPct val="80000"/>
              </a:lnSpc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Классификация </a:t>
            </a:r>
            <a:r>
              <a:rPr lang="ru-RU" sz="2800" b="1" dirty="0" smtClean="0">
                <a:solidFill>
                  <a:schemeClr val="tx2"/>
                </a:solidFill>
              </a:rPr>
              <a:t>АЛУ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276872"/>
            <a:ext cx="8856983" cy="4320479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400" b="1" i="1" u="sng" dirty="0">
                <a:latin typeface="Times New Roman" pitchFamily="18" charset="0"/>
                <a:cs typeface="Times New Roman" pitchFamily="18" charset="0"/>
              </a:rPr>
              <a:t>По характеру использования элементов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 и узлов АЛУ делятся на блочные и многофункциональные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блочном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АЛУ операции над числами с фиксированной и плавающей точкой, десятичными числами и алфавитно-цифровыми полями выполняются в отдельных блоках, при этом повышается скорость работы, так как блоки могут параллельно выполнять соответствующие операции, но значительно возрастают затраты оборудования.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многофункциональных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АЛУ операции для всех форм представления чисел выполняются одними и теми же схемами, которые коммутируются нужным образом в зависимости от требуемого режима работы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7338" y="620689"/>
            <a:ext cx="8533134" cy="597696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 своим функциям АЛУ является операционным блоком, выполняющим микрооперации, обеспечивающие приём из других устройств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(памяти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операндов, их преобразование и выдачу результатов преобразования в другие устройства.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Арифметическо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-логическое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устройство управляется управляющим блоком, генерирующим управляющие сигналы, инициирующие выполнение в АЛУ определённых микроопераций. Генерируемая управляющим блоком последовательность сигналов определяется кодом операции команды и оповещающими сигналами.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260351"/>
            <a:ext cx="8964612" cy="468081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ru-RU" sz="2800" i="1" u="sng" dirty="0" smtClean="0"/>
              <a:t>Арифметически-логическое устройство (АЛУ)</a:t>
            </a:r>
            <a:r>
              <a:rPr lang="ru-RU" sz="2800" u="sng" dirty="0" smtClean="0"/>
              <a:t> </a:t>
            </a:r>
            <a:r>
              <a:rPr lang="ru-RU" sz="2800" dirty="0" smtClean="0"/>
              <a:t>- выполняет все арифметические и логические преобразования данных.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800" i="1" dirty="0" smtClean="0"/>
              <a:t>Устройство управления </a:t>
            </a:r>
            <a:r>
              <a:rPr lang="ru-RU" sz="2800" dirty="0" smtClean="0"/>
              <a:t>- электронный блок компьютера, включающий в работу устройства, блоки, электронные элементы и цепи в зависимости от содержания текущей команды.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800" i="1" dirty="0" smtClean="0"/>
              <a:t>Регистр</a:t>
            </a:r>
            <a:r>
              <a:rPr lang="ru-RU" sz="2800" dirty="0" smtClean="0"/>
              <a:t> - ячейка памяти в виде совокупности триггеров, предназначенных для хранения одного данного в двоичном коде.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800" dirty="0" smtClean="0"/>
              <a:t>Количество разрядов в регистре определяется разрядностью микропроцессора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764704"/>
            <a:ext cx="8641084" cy="468081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ru-RU" sz="2400" i="1" dirty="0" smtClean="0"/>
              <a:t>Регистры </a:t>
            </a:r>
            <a:r>
              <a:rPr lang="ru-RU" sz="2400" i="1" dirty="0" smtClean="0"/>
              <a:t>общего назначения </a:t>
            </a:r>
            <a:r>
              <a:rPr lang="ru-RU" sz="2400" dirty="0" smtClean="0"/>
              <a:t>- образуют сверхоперативную и служат для хранения операндов участвующих в вычислениях, а также результатов вычислений.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400" i="1" dirty="0" smtClean="0"/>
              <a:t>Операндом - </a:t>
            </a:r>
            <a:r>
              <a:rPr lang="ru-RU" sz="2400" dirty="0" smtClean="0"/>
              <a:t>называются </a:t>
            </a:r>
            <a:r>
              <a:rPr lang="ru-RU" sz="2400" dirty="0" smtClean="0"/>
              <a:t>- исходные данные, над которыми производятся различные действия в арифметическом устройстве.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400" i="1" dirty="0" smtClean="0"/>
              <a:t>Регистр команд </a:t>
            </a:r>
            <a:r>
              <a:rPr lang="ru-RU" sz="2400" dirty="0" smtClean="0"/>
              <a:t>- служит для хранения команды, выполняемой в текущий момент времени.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400" i="1" dirty="0" smtClean="0"/>
              <a:t>Счетчик команд </a:t>
            </a:r>
            <a:r>
              <a:rPr lang="ru-RU" sz="2400" dirty="0" smtClean="0"/>
              <a:t>- регистр, указывающий адрес ячейки памяти, где хранится следующая команда.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400" i="1" dirty="0" smtClean="0"/>
              <a:t>Стек (стековая память) </a:t>
            </a:r>
            <a:r>
              <a:rPr lang="ru-RU" sz="2400" dirty="0" smtClean="0"/>
              <a:t>- совокупность связанных между собой регистров для хранения упорядоченных данных. Первый выбирается из стека данное попавшее туда последним, и наоборот. </a:t>
            </a:r>
          </a:p>
        </p:txBody>
      </p:sp>
    </p:spTree>
    <p:extLst>
      <p:ext uri="{BB962C8B-B14F-4D97-AF65-F5344CB8AC3E}">
        <p14:creationId xmlns:p14="http://schemas.microsoft.com/office/powerpoint/2010/main" val="7003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404813"/>
            <a:ext cx="8568952" cy="62642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/>
              <a:t>   АЛУ реализует важную часть процесса обработки данных. Она заключается в выполнении набора простых операций. Операции АЛУ подразделяются на три основные категории: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/>
              <a:t>   </a:t>
            </a:r>
            <a:r>
              <a:rPr lang="ru-RU" sz="2800" i="1" dirty="0" smtClean="0"/>
              <a:t>арифметические, логические и операции над битами.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/>
              <a:t>   </a:t>
            </a:r>
            <a:r>
              <a:rPr lang="ru-RU" sz="2800" i="1" dirty="0" smtClean="0"/>
              <a:t>Арифметической</a:t>
            </a:r>
            <a:r>
              <a:rPr lang="ru-RU" sz="2800" dirty="0" smtClean="0"/>
              <a:t> </a:t>
            </a:r>
            <a:r>
              <a:rPr lang="ru-RU" sz="2800" i="1" dirty="0" smtClean="0"/>
              <a:t>операцией</a:t>
            </a:r>
            <a:r>
              <a:rPr lang="ru-RU" sz="2800" dirty="0" smtClean="0"/>
              <a:t> называют процедуру обработки данных, аргументы и результат которой являются числами (сложение, вычитание, умножение, деление,...). </a:t>
            </a:r>
            <a:endParaRPr lang="ru-RU" sz="28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i="1" dirty="0" smtClean="0"/>
              <a:t>Логической</a:t>
            </a:r>
            <a:r>
              <a:rPr lang="ru-RU" sz="2800" dirty="0" smtClean="0"/>
              <a:t> </a:t>
            </a:r>
            <a:r>
              <a:rPr lang="ru-RU" sz="2800" i="1" dirty="0" smtClean="0"/>
              <a:t>операцией</a:t>
            </a:r>
            <a:r>
              <a:rPr lang="ru-RU" sz="2800" dirty="0" smtClean="0"/>
              <a:t> именуют процедуру, осуществляющую построение сложного высказывания (операции И, ИЛИ, НЕ,...). </a:t>
            </a:r>
            <a:endParaRPr lang="ru-RU" sz="28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i="1" dirty="0" smtClean="0"/>
              <a:t>Операции</a:t>
            </a:r>
            <a:r>
              <a:rPr lang="ru-RU" sz="2800" dirty="0" smtClean="0"/>
              <a:t> </a:t>
            </a:r>
            <a:r>
              <a:rPr lang="ru-RU" sz="2800" i="1" dirty="0" smtClean="0"/>
              <a:t>над</a:t>
            </a:r>
            <a:r>
              <a:rPr lang="ru-RU" sz="2800" dirty="0" smtClean="0"/>
              <a:t> </a:t>
            </a:r>
            <a:r>
              <a:rPr lang="ru-RU" sz="2800" i="1" dirty="0" smtClean="0"/>
              <a:t>битами</a:t>
            </a:r>
            <a:r>
              <a:rPr lang="ru-RU" sz="2800" dirty="0" smtClean="0"/>
              <a:t> обычно подразумевают сдвиги.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240</TotalTime>
  <Words>753</Words>
  <Application>Microsoft Office PowerPoint</Application>
  <PresentationFormat>Экран (4:3)</PresentationFormat>
  <Paragraphs>48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Times New Roman</vt:lpstr>
      <vt:lpstr>Wingdings</vt:lpstr>
      <vt:lpstr>Parcel</vt:lpstr>
      <vt:lpstr>АРИФМЕТИЧЕСКИ-ЛОГИЧЕСКОЕ УСТРОЙСТВО (АЛУ)</vt:lpstr>
      <vt:lpstr>Презентация PowerPoint</vt:lpstr>
      <vt:lpstr>Классификация АЛУ</vt:lpstr>
      <vt:lpstr>Классификация АЛУ</vt:lpstr>
      <vt:lpstr>Классификация АЛУ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в АЛУ</vt:lpstr>
      <vt:lpstr>Обобщённая блок-схема алу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АРИФМЕТИЧЕСКИ-ЛОГИЧЕСКОЕ УСТРОЙСТВО (АЛУ)</dc:title>
  <dc:creator>***</dc:creator>
  <cp:lastModifiedBy>Исаев Андрей Николаевич</cp:lastModifiedBy>
  <cp:revision>14</cp:revision>
  <dcterms:created xsi:type="dcterms:W3CDTF">2010-04-14T16:17:51Z</dcterms:created>
  <dcterms:modified xsi:type="dcterms:W3CDTF">2021-10-18T06:24:28Z</dcterms:modified>
</cp:coreProperties>
</file>