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5" r:id="rId1"/>
  </p:sldMasterIdLst>
  <p:notesMasterIdLst>
    <p:notesMasterId r:id="rId39"/>
  </p:notesMasterIdLst>
  <p:sldIdLst>
    <p:sldId id="290" r:id="rId2"/>
    <p:sldId id="299" r:id="rId3"/>
    <p:sldId id="293" r:id="rId4"/>
    <p:sldId id="294" r:id="rId5"/>
    <p:sldId id="297" r:id="rId6"/>
    <p:sldId id="291" r:id="rId7"/>
    <p:sldId id="258" r:id="rId8"/>
    <p:sldId id="300" r:id="rId9"/>
    <p:sldId id="298" r:id="rId10"/>
    <p:sldId id="259" r:id="rId11"/>
    <p:sldId id="260" r:id="rId12"/>
    <p:sldId id="261" r:id="rId13"/>
    <p:sldId id="281" r:id="rId14"/>
    <p:sldId id="264" r:id="rId15"/>
    <p:sldId id="266" r:id="rId16"/>
    <p:sldId id="278" r:id="rId17"/>
    <p:sldId id="265" r:id="rId18"/>
    <p:sldId id="269" r:id="rId19"/>
    <p:sldId id="270" r:id="rId20"/>
    <p:sldId id="271" r:id="rId21"/>
    <p:sldId id="272" r:id="rId22"/>
    <p:sldId id="273" r:id="rId23"/>
    <p:sldId id="268" r:id="rId24"/>
    <p:sldId id="267" r:id="rId25"/>
    <p:sldId id="279" r:id="rId26"/>
    <p:sldId id="280" r:id="rId27"/>
    <p:sldId id="275" r:id="rId28"/>
    <p:sldId id="274" r:id="rId29"/>
    <p:sldId id="276" r:id="rId30"/>
    <p:sldId id="282" r:id="rId31"/>
    <p:sldId id="288" r:id="rId32"/>
    <p:sldId id="283" r:id="rId33"/>
    <p:sldId id="284" r:id="rId34"/>
    <p:sldId id="285" r:id="rId35"/>
    <p:sldId id="286" r:id="rId36"/>
    <p:sldId id="289" r:id="rId37"/>
    <p:sldId id="287"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ндрей Исаев" initials="АИ" lastIdx="1" clrIdx="0">
    <p:extLst>
      <p:ext uri="{19B8F6BF-5375-455C-9EA6-DF929625EA0E}">
        <p15:presenceInfo xmlns:p15="http://schemas.microsoft.com/office/powerpoint/2012/main" userId="814394bb33c0eb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4" d="100"/>
          <a:sy n="144" d="100"/>
        </p:scale>
        <p:origin x="654"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317838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87368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05649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00971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61318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18415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75322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27226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9706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88525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33755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7128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03463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16876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54857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100549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91813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96053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8181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2204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41804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69771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6882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43995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22114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15269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9549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110664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08594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75736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72237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7532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20206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45006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ru-RU"/>
              <a:t>Образец заголовка</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ru" smtClean="0"/>
              <a:pPr>
                <a:spcBef>
                  <a:spcPts val="0"/>
                </a:spcBef>
                <a:buNone/>
              </a:pPr>
              <a:t>‹#›</a:t>
            </a:fld>
            <a:endParaRPr lang="ru"/>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0858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ru" smtClean="0"/>
              <a:pPr>
                <a:spcBef>
                  <a:spcPts val="0"/>
                </a:spcBef>
                <a:buNone/>
              </a:pPr>
              <a:t>‹#›</a:t>
            </a:fld>
            <a:endParaRPr lang="ru"/>
          </a:p>
        </p:txBody>
      </p:sp>
    </p:spTree>
    <p:extLst>
      <p:ext uri="{BB962C8B-B14F-4D97-AF65-F5344CB8AC3E}">
        <p14:creationId xmlns:p14="http://schemas.microsoft.com/office/powerpoint/2010/main" val="14164036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ru-RU"/>
              <a:t>Образец заголовка</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ru" smtClean="0"/>
              <a:pPr>
                <a:spcBef>
                  <a:spcPts val="0"/>
                </a:spcBef>
                <a:buNone/>
              </a:pPr>
              <a:t>‹#›</a:t>
            </a:fld>
            <a:endParaRPr lang="ru"/>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5434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17" name="Shape 17"/>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ru"/>
              <a:pPr>
                <a:spcBef>
                  <a:spcPts val="0"/>
                </a:spcBef>
                <a:buNone/>
              </a:pPr>
              <a:t>‹#›</a:t>
            </a:fld>
            <a:endParaRPr lang="ru"/>
          </a:p>
        </p:txBody>
      </p:sp>
    </p:spTree>
    <p:extLst>
      <p:ext uri="{BB962C8B-B14F-4D97-AF65-F5344CB8AC3E}">
        <p14:creationId xmlns:p14="http://schemas.microsoft.com/office/powerpoint/2010/main" val="124483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ru" smtClean="0"/>
              <a:pPr>
                <a:spcBef>
                  <a:spcPts val="0"/>
                </a:spcBef>
                <a:buNone/>
              </a:pPr>
              <a:t>‹#›</a:t>
            </a:fld>
            <a:endParaRPr lang="ru"/>
          </a:p>
        </p:txBody>
      </p:sp>
    </p:spTree>
    <p:extLst>
      <p:ext uri="{BB962C8B-B14F-4D97-AF65-F5344CB8AC3E}">
        <p14:creationId xmlns:p14="http://schemas.microsoft.com/office/powerpoint/2010/main" val="19454366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ru-RU"/>
              <a:t>Образец заголовка</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6DFF08F-DC6B-4601-B491-B0F83F6DD2DA}" type="datetimeFigureOut">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ru" smtClean="0"/>
              <a:pPr>
                <a:spcBef>
                  <a:spcPts val="0"/>
                </a:spcBef>
                <a:buNone/>
              </a:pPr>
              <a:t>‹#›</a:t>
            </a:fld>
            <a:endParaRPr lang="ru"/>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1635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ru" smtClean="0"/>
              <a:pPr>
                <a:spcBef>
                  <a:spcPts val="0"/>
                </a:spcBef>
                <a:buNone/>
              </a:pPr>
              <a:t>‹#›</a:t>
            </a:fld>
            <a:endParaRPr lang="ru"/>
          </a:p>
        </p:txBody>
      </p:sp>
    </p:spTree>
    <p:extLst>
      <p:ext uri="{BB962C8B-B14F-4D97-AF65-F5344CB8AC3E}">
        <p14:creationId xmlns:p14="http://schemas.microsoft.com/office/powerpoint/2010/main" val="20161736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768096" y="2225841"/>
            <a:ext cx="3566160" cy="25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ru-RU"/>
              <a:t>Образец текста</a:t>
            </a:r>
          </a:p>
        </p:txBody>
      </p:sp>
      <p:sp>
        <p:nvSpPr>
          <p:cNvPr id="6" name="Content Placeholder 5"/>
          <p:cNvSpPr>
            <a:spLocks noGrp="1"/>
          </p:cNvSpPr>
          <p:nvPr>
            <p:ph sz="quarter" idx="4"/>
          </p:nvPr>
        </p:nvSpPr>
        <p:spPr>
          <a:xfrm>
            <a:off x="4493166" y="2225841"/>
            <a:ext cx="3566160" cy="25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ru" smtClean="0"/>
              <a:pPr>
                <a:spcBef>
                  <a:spcPts val="0"/>
                </a:spcBef>
                <a:buNone/>
              </a:pPr>
              <a:t>‹#›</a:t>
            </a:fld>
            <a:endParaRPr lang="ru"/>
          </a:p>
        </p:txBody>
      </p:sp>
    </p:spTree>
    <p:extLst>
      <p:ext uri="{BB962C8B-B14F-4D97-AF65-F5344CB8AC3E}">
        <p14:creationId xmlns:p14="http://schemas.microsoft.com/office/powerpoint/2010/main" val="27754487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ru" smtClean="0"/>
              <a:pPr>
                <a:spcBef>
                  <a:spcPts val="0"/>
                </a:spcBef>
                <a:buNone/>
              </a:pPr>
              <a:t>‹#›</a:t>
            </a:fld>
            <a:endParaRPr lang="ru"/>
          </a:p>
        </p:txBody>
      </p:sp>
    </p:spTree>
    <p:extLst>
      <p:ext uri="{BB962C8B-B14F-4D97-AF65-F5344CB8AC3E}">
        <p14:creationId xmlns:p14="http://schemas.microsoft.com/office/powerpoint/2010/main" val="23042431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ru" smtClean="0"/>
              <a:pPr>
                <a:spcBef>
                  <a:spcPts val="0"/>
                </a:spcBef>
                <a:buNone/>
              </a:pPr>
              <a:t>‹#›</a:t>
            </a:fld>
            <a:endParaRPr lang="ru"/>
          </a:p>
        </p:txBody>
      </p:sp>
    </p:spTree>
    <p:extLst>
      <p:ext uri="{BB962C8B-B14F-4D97-AF65-F5344CB8AC3E}">
        <p14:creationId xmlns:p14="http://schemas.microsoft.com/office/powerpoint/2010/main" val="9103787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ru-RU"/>
              <a:t>Образец заголовка</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96DFF08F-DC6B-4601-B491-B0F83F6DD2DA}"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ru" smtClean="0"/>
              <a:pPr>
                <a:spcBef>
                  <a:spcPts val="0"/>
                </a:spcBef>
                <a:buNone/>
              </a:pPr>
              <a:t>‹#›</a:t>
            </a:fld>
            <a:endParaRPr lang="ru"/>
          </a:p>
        </p:txBody>
      </p:sp>
    </p:spTree>
    <p:extLst>
      <p:ext uri="{BB962C8B-B14F-4D97-AF65-F5344CB8AC3E}">
        <p14:creationId xmlns:p14="http://schemas.microsoft.com/office/powerpoint/2010/main" val="5420456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96DFF08F-DC6B-4601-B491-B0F83F6DD2DA}"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ru" smtClean="0"/>
              <a:pPr>
                <a:spcBef>
                  <a:spcPts val="0"/>
                </a:spcBef>
                <a:buNone/>
              </a:pPr>
              <a:t>‹#›</a:t>
            </a:fld>
            <a:endParaRPr lang="ru"/>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8645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6DFF08F-DC6B-4601-B491-B0F83F6DD2DA}" type="datetimeFigureOut">
              <a:rPr lang="en-US" smtClean="0"/>
              <a:pPr/>
              <a:t>2/24/2022</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a:spcBef>
                <a:spcPts val="0"/>
              </a:spcBef>
              <a:buNone/>
            </a:pPr>
            <a:fld id="{00000000-1234-1234-1234-123412341234}" type="slidenum">
              <a:rPr lang="ru" smtClean="0"/>
              <a:pPr>
                <a:spcBef>
                  <a:spcPts val="0"/>
                </a:spcBef>
                <a:buNone/>
              </a:pPr>
              <a:t>‹#›</a:t>
            </a:fld>
            <a:endParaRPr lang="ru"/>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842383"/>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ctrTitle"/>
          </p:nvPr>
        </p:nvSpPr>
        <p:spPr>
          <a:prstGeom prst="rect">
            <a:avLst/>
          </a:prstGeom>
        </p:spPr>
        <p:txBody>
          <a:bodyPr lIns="91425" tIns="91425" rIns="91425" bIns="91425" anchor="t" anchorCtr="0">
            <a:noAutofit/>
          </a:bodyPr>
          <a:lstStyle/>
          <a:p>
            <a:pPr>
              <a:spcBef>
                <a:spcPts val="0"/>
              </a:spcBef>
              <a:buNone/>
            </a:pPr>
            <a:r>
              <a:rPr lang="ru-RU" sz="3600" dirty="0"/>
              <a:t>Организация работы процессора</a:t>
            </a:r>
            <a:endParaRPr lang="ru" sz="3600" dirty="0"/>
          </a:p>
        </p:txBody>
      </p:sp>
      <p:sp>
        <p:nvSpPr>
          <p:cNvPr id="2" name="Подзаголовок 1">
            <a:extLst>
              <a:ext uri="{FF2B5EF4-FFF2-40B4-BE49-F238E27FC236}">
                <a16:creationId xmlns:a16="http://schemas.microsoft.com/office/drawing/2014/main" id="{4C1BFEF4-9228-467B-BEDF-90004F752CEF}"/>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2010825807"/>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dirty="0"/>
              <a:t>CISC</a:t>
            </a:r>
          </a:p>
        </p:txBody>
      </p:sp>
      <p:sp>
        <p:nvSpPr>
          <p:cNvPr id="57" name="Shape 57"/>
          <p:cNvSpPr txBox="1">
            <a:spLocks noGrp="1"/>
          </p:cNvSpPr>
          <p:nvPr>
            <p:ph idx="1"/>
          </p:nvPr>
        </p:nvSpPr>
        <p:spPr>
          <a:prstGeom prst="rect">
            <a:avLst/>
          </a:prstGeom>
        </p:spPr>
        <p:txBody>
          <a:bodyPr lIns="91425" tIns="91425" rIns="91425" bIns="91425" anchor="t" anchorCtr="0">
            <a:noAutofit/>
          </a:bodyPr>
          <a:lstStyle/>
          <a:p>
            <a:pPr lvl="0" algn="just" rtl="0">
              <a:spcBef>
                <a:spcPts val="0"/>
              </a:spcBef>
              <a:buClr>
                <a:schemeClr val="dk1"/>
              </a:buClr>
              <a:buSzPct val="45833"/>
              <a:buFont typeface="Arial"/>
              <a:buNone/>
            </a:pPr>
            <a:r>
              <a:rPr lang="ru" sz="2000" dirty="0"/>
              <a:t>Это объяснялось, в частности, двумя моментами – во-первых, требованиями экономить память для размещения программ, оставлять больше памяти под данные и т.д., а во-вторых – возможностью реализовать внутри кристалла процессора сложные инструкции быстрее, чем при их программной реализации. В результате появились процессоры с большими наборами команд, причем команды эти также зачастую являлись достаточно сложными. В последствии эти МП назвали CISC.</a:t>
            </a:r>
          </a:p>
          <a:p>
            <a:pPr algn="just">
              <a:spcBef>
                <a:spcPts val="0"/>
              </a:spcBef>
              <a:buNone/>
            </a:pPr>
            <a:endParaRPr sz="1600" dirty="0"/>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в начало 6">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a:t>CISC</a:t>
            </a:r>
          </a:p>
        </p:txBody>
      </p:sp>
      <p:sp>
        <p:nvSpPr>
          <p:cNvPr id="63" name="Shape 63"/>
          <p:cNvSpPr txBox="1">
            <a:spLocks noGrp="1"/>
          </p:cNvSpPr>
          <p:nvPr>
            <p:ph idx="1"/>
          </p:nvPr>
        </p:nvSpPr>
        <p:spPr>
          <a:prstGeom prst="rect">
            <a:avLst/>
          </a:prstGeom>
        </p:spPr>
        <p:txBody>
          <a:bodyPr lIns="91425" tIns="91425" rIns="91425" bIns="91425" anchor="t" anchorCtr="0">
            <a:noAutofit/>
          </a:bodyPr>
          <a:lstStyle/>
          <a:p>
            <a:pPr lvl="0" algn="just" rtl="0">
              <a:lnSpc>
                <a:spcPct val="100000"/>
              </a:lnSpc>
              <a:spcBef>
                <a:spcPts val="0"/>
              </a:spcBef>
              <a:spcAft>
                <a:spcPts val="0"/>
              </a:spcAft>
              <a:buClr>
                <a:schemeClr val="dk1"/>
              </a:buClr>
              <a:buSzPct val="61111"/>
              <a:buFont typeface="Arial"/>
              <a:buNone/>
            </a:pPr>
            <a:r>
              <a:rPr lang="ru" sz="1800" dirty="0">
                <a:solidFill>
                  <a:srgbClr val="000000"/>
                </a:solidFill>
              </a:rPr>
              <a:t>CISC ( </a:t>
            </a:r>
            <a:r>
              <a:rPr lang="ru" sz="1800" i="1" dirty="0">
                <a:solidFill>
                  <a:srgbClr val="000000"/>
                </a:solidFill>
              </a:rPr>
              <a:t>Complex instruction set computing</a:t>
            </a:r>
            <a:r>
              <a:rPr lang="ru" sz="1800" dirty="0">
                <a:solidFill>
                  <a:srgbClr val="000000"/>
                </a:solidFill>
              </a:rPr>
              <a:t>, или </a:t>
            </a:r>
            <a:r>
              <a:rPr lang="ru" sz="1800" i="1" dirty="0">
                <a:solidFill>
                  <a:srgbClr val="000000"/>
                </a:solidFill>
              </a:rPr>
              <a:t>complex instruction set computer</a:t>
            </a:r>
            <a:r>
              <a:rPr lang="ru" sz="1800" dirty="0">
                <a:solidFill>
                  <a:srgbClr val="000000"/>
                </a:solidFill>
              </a:rPr>
              <a:t> — компьютер с полным набором команд) — концепция проектирования процессоров, которая характеризуется следующим набором свойств:</a:t>
            </a:r>
          </a:p>
          <a:p>
            <a:pPr marL="685800" lvl="0" indent="-342900" algn="just" rtl="0">
              <a:lnSpc>
                <a:spcPct val="100000"/>
              </a:lnSpc>
              <a:spcBef>
                <a:spcPts val="0"/>
              </a:spcBef>
              <a:spcAft>
                <a:spcPts val="0"/>
              </a:spcAft>
              <a:buClr>
                <a:srgbClr val="000000"/>
              </a:buClr>
              <a:buSzPct val="100000"/>
              <a:buFont typeface="Arial"/>
              <a:buChar char="●"/>
            </a:pPr>
            <a:r>
              <a:rPr lang="ru" sz="1800" dirty="0">
                <a:solidFill>
                  <a:srgbClr val="000000"/>
                </a:solidFill>
              </a:rPr>
              <a:t>нефиксированное значение длины команды;</a:t>
            </a:r>
          </a:p>
          <a:p>
            <a:pPr marL="685800" lvl="0" indent="-342900" algn="just" rtl="0">
              <a:lnSpc>
                <a:spcPct val="100000"/>
              </a:lnSpc>
              <a:spcBef>
                <a:spcPts val="0"/>
              </a:spcBef>
              <a:spcAft>
                <a:spcPts val="0"/>
              </a:spcAft>
              <a:buClr>
                <a:srgbClr val="000000"/>
              </a:buClr>
              <a:buSzPct val="100000"/>
              <a:buFont typeface="Arial"/>
              <a:buChar char="●"/>
            </a:pPr>
            <a:r>
              <a:rPr lang="ru" sz="1800" dirty="0">
                <a:solidFill>
                  <a:srgbClr val="000000"/>
                </a:solidFill>
              </a:rPr>
              <a:t>арифметические действия кодируются в одной команде;</a:t>
            </a:r>
          </a:p>
          <a:p>
            <a:pPr marL="685800" lvl="0" indent="-342900" algn="just" rtl="0">
              <a:lnSpc>
                <a:spcPct val="100000"/>
              </a:lnSpc>
              <a:spcBef>
                <a:spcPts val="0"/>
              </a:spcBef>
              <a:spcAft>
                <a:spcPts val="0"/>
              </a:spcAft>
              <a:buClr>
                <a:srgbClr val="000000"/>
              </a:buClr>
              <a:buSzPct val="100000"/>
              <a:buFont typeface="Arial"/>
              <a:buChar char="●"/>
            </a:pPr>
            <a:r>
              <a:rPr lang="ru" sz="1800" dirty="0">
                <a:solidFill>
                  <a:srgbClr val="000000"/>
                </a:solidFill>
              </a:rPr>
              <a:t>небольшое число регистров, каждый из которых выполняет строго определённую функцию.</a:t>
            </a:r>
          </a:p>
          <a:p>
            <a:pPr algn="just">
              <a:lnSpc>
                <a:spcPct val="100000"/>
              </a:lnSpc>
              <a:spcBef>
                <a:spcPts val="0"/>
              </a:spcBef>
              <a:spcAft>
                <a:spcPts val="0"/>
              </a:spcAft>
              <a:buNone/>
            </a:pPr>
            <a:endParaRPr dirty="0"/>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в начало 6">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dirty="0"/>
              <a:t>Достоинства CISC</a:t>
            </a:r>
          </a:p>
        </p:txBody>
      </p:sp>
      <p:sp>
        <p:nvSpPr>
          <p:cNvPr id="69" name="Shape 69"/>
          <p:cNvSpPr txBox="1">
            <a:spLocks noGrp="1"/>
          </p:cNvSpPr>
          <p:nvPr>
            <p:ph idx="1"/>
          </p:nvPr>
        </p:nvSpPr>
        <p:spPr>
          <a:prstGeom prst="rect">
            <a:avLst/>
          </a:prstGeom>
        </p:spPr>
        <p:txBody>
          <a:bodyPr lIns="91425" tIns="91425" rIns="91425" bIns="91425" anchor="t" anchorCtr="0">
            <a:noAutofit/>
          </a:bodyPr>
          <a:lstStyle/>
          <a:p>
            <a:pPr marL="514350" indent="-514350" algn="just">
              <a:buFont typeface="+mj-lt"/>
              <a:buAutoNum type="arabicPeriod"/>
            </a:pPr>
            <a:r>
              <a:rPr lang="ru-RU" sz="2400" dirty="0"/>
              <a:t>Компактность наборов инструкций уменьшает размер программ и уменьшает количество обращений к памяти.</a:t>
            </a:r>
          </a:p>
          <a:p>
            <a:pPr marL="514350" indent="-514350" algn="just">
              <a:buFont typeface="+mj-lt"/>
              <a:buAutoNum type="arabicPeriod"/>
            </a:pPr>
            <a:r>
              <a:rPr lang="ru-RU" sz="2400" dirty="0"/>
              <a:t>Наборы инструкций включают поддержку конструкций высокоуровневого программирования.</a:t>
            </a:r>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в начало 6">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a:t>Недостатки CISC</a:t>
            </a:r>
          </a:p>
        </p:txBody>
      </p:sp>
      <p:sp>
        <p:nvSpPr>
          <p:cNvPr id="69" name="Shape 69"/>
          <p:cNvSpPr txBox="1">
            <a:spLocks noGrp="1"/>
          </p:cNvSpPr>
          <p:nvPr>
            <p:ph idx="1"/>
          </p:nvPr>
        </p:nvSpPr>
        <p:spPr>
          <a:prstGeom prst="rect">
            <a:avLst/>
          </a:prstGeom>
        </p:spPr>
        <p:txBody>
          <a:bodyPr lIns="91425" tIns="91425" rIns="91425" bIns="91425" anchor="t" anchorCtr="0">
            <a:noAutofit/>
          </a:bodyPr>
          <a:lstStyle/>
          <a:p>
            <a:pPr marL="514350" indent="-514350" algn="just">
              <a:buFont typeface="+mj-lt"/>
              <a:buAutoNum type="arabicPeriod"/>
            </a:pPr>
            <a:r>
              <a:rPr lang="ru-RU" sz="2400" dirty="0"/>
              <a:t>Нерегулярность потока команд.</a:t>
            </a:r>
          </a:p>
          <a:p>
            <a:pPr marL="514350" indent="-514350" algn="just">
              <a:buFont typeface="+mj-lt"/>
              <a:buAutoNum type="arabicPeriod"/>
            </a:pPr>
            <a:r>
              <a:rPr lang="ru-RU" sz="2400" dirty="0"/>
              <a:t>Высокая стоимость аппаратной части.</a:t>
            </a:r>
          </a:p>
          <a:p>
            <a:pPr marL="514350" indent="-514350" algn="just">
              <a:buFont typeface="+mj-lt"/>
              <a:buAutoNum type="arabicPeriod"/>
            </a:pPr>
            <a:r>
              <a:rPr lang="ru-RU" sz="2400" dirty="0"/>
              <a:t>Сложности с распараллеливанием вычислений.</a:t>
            </a:r>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в начало 6">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6941889"/>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dirty="0"/>
              <a:t>RISC</a:t>
            </a:r>
          </a:p>
        </p:txBody>
      </p:sp>
      <p:sp>
        <p:nvSpPr>
          <p:cNvPr id="90" name="Shape 90"/>
          <p:cNvSpPr txBox="1">
            <a:spLocks noGrp="1"/>
          </p:cNvSpPr>
          <p:nvPr>
            <p:ph idx="1"/>
          </p:nvPr>
        </p:nvSpPr>
        <p:spPr>
          <a:prstGeom prst="rect">
            <a:avLst/>
          </a:prstGeom>
        </p:spPr>
        <p:txBody>
          <a:bodyPr lIns="91425" tIns="91425" rIns="91425" bIns="91425" anchor="t" anchorCtr="0">
            <a:noAutofit/>
          </a:bodyPr>
          <a:lstStyle/>
          <a:p>
            <a:pPr algn="just"/>
            <a:r>
              <a:rPr lang="ru" sz="2000" b="1" dirty="0">
                <a:solidFill>
                  <a:srgbClr val="000000"/>
                </a:solidFill>
              </a:rPr>
              <a:t>RISC</a:t>
            </a:r>
            <a:r>
              <a:rPr lang="ru" sz="2000" dirty="0">
                <a:solidFill>
                  <a:srgbClr val="000000"/>
                </a:solidFill>
              </a:rPr>
              <a:t> (</a:t>
            </a:r>
            <a:r>
              <a:rPr lang="ru" sz="2000" i="1" dirty="0">
                <a:solidFill>
                  <a:srgbClr val="000000"/>
                </a:solidFill>
              </a:rPr>
              <a:t>Reduced Instruction Set Computer</a:t>
            </a:r>
            <a:r>
              <a:rPr lang="ru" sz="2000" dirty="0">
                <a:solidFill>
                  <a:srgbClr val="000000"/>
                </a:solidFill>
              </a:rPr>
              <a:t>) – архитектура процессора с сокращённым набором инструкций. </a:t>
            </a:r>
            <a:r>
              <a:rPr lang="ru-RU" sz="2000" dirty="0">
                <a:solidFill>
                  <a:srgbClr val="000000"/>
                </a:solidFill>
              </a:rPr>
              <a:t>Система команд имеет упрощенный вид. Все команды одинакового формата с простой кодировкой. Обращение к памяти происходит посредством команд загрузки и записи, остальные команды типа регистр-регистр. Команда, поступающая в CPU, уже разделена по полям и не требует дополнительной дешифрации.</a:t>
            </a:r>
            <a:endParaRPr lang="ru" sz="2000" dirty="0">
              <a:solidFill>
                <a:srgbClr val="000000"/>
              </a:solidFill>
            </a:endParaRPr>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в начало 6">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dirty="0"/>
              <a:t>RISC</a:t>
            </a:r>
          </a:p>
        </p:txBody>
      </p:sp>
      <p:sp>
        <p:nvSpPr>
          <p:cNvPr id="102" name="Shape 102"/>
          <p:cNvSpPr txBox="1">
            <a:spLocks noGrp="1"/>
          </p:cNvSpPr>
          <p:nvPr>
            <p:ph idx="1"/>
          </p:nvPr>
        </p:nvSpPr>
        <p:spPr>
          <a:prstGeom prst="rect">
            <a:avLst/>
          </a:prstGeom>
        </p:spPr>
        <p:txBody>
          <a:bodyPr lIns="91425" tIns="91425" rIns="91425" bIns="91425" anchor="t" anchorCtr="0">
            <a:noAutofit/>
          </a:bodyPr>
          <a:lstStyle/>
          <a:p>
            <a:pPr lvl="0" algn="just" rtl="0">
              <a:spcBef>
                <a:spcPts val="0"/>
              </a:spcBef>
              <a:buClr>
                <a:schemeClr val="dk1"/>
              </a:buClr>
              <a:buSzPct val="45833"/>
              <a:buFont typeface="Arial"/>
              <a:buNone/>
            </a:pPr>
            <a:r>
              <a:rPr lang="ru" sz="2400" dirty="0">
                <a:solidFill>
                  <a:srgbClr val="000000"/>
                </a:solidFill>
              </a:rPr>
              <a:t>«Сокращённый набор команд» вовсе не означает, что процессор имеет малое количество инструкций. Это значит лишь то, что инструкции разделены на действия, результаты которых могут быть вычислены за определённый период времени (обычно один такт).</a:t>
            </a:r>
          </a:p>
          <a:p>
            <a:pPr algn="just">
              <a:spcBef>
                <a:spcPts val="0"/>
              </a:spcBef>
              <a:buNone/>
            </a:pPr>
            <a:endParaRPr sz="2400" dirty="0">
              <a:solidFill>
                <a:srgbClr val="000000"/>
              </a:solidFill>
            </a:endParaRPr>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в начало 6">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RU" dirty="0"/>
              <a:t>Особенности </a:t>
            </a:r>
            <a:r>
              <a:rPr lang="en-US" dirty="0">
                <a:latin typeface="Calibri" panose="020F0502020204030204" pitchFamily="34" charset="0"/>
                <a:cs typeface="Calibri" panose="020F0502020204030204" pitchFamily="34" charset="0"/>
              </a:rPr>
              <a:t>RISC</a:t>
            </a:r>
            <a:endParaRPr dirty="0">
              <a:latin typeface="Calibri" panose="020F0502020204030204" pitchFamily="34" charset="0"/>
              <a:cs typeface="Calibri" panose="020F0502020204030204" pitchFamily="34" charset="0"/>
            </a:endParaRPr>
          </a:p>
        </p:txBody>
      </p:sp>
      <p:sp>
        <p:nvSpPr>
          <p:cNvPr id="176" name="Shape 176"/>
          <p:cNvSpPr txBox="1">
            <a:spLocks noGrp="1"/>
          </p:cNvSpPr>
          <p:nvPr>
            <p:ph idx="1"/>
          </p:nvPr>
        </p:nvSpPr>
        <p:spPr>
          <a:prstGeom prst="rect">
            <a:avLst/>
          </a:prstGeom>
        </p:spPr>
        <p:txBody>
          <a:bodyPr lIns="91425" tIns="91425" rIns="91425" bIns="91425" anchor="t" anchorCtr="0">
            <a:noAutofit/>
          </a:bodyPr>
          <a:lstStyle/>
          <a:p>
            <a:pPr algn="just">
              <a:spcBef>
                <a:spcPts val="0"/>
              </a:spcBef>
              <a:spcAft>
                <a:spcPts val="0"/>
              </a:spcAft>
            </a:pPr>
            <a:r>
              <a:rPr lang="ru-RU" sz="1800" dirty="0"/>
              <a:t>1.  Любая операция должна выполняться за один такт, вне зависимости от ее типа.</a:t>
            </a:r>
          </a:p>
          <a:p>
            <a:pPr algn="just">
              <a:spcBef>
                <a:spcPts val="0"/>
              </a:spcBef>
              <a:spcAft>
                <a:spcPts val="0"/>
              </a:spcAft>
            </a:pPr>
            <a:r>
              <a:rPr lang="ru-RU" sz="1800" dirty="0"/>
              <a:t>2.  Система команд должна содержать минимальное количество наиболее часто используемых простейших инструкций одинаковой длины.</a:t>
            </a:r>
          </a:p>
          <a:p>
            <a:pPr algn="just">
              <a:spcBef>
                <a:spcPts val="0"/>
              </a:spcBef>
              <a:spcAft>
                <a:spcPts val="0"/>
              </a:spcAft>
            </a:pPr>
            <a:r>
              <a:rPr lang="ru-RU" sz="1800" dirty="0"/>
              <a:t>3.  Операции обработки данных реализуются только в формате "регистр-регистр" (операнды выбираются из оперативных регистров процессора, и результат операции записывается также в регистр; а обмен между оперативными регистрами и памятью выполняется только с помощью команд чтения/записи).</a:t>
            </a:r>
          </a:p>
          <a:p>
            <a:pPr algn="just">
              <a:spcBef>
                <a:spcPts val="0"/>
              </a:spcBef>
              <a:spcAft>
                <a:spcPts val="0"/>
              </a:spcAft>
            </a:pPr>
            <a:r>
              <a:rPr lang="ru-RU" sz="1800" dirty="0"/>
              <a:t>4.  Состав системы команд должен быть "удобен" для компиляции операторов языков высокого уровня.</a:t>
            </a:r>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в начало 6">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a:t>RISC</a:t>
            </a:r>
          </a:p>
        </p:txBody>
      </p:sp>
      <p:sp>
        <p:nvSpPr>
          <p:cNvPr id="96" name="Shape 96"/>
          <p:cNvSpPr txBox="1">
            <a:spLocks noGrp="1"/>
          </p:cNvSpPr>
          <p:nvPr>
            <p:ph idx="1"/>
          </p:nvPr>
        </p:nvSpPr>
        <p:spPr>
          <a:prstGeom prst="rect">
            <a:avLst/>
          </a:prstGeom>
        </p:spPr>
        <p:txBody>
          <a:bodyPr lIns="91425" tIns="91425" rIns="91425" bIns="91425" anchor="t" anchorCtr="0">
            <a:noAutofit/>
          </a:bodyPr>
          <a:lstStyle/>
          <a:p>
            <a:pPr algn="just">
              <a:spcBef>
                <a:spcPts val="0"/>
              </a:spcBef>
              <a:buNone/>
            </a:pPr>
            <a:r>
              <a:rPr lang="ru" sz="2000" dirty="0">
                <a:solidFill>
                  <a:srgbClr val="000000"/>
                </a:solidFill>
              </a:rPr>
              <a:t>Новая архитектура была создана для </a:t>
            </a:r>
            <a:r>
              <a:rPr lang="ru" sz="2000" b="1" dirty="0">
                <a:solidFill>
                  <a:srgbClr val="000000"/>
                </a:solidFill>
              </a:rPr>
              <a:t>устранения недостатков CISC архитектуры</a:t>
            </a:r>
            <a:r>
              <a:rPr lang="ru" sz="2000" dirty="0">
                <a:solidFill>
                  <a:srgbClr val="000000"/>
                </a:solidFill>
              </a:rPr>
              <a:t>, но не получила популярности в то время из-за унификации стандарта </a:t>
            </a:r>
            <a:r>
              <a:rPr lang="ru" sz="2000" b="1" dirty="0">
                <a:solidFill>
                  <a:srgbClr val="000000"/>
                </a:solidFill>
              </a:rPr>
              <a:t>Intelx86</a:t>
            </a:r>
            <a:r>
              <a:rPr lang="ru" sz="2000" dirty="0">
                <a:solidFill>
                  <a:srgbClr val="000000"/>
                </a:solidFill>
              </a:rPr>
              <a:t> и всех программ выпущенных в то время под </a:t>
            </a:r>
            <a:r>
              <a:rPr lang="ru" sz="2000" b="1" dirty="0">
                <a:solidFill>
                  <a:srgbClr val="000000"/>
                </a:solidFill>
              </a:rPr>
              <a:t>CISC</a:t>
            </a:r>
            <a:r>
              <a:rPr lang="ru" sz="2000" dirty="0">
                <a:solidFill>
                  <a:srgbClr val="000000"/>
                </a:solidFill>
              </a:rPr>
              <a:t> процессоры (точнее нежелания их переписывать заново, ведь этот процесс - затратный). </a:t>
            </a:r>
          </a:p>
        </p:txBody>
      </p:sp>
      <p:sp>
        <p:nvSpPr>
          <p:cNvPr id="4" name="Управляющая кнопка: в конец 3">
            <a:hlinkClick r:id="rId3" action="ppaction://hlinksldjump" highlightClick="1"/>
          </p:cNvPr>
          <p:cNvSpPr/>
          <p:nvPr/>
        </p:nvSpPr>
        <p:spPr>
          <a:xfrm>
            <a:off x="0" y="4143386"/>
            <a:ext cx="357190" cy="214314"/>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домой 4">
            <a:hlinkClick r:id="rId4"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Управляющая кнопка: в конец 7">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a:t>RISC</a:t>
            </a:r>
          </a:p>
        </p:txBody>
      </p:sp>
      <p:sp>
        <p:nvSpPr>
          <p:cNvPr id="120" name="Shape 120"/>
          <p:cNvSpPr txBox="1">
            <a:spLocks noGrp="1"/>
          </p:cNvSpPr>
          <p:nvPr>
            <p:ph idx="1"/>
          </p:nvPr>
        </p:nvSpPr>
        <p:spPr>
          <a:prstGeom prst="rect">
            <a:avLst/>
          </a:prstGeom>
        </p:spPr>
        <p:txBody>
          <a:bodyPr lIns="91425" tIns="91425" rIns="91425" bIns="91425" anchor="t" anchorCtr="0">
            <a:noAutofit/>
          </a:bodyPr>
          <a:lstStyle/>
          <a:p>
            <a:pPr algn="just">
              <a:spcBef>
                <a:spcPts val="0"/>
              </a:spcBef>
              <a:buNone/>
            </a:pPr>
            <a:r>
              <a:rPr lang="ru" sz="2000" dirty="0">
                <a:solidFill>
                  <a:srgbClr val="000000"/>
                </a:solidFill>
              </a:rPr>
              <a:t>Вычислительным ядрам больше не нужно было обращаться к более медленной </a:t>
            </a:r>
            <a:r>
              <a:rPr lang="ru" sz="2000" b="1" dirty="0">
                <a:solidFill>
                  <a:srgbClr val="000000"/>
                </a:solidFill>
              </a:rPr>
              <a:t>ОЗУ</a:t>
            </a:r>
            <a:r>
              <a:rPr lang="ru" sz="2000" dirty="0">
                <a:solidFill>
                  <a:srgbClr val="000000"/>
                </a:solidFill>
              </a:rPr>
              <a:t> для занесения и считывания результатов. Эти цели теперь выполняют регистры общего назначения, а к оперативной памяти обращение идёт только в процессе чтения начальных данных и вывода результатов вычислений. Поддерживается маршрут «регистр-регистр».</a:t>
            </a:r>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a:t>RISC</a:t>
            </a:r>
          </a:p>
        </p:txBody>
      </p:sp>
      <p:sp>
        <p:nvSpPr>
          <p:cNvPr id="126" name="Shape 126"/>
          <p:cNvSpPr txBox="1">
            <a:spLocks noGrp="1"/>
          </p:cNvSpPr>
          <p:nvPr>
            <p:ph sz="half" idx="1"/>
          </p:nvPr>
        </p:nvSpPr>
        <p:spPr>
          <a:prstGeom prst="rect">
            <a:avLst/>
          </a:prstGeom>
        </p:spPr>
        <p:txBody>
          <a:bodyPr lIns="91425" tIns="91425" rIns="91425" bIns="91425" anchor="t" anchorCtr="0">
            <a:noAutofit/>
          </a:bodyPr>
          <a:lstStyle/>
          <a:p>
            <a:pPr algn="just">
              <a:spcBef>
                <a:spcPts val="0"/>
              </a:spcBef>
              <a:buNone/>
            </a:pPr>
            <a:r>
              <a:rPr lang="ru" sz="2000" dirty="0">
                <a:solidFill>
                  <a:srgbClr val="000000"/>
                </a:solidFill>
              </a:rPr>
              <a:t>Основной проблемой по реализации </a:t>
            </a:r>
            <a:r>
              <a:rPr lang="ru" sz="2000" b="1" dirty="0">
                <a:solidFill>
                  <a:srgbClr val="000000"/>
                </a:solidFill>
              </a:rPr>
              <a:t>RISC</a:t>
            </a:r>
            <a:r>
              <a:rPr lang="ru" sz="2000" dirty="0">
                <a:solidFill>
                  <a:srgbClr val="000000"/>
                </a:solidFill>
              </a:rPr>
              <a:t> архитектуры являлась недостаточная поддержка со стороны софта и программного обеспечения. Но с появлением поддержки </a:t>
            </a:r>
            <a:r>
              <a:rPr lang="ru" sz="2000" b="1" dirty="0">
                <a:solidFill>
                  <a:srgbClr val="000000"/>
                </a:solidFill>
              </a:rPr>
              <a:t>UNIX Linux</a:t>
            </a:r>
            <a:r>
              <a:rPr lang="ru" sz="2000" dirty="0">
                <a:solidFill>
                  <a:srgbClr val="000000"/>
                </a:solidFill>
              </a:rPr>
              <a:t> подобных систем, эта проблема практически решилась.</a:t>
            </a:r>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Объект 8">
            <a:extLst>
              <a:ext uri="{FF2B5EF4-FFF2-40B4-BE49-F238E27FC236}">
                <a16:creationId xmlns:a16="http://schemas.microsoft.com/office/drawing/2014/main" id="{6C37522E-6476-4220-8B4F-95FD18F935B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833768" y="1714500"/>
            <a:ext cx="2883239" cy="3017838"/>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14CDE1-6ABB-43F7-9537-9B46E038EF66}"/>
              </a:ext>
            </a:extLst>
          </p:cNvPr>
          <p:cNvSpPr>
            <a:spLocks noGrp="1"/>
          </p:cNvSpPr>
          <p:nvPr>
            <p:ph type="title"/>
          </p:nvPr>
        </p:nvSpPr>
        <p:spPr/>
        <p:txBody>
          <a:bodyPr/>
          <a:lstStyle/>
          <a:p>
            <a:r>
              <a:rPr lang="ru-RU" dirty="0"/>
              <a:t>Последовательная обработка</a:t>
            </a:r>
          </a:p>
        </p:txBody>
      </p:sp>
      <p:sp>
        <p:nvSpPr>
          <p:cNvPr id="3" name="Объект 2">
            <a:extLst>
              <a:ext uri="{FF2B5EF4-FFF2-40B4-BE49-F238E27FC236}">
                <a16:creationId xmlns:a16="http://schemas.microsoft.com/office/drawing/2014/main" id="{DEC7F617-EF95-4ADC-B36C-9BE67392C3A7}"/>
              </a:ext>
            </a:extLst>
          </p:cNvPr>
          <p:cNvSpPr>
            <a:spLocks noGrp="1"/>
          </p:cNvSpPr>
          <p:nvPr>
            <p:ph idx="1"/>
          </p:nvPr>
        </p:nvSpPr>
        <p:spPr/>
        <p:txBody>
          <a:bodyPr>
            <a:normAutofit/>
          </a:bodyPr>
          <a:lstStyle/>
          <a:p>
            <a:pPr marL="0" indent="179388" algn="just"/>
            <a:r>
              <a:rPr lang="ru-RU" dirty="0"/>
              <a:t>Во время процесса процессор считывает последовательность команд, содержащихся в памяти, и исполняет их. Очерёдность считывания команд изменяется в случае, если процессор считывает команду перехода — тогда адрес следующей команды может оказаться другим. Другим примером изменения процесса может служить случай получения команды останова или переключение в режим обработки аппаратного прерывания.</a:t>
            </a:r>
          </a:p>
          <a:p>
            <a:pPr marL="0" indent="179388" algn="just"/>
            <a:r>
              <a:rPr lang="ru-RU" dirty="0"/>
              <a:t>Скорость перехода от одного этапа цикла к другому определяется тактовым генератором. Тактовый генератор вырабатывает импульсы, служащие ритмом для центрального процессора.</a:t>
            </a:r>
          </a:p>
        </p:txBody>
      </p:sp>
    </p:spTree>
    <p:extLst>
      <p:ext uri="{BB962C8B-B14F-4D97-AF65-F5344CB8AC3E}">
        <p14:creationId xmlns:p14="http://schemas.microsoft.com/office/powerpoint/2010/main" val="1316889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a:t>RISC</a:t>
            </a:r>
          </a:p>
        </p:txBody>
      </p:sp>
      <p:sp>
        <p:nvSpPr>
          <p:cNvPr id="132" name="Shape 132"/>
          <p:cNvSpPr txBox="1">
            <a:spLocks noGrp="1"/>
          </p:cNvSpPr>
          <p:nvPr>
            <p:ph idx="1"/>
          </p:nvPr>
        </p:nvSpPr>
        <p:spPr>
          <a:prstGeom prst="rect">
            <a:avLst/>
          </a:prstGeom>
        </p:spPr>
        <p:txBody>
          <a:bodyPr lIns="91425" tIns="91425" rIns="91425" bIns="91425" anchor="t" anchorCtr="0">
            <a:noAutofit/>
          </a:bodyPr>
          <a:lstStyle/>
          <a:p>
            <a:pPr algn="just">
              <a:spcBef>
                <a:spcPts val="0"/>
              </a:spcBef>
              <a:buNone/>
            </a:pPr>
            <a:r>
              <a:rPr lang="ru" sz="2000" b="1" dirty="0">
                <a:solidFill>
                  <a:srgbClr val="000000"/>
                </a:solidFill>
              </a:rPr>
              <a:t>Самыми известными и успешными</a:t>
            </a:r>
            <a:r>
              <a:rPr lang="ru" sz="2000" dirty="0">
                <a:solidFill>
                  <a:srgbClr val="000000"/>
                </a:solidFill>
              </a:rPr>
              <a:t> представителями архитектуры </a:t>
            </a:r>
            <a:r>
              <a:rPr lang="ru" sz="2000" b="1" dirty="0">
                <a:solidFill>
                  <a:srgbClr val="000000"/>
                </a:solidFill>
              </a:rPr>
              <a:t>RISC</a:t>
            </a:r>
            <a:r>
              <a:rPr lang="ru" sz="2000" dirty="0">
                <a:solidFill>
                  <a:srgbClr val="000000"/>
                </a:solidFill>
              </a:rPr>
              <a:t> являются </a:t>
            </a:r>
            <a:r>
              <a:rPr lang="en-US" sz="2000" b="1" dirty="0">
                <a:solidFill>
                  <a:srgbClr val="000000"/>
                </a:solidFill>
              </a:rPr>
              <a:t>ARM</a:t>
            </a:r>
            <a:r>
              <a:rPr lang="en-US" sz="2000" dirty="0">
                <a:solidFill>
                  <a:srgbClr val="000000"/>
                </a:solidFill>
              </a:rPr>
              <a:t> </a:t>
            </a:r>
            <a:r>
              <a:rPr lang="ru" sz="2000" dirty="0">
                <a:solidFill>
                  <a:srgbClr val="000000"/>
                </a:solidFill>
              </a:rPr>
              <a:t>от разработ</a:t>
            </a:r>
            <a:r>
              <a:rPr lang="ru-RU" sz="2000" dirty="0">
                <a:solidFill>
                  <a:srgbClr val="000000"/>
                </a:solidFill>
              </a:rPr>
              <a:t>чика</a:t>
            </a:r>
            <a:r>
              <a:rPr lang="ru" sz="2000" dirty="0">
                <a:solidFill>
                  <a:srgbClr val="000000"/>
                </a:solidFill>
              </a:rPr>
              <a:t> </a:t>
            </a:r>
            <a:r>
              <a:rPr lang="en-US" sz="2000" b="1" dirty="0">
                <a:solidFill>
                  <a:srgbClr val="000000"/>
                </a:solidFill>
              </a:rPr>
              <a:t>ARM</a:t>
            </a:r>
            <a:r>
              <a:rPr lang="ru" sz="2000" b="1" dirty="0">
                <a:solidFill>
                  <a:srgbClr val="000000"/>
                </a:solidFill>
              </a:rPr>
              <a:t> Holding</a:t>
            </a:r>
            <a:r>
              <a:rPr lang="en-US" sz="2000" b="1" dirty="0">
                <a:solidFill>
                  <a:srgbClr val="000000"/>
                </a:solidFill>
              </a:rPr>
              <a:t>s</a:t>
            </a:r>
            <a:r>
              <a:rPr lang="ru" sz="2000" dirty="0">
                <a:solidFill>
                  <a:srgbClr val="000000"/>
                </a:solidFill>
              </a:rPr>
              <a:t>. Процессоры с данной архитектурой, применяемые в абсолютном большинстве мобильных устройств и даже серверных системах, благодаря очень низкому энергопотреблению и тепловыделению. </a:t>
            </a:r>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a:t>RISC</a:t>
            </a:r>
          </a:p>
        </p:txBody>
      </p:sp>
      <p:sp>
        <p:nvSpPr>
          <p:cNvPr id="138" name="Shape 138"/>
          <p:cNvSpPr txBox="1">
            <a:spLocks noGrp="1"/>
          </p:cNvSpPr>
          <p:nvPr>
            <p:ph idx="1"/>
          </p:nvPr>
        </p:nvSpPr>
        <p:spPr>
          <a:prstGeom prst="rect">
            <a:avLst/>
          </a:prstGeom>
        </p:spPr>
        <p:txBody>
          <a:bodyPr lIns="91425" tIns="91425" rIns="91425" bIns="91425" anchor="t" anchorCtr="0">
            <a:noAutofit/>
          </a:bodyPr>
          <a:lstStyle/>
          <a:p>
            <a:pPr algn="just">
              <a:spcBef>
                <a:spcPts val="0"/>
              </a:spcBef>
              <a:buNone/>
            </a:pPr>
            <a:r>
              <a:rPr lang="ru" sz="2400" dirty="0">
                <a:solidFill>
                  <a:srgbClr val="000000"/>
                </a:solidFill>
              </a:rPr>
              <a:t>На данный момент, </a:t>
            </a:r>
            <a:r>
              <a:rPr lang="ru" sz="2400" b="1" dirty="0">
                <a:solidFill>
                  <a:srgbClr val="000000"/>
                </a:solidFill>
              </a:rPr>
              <a:t>RISC</a:t>
            </a:r>
            <a:r>
              <a:rPr lang="ru" sz="2400" dirty="0">
                <a:solidFill>
                  <a:srgbClr val="000000"/>
                </a:solidFill>
              </a:rPr>
              <a:t> – архитектура является одной </a:t>
            </a:r>
            <a:r>
              <a:rPr lang="ru" sz="2400" b="1" i="1" dirty="0">
                <a:solidFill>
                  <a:srgbClr val="000000"/>
                </a:solidFill>
              </a:rPr>
              <a:t>самых распространённых в мире</a:t>
            </a:r>
            <a:r>
              <a:rPr lang="ru" sz="2400" dirty="0">
                <a:solidFill>
                  <a:srgbClr val="000000"/>
                </a:solidFill>
              </a:rPr>
              <a:t>, имея более </a:t>
            </a:r>
            <a:r>
              <a:rPr lang="ru" sz="2400" b="1" dirty="0">
                <a:solidFill>
                  <a:srgbClr val="000000"/>
                </a:solidFill>
              </a:rPr>
              <a:t>40%</a:t>
            </a:r>
            <a:r>
              <a:rPr lang="ru" sz="2400" dirty="0">
                <a:solidFill>
                  <a:srgbClr val="000000"/>
                </a:solidFill>
              </a:rPr>
              <a:t> мирового </a:t>
            </a:r>
            <a:r>
              <a:rPr lang="ru" sz="2400" b="1" dirty="0">
                <a:solidFill>
                  <a:srgbClr val="000000"/>
                </a:solidFill>
              </a:rPr>
              <a:t>рынка</a:t>
            </a:r>
            <a:r>
              <a:rPr lang="ru" sz="2400" dirty="0">
                <a:solidFill>
                  <a:srgbClr val="000000"/>
                </a:solidFill>
              </a:rPr>
              <a:t>. Данный результат в основном благодаря </a:t>
            </a:r>
            <a:r>
              <a:rPr lang="ru" sz="2400" b="1" dirty="0">
                <a:solidFill>
                  <a:srgbClr val="000000"/>
                </a:solidFill>
              </a:rPr>
              <a:t>ARM</a:t>
            </a:r>
            <a:r>
              <a:rPr lang="ru" sz="2400" dirty="0">
                <a:solidFill>
                  <a:srgbClr val="000000"/>
                </a:solidFill>
              </a:rPr>
              <a:t> архитектуре и то, что в современных мобильных устройствах используются именно процессоры </a:t>
            </a:r>
            <a:r>
              <a:rPr lang="ru" sz="2400" b="1" dirty="0">
                <a:solidFill>
                  <a:srgbClr val="000000"/>
                </a:solidFill>
              </a:rPr>
              <a:t>ARM</a:t>
            </a:r>
            <a:r>
              <a:rPr lang="ru" sz="2400" dirty="0">
                <a:solidFill>
                  <a:srgbClr val="000000"/>
                </a:solidFill>
              </a:rPr>
              <a:t> (в абсолютном большинстве).</a:t>
            </a:r>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a:t>RISC</a:t>
            </a:r>
          </a:p>
        </p:txBody>
      </p:sp>
      <p:sp>
        <p:nvSpPr>
          <p:cNvPr id="144" name="Shape 144"/>
          <p:cNvSpPr txBox="1">
            <a:spLocks noGrp="1"/>
          </p:cNvSpPr>
          <p:nvPr>
            <p:ph sz="half" idx="1"/>
          </p:nvPr>
        </p:nvSpPr>
        <p:spPr>
          <a:xfrm>
            <a:off x="768094" y="1714500"/>
            <a:ext cx="3803905" cy="3017520"/>
          </a:xfrm>
          <a:prstGeom prst="rect">
            <a:avLst/>
          </a:prstGeom>
        </p:spPr>
        <p:txBody>
          <a:bodyPr lIns="91425" tIns="91425" rIns="91425" bIns="91425" anchor="t" anchorCtr="0">
            <a:noAutofit/>
          </a:bodyPr>
          <a:lstStyle/>
          <a:p>
            <a:pPr algn="just">
              <a:spcBef>
                <a:spcPts val="0"/>
              </a:spcBef>
              <a:buNone/>
            </a:pPr>
            <a:r>
              <a:rPr lang="ru" sz="2400" dirty="0"/>
              <a:t>CDC 6600 - прародитель идеи RISC процессоров на которых сейчас работает большинство электроники: от холодильников до iPhone.</a:t>
            </a:r>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Управляющая кнопка: в начало 7">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Shape 145">
            <a:extLst>
              <a:ext uri="{FF2B5EF4-FFF2-40B4-BE49-F238E27FC236}">
                <a16:creationId xmlns:a16="http://schemas.microsoft.com/office/drawing/2014/main" id="{F970184C-DE07-47D1-BE8C-ECF6388FFF84}"/>
              </a:ext>
            </a:extLst>
          </p:cNvPr>
          <p:cNvPicPr preferRelativeResize="0">
            <a:picLocks noGrp="1"/>
          </p:cNvPicPr>
          <p:nvPr>
            <p:ph sz="half" idx="2"/>
          </p:nvPr>
        </p:nvPicPr>
        <p:blipFill>
          <a:blip r:embed="rId4">
            <a:alphaModFix/>
          </a:blip>
          <a:stretch>
            <a:fillRect/>
          </a:stretch>
        </p:blipFill>
        <p:spPr>
          <a:xfrm>
            <a:off x="4810381" y="1708730"/>
            <a:ext cx="3565525" cy="2482496"/>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prstGeom prst="rect">
            <a:avLst/>
          </a:prstGeom>
        </p:spPr>
        <p:txBody>
          <a:bodyPr lIns="91425" tIns="91425" rIns="91425" bIns="91425" anchor="b" anchorCtr="0">
            <a:noAutofit/>
          </a:bodyPr>
          <a:lstStyle/>
          <a:p>
            <a:r>
              <a:rPr lang="ru" dirty="0"/>
              <a:t>Сравнение CISC и RISC</a:t>
            </a:r>
          </a:p>
        </p:txBody>
      </p:sp>
      <p:sp>
        <p:nvSpPr>
          <p:cNvPr id="114" name="Shape 114"/>
          <p:cNvSpPr txBox="1">
            <a:spLocks noGrp="1"/>
          </p:cNvSpPr>
          <p:nvPr>
            <p:ph idx="1"/>
          </p:nvPr>
        </p:nvSpPr>
        <p:spPr>
          <a:prstGeom prst="rect">
            <a:avLst/>
          </a:prstGeom>
        </p:spPr>
        <p:txBody>
          <a:bodyPr lIns="91425" tIns="91425" rIns="91425" bIns="91425" anchor="t" anchorCtr="0">
            <a:noAutofit/>
          </a:bodyPr>
          <a:lstStyle/>
          <a:p>
            <a:pPr algn="just">
              <a:spcBef>
                <a:spcPts val="0"/>
              </a:spcBef>
              <a:buNone/>
            </a:pPr>
            <a:r>
              <a:rPr lang="ru" sz="2000" b="1" dirty="0">
                <a:solidFill>
                  <a:srgbClr val="000000"/>
                </a:solidFill>
              </a:rPr>
              <a:t>Появление полноценной RISC</a:t>
            </a:r>
            <a:r>
              <a:rPr lang="ru" sz="2000" dirty="0">
                <a:solidFill>
                  <a:srgbClr val="000000"/>
                </a:solidFill>
              </a:rPr>
              <a:t> архитектуры на процессорах, позволило упростить конструкцию вычислительных ядер; уменьшить стоимость, площадь и при этом увеличить количество регистров общего назначения; унифицировать команды для вычислительных ядер и сравнять время выполнения всех команд, что также позволило воплотить в жизнь </a:t>
            </a:r>
            <a:r>
              <a:rPr lang="ru" sz="2000" b="1" dirty="0">
                <a:solidFill>
                  <a:srgbClr val="000000"/>
                </a:solidFill>
              </a:rPr>
              <a:t>конвейерную обработку инструкций </a:t>
            </a:r>
            <a:r>
              <a:rPr lang="ru" sz="2000" dirty="0">
                <a:solidFill>
                  <a:srgbClr val="000000"/>
                </a:solidFill>
              </a:rPr>
              <a:t>(реализация сложных инструкций из результатов более простых).</a:t>
            </a:r>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b" anchorCtr="0">
            <a:noAutofit/>
          </a:bodyPr>
          <a:lstStyle/>
          <a:p>
            <a:r>
              <a:rPr lang="ru" dirty="0"/>
              <a:t>Сравнение CISC и RISC</a:t>
            </a:r>
          </a:p>
        </p:txBody>
      </p:sp>
      <p:sp>
        <p:nvSpPr>
          <p:cNvPr id="108" name="Shape 108"/>
          <p:cNvSpPr txBox="1">
            <a:spLocks noGrp="1"/>
          </p:cNvSpPr>
          <p:nvPr>
            <p:ph idx="1"/>
          </p:nvPr>
        </p:nvSpPr>
        <p:spPr>
          <a:prstGeom prst="rect">
            <a:avLst/>
          </a:prstGeom>
        </p:spPr>
        <p:txBody>
          <a:bodyPr lIns="91425" tIns="91425" rIns="91425" bIns="91425" anchor="t" anchorCtr="0">
            <a:noAutofit/>
          </a:bodyPr>
          <a:lstStyle/>
          <a:p>
            <a:pPr algn="just">
              <a:spcBef>
                <a:spcPts val="0"/>
              </a:spcBef>
              <a:buNone/>
            </a:pPr>
            <a:r>
              <a:rPr lang="ru" sz="2000" dirty="0">
                <a:solidFill>
                  <a:srgbClr val="000000"/>
                </a:solidFill>
              </a:rPr>
              <a:t>Начиная с </a:t>
            </a:r>
            <a:r>
              <a:rPr lang="ru" sz="2000" b="1" dirty="0">
                <a:solidFill>
                  <a:srgbClr val="000000"/>
                </a:solidFill>
              </a:rPr>
              <a:t>Intel 486DX</a:t>
            </a:r>
            <a:r>
              <a:rPr lang="ru" sz="2000" dirty="0">
                <a:solidFill>
                  <a:srgbClr val="000000"/>
                </a:solidFill>
              </a:rPr>
              <a:t> все </a:t>
            </a:r>
            <a:r>
              <a:rPr lang="ru" sz="2000" b="1" dirty="0">
                <a:solidFill>
                  <a:srgbClr val="000000"/>
                </a:solidFill>
              </a:rPr>
              <a:t>x86</a:t>
            </a:r>
            <a:r>
              <a:rPr lang="ru" sz="2000" dirty="0">
                <a:solidFill>
                  <a:srgbClr val="000000"/>
                </a:solidFill>
              </a:rPr>
              <a:t> процессоры имеют внутреннее ядро </a:t>
            </a:r>
            <a:r>
              <a:rPr lang="ru" sz="2000" b="1" dirty="0">
                <a:solidFill>
                  <a:srgbClr val="000000"/>
                </a:solidFill>
              </a:rPr>
              <a:t>RISC</a:t>
            </a:r>
            <a:r>
              <a:rPr lang="ru" sz="2000" dirty="0">
                <a:solidFill>
                  <a:srgbClr val="000000"/>
                </a:solidFill>
              </a:rPr>
              <a:t>, остался только преобразователь и дополнительные конвейеры, который на входе преобразует </a:t>
            </a:r>
            <a:r>
              <a:rPr lang="ru" sz="2000" b="1" dirty="0">
                <a:solidFill>
                  <a:srgbClr val="000000"/>
                </a:solidFill>
              </a:rPr>
              <a:t>CISC</a:t>
            </a:r>
            <a:r>
              <a:rPr lang="ru" sz="2000" dirty="0">
                <a:solidFill>
                  <a:srgbClr val="000000"/>
                </a:solidFill>
              </a:rPr>
              <a:t> инструкции в </a:t>
            </a:r>
            <a:r>
              <a:rPr lang="ru" sz="2000" b="1" dirty="0">
                <a:solidFill>
                  <a:srgbClr val="000000"/>
                </a:solidFill>
              </a:rPr>
              <a:t>RISC</a:t>
            </a:r>
            <a:r>
              <a:rPr lang="ru" sz="2000" dirty="0">
                <a:solidFill>
                  <a:srgbClr val="000000"/>
                </a:solidFill>
              </a:rPr>
              <a:t>, а на выходе обратно в </a:t>
            </a:r>
            <a:r>
              <a:rPr lang="ru" sz="2000" b="1" dirty="0">
                <a:solidFill>
                  <a:srgbClr val="000000"/>
                </a:solidFill>
              </a:rPr>
              <a:t>CISC</a:t>
            </a:r>
            <a:r>
              <a:rPr lang="ru" sz="2000" dirty="0">
                <a:solidFill>
                  <a:srgbClr val="000000"/>
                </a:solidFill>
              </a:rPr>
              <a:t>. Это необходимо из-за особенностей архитектуры </a:t>
            </a:r>
            <a:r>
              <a:rPr lang="ru" sz="2000" b="1" dirty="0">
                <a:solidFill>
                  <a:srgbClr val="000000"/>
                </a:solidFill>
              </a:rPr>
              <a:t>х86</a:t>
            </a:r>
            <a:r>
              <a:rPr lang="ru" sz="2000" dirty="0">
                <a:solidFill>
                  <a:srgbClr val="000000"/>
                </a:solidFill>
              </a:rPr>
              <a:t>, но иногда тормозит работу процессора и увеличивается количество транзисторов, площадь и тепловыделение в сравнении с полноценными </a:t>
            </a:r>
            <a:r>
              <a:rPr lang="ru" sz="2000" b="1" dirty="0">
                <a:solidFill>
                  <a:srgbClr val="000000"/>
                </a:solidFill>
              </a:rPr>
              <a:t>RISC</a:t>
            </a:r>
            <a:r>
              <a:rPr lang="ru" sz="2000" dirty="0">
                <a:solidFill>
                  <a:srgbClr val="000000"/>
                </a:solidFill>
              </a:rPr>
              <a:t> процессорами.</a:t>
            </a:r>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prstGeom prst="rect">
            <a:avLst/>
          </a:prstGeom>
        </p:spPr>
        <p:txBody>
          <a:bodyPr lIns="91425" tIns="91425" rIns="91425" bIns="91425" anchor="b" anchorCtr="0">
            <a:noAutofit/>
          </a:bodyPr>
          <a:lstStyle/>
          <a:p>
            <a:r>
              <a:rPr lang="ru" dirty="0"/>
              <a:t>Сравнение CISC и RISC</a:t>
            </a:r>
            <a:endParaRPr dirty="0"/>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домой 6">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Объект 8" descr="89c7020c2033.gif">
            <a:extLst>
              <a:ext uri="{FF2B5EF4-FFF2-40B4-BE49-F238E27FC236}">
                <a16:creationId xmlns:a16="http://schemas.microsoft.com/office/drawing/2014/main" id="{AD3B4B9D-9FC9-41A9-A161-2ADFE8907322}"/>
              </a:ext>
            </a:extLst>
          </p:cNvPr>
          <p:cNvPicPr>
            <a:picLocks noGrp="1" noChangeAspect="1"/>
          </p:cNvPicPr>
          <p:nvPr>
            <p:ph idx="1"/>
          </p:nvPr>
        </p:nvPicPr>
        <p:blipFill>
          <a:blip r:embed="rId4"/>
          <a:stretch>
            <a:fillRect/>
          </a:stretch>
        </p:blipFill>
        <p:spPr>
          <a:xfrm>
            <a:off x="768096" y="1635645"/>
            <a:ext cx="7066866" cy="3279229"/>
          </a:xfrm>
          <a:prstGeom prst="rect">
            <a:avLst/>
          </a:prstGeom>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prstGeom prst="rect">
            <a:avLst/>
          </a:prstGeom>
        </p:spPr>
        <p:txBody>
          <a:bodyPr lIns="91425" tIns="91425" rIns="91425" bIns="91425" anchor="b" anchorCtr="0">
            <a:noAutofit/>
          </a:bodyPr>
          <a:lstStyle/>
          <a:p>
            <a:r>
              <a:rPr lang="ru" dirty="0"/>
              <a:t>Сравнение CISC и RISC </a:t>
            </a:r>
            <a:endParaRPr dirty="0"/>
          </a:p>
        </p:txBody>
      </p:sp>
      <p:sp>
        <p:nvSpPr>
          <p:cNvPr id="188" name="Shape 188"/>
          <p:cNvSpPr txBox="1">
            <a:spLocks noGrp="1"/>
          </p:cNvSpPr>
          <p:nvPr>
            <p:ph idx="1"/>
          </p:nvPr>
        </p:nvSpPr>
        <p:spPr>
          <a:prstGeom prst="rect">
            <a:avLst/>
          </a:prstGeom>
        </p:spPr>
        <p:txBody>
          <a:bodyPr lIns="91425" tIns="91425" rIns="91425" bIns="91425" anchor="t" anchorCtr="0">
            <a:noAutofit/>
          </a:bodyPr>
          <a:lstStyle/>
          <a:p>
            <a:pPr algn="just"/>
            <a:r>
              <a:rPr lang="ru-RU" sz="2000" dirty="0"/>
              <a:t>Сегодня разница в производительности между RISC и CISC наиболее очевидна в вычислениях с плавающей точкой, где на микропроцессор падает большая математическая нагрузка. Высокая производительность RISC в вычислениях с плавающей точкой используется в финансово-торговых системах и сложных инженерных приложениях. Однако для большинства приложений высокой производительности вычислений с плавающей точкой не требуется. </a:t>
            </a:r>
            <a:endParaRPr sz="2000" dirty="0"/>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a:t>Сравнение CISC и RISC</a:t>
            </a:r>
          </a:p>
        </p:txBody>
      </p:sp>
      <p:sp>
        <p:nvSpPr>
          <p:cNvPr id="158" name="Shape 158"/>
          <p:cNvSpPr txBox="1">
            <a:spLocks noGrp="1"/>
          </p:cNvSpPr>
          <p:nvPr>
            <p:ph idx="1"/>
          </p:nvPr>
        </p:nvSpPr>
        <p:spPr>
          <a:prstGeom prst="rect">
            <a:avLst/>
          </a:prstGeom>
        </p:spPr>
        <p:txBody>
          <a:bodyPr lIns="91425" tIns="91425" rIns="91425" bIns="91425" anchor="t" anchorCtr="0">
            <a:noAutofit/>
          </a:bodyPr>
          <a:lstStyle/>
          <a:p>
            <a:pPr lvl="0" algn="just" rtl="0">
              <a:lnSpc>
                <a:spcPct val="115000"/>
              </a:lnSpc>
              <a:spcBef>
                <a:spcPts val="0"/>
              </a:spcBef>
              <a:spcAft>
                <a:spcPts val="1200"/>
              </a:spcAft>
              <a:buClr>
                <a:schemeClr val="dk1"/>
              </a:buClr>
              <a:buSzPct val="45833"/>
              <a:buFont typeface="Arial"/>
              <a:buNone/>
            </a:pPr>
            <a:r>
              <a:rPr lang="ru" sz="1800" dirty="0">
                <a:solidFill>
                  <a:srgbClr val="000000"/>
                </a:solidFill>
              </a:rPr>
              <a:t>В процессоры с </a:t>
            </a:r>
            <a:r>
              <a:rPr lang="ru" sz="1800" b="1" dirty="0">
                <a:solidFill>
                  <a:srgbClr val="000000"/>
                </a:solidFill>
              </a:rPr>
              <a:t>х86</a:t>
            </a:r>
            <a:r>
              <a:rPr lang="ru" sz="1800" dirty="0">
                <a:solidFill>
                  <a:srgbClr val="000000"/>
                </a:solidFill>
              </a:rPr>
              <a:t> архитектурой встраивается </a:t>
            </a:r>
            <a:r>
              <a:rPr lang="ru" sz="1800" b="1" dirty="0">
                <a:solidFill>
                  <a:srgbClr val="000000"/>
                </a:solidFill>
              </a:rPr>
              <a:t>аппаратный</a:t>
            </a:r>
            <a:r>
              <a:rPr lang="ru" sz="1800" dirty="0">
                <a:solidFill>
                  <a:srgbClr val="000000"/>
                </a:solidFill>
              </a:rPr>
              <a:t> двусторонний «переводчик», превращающий команды </a:t>
            </a:r>
            <a:r>
              <a:rPr lang="ru" sz="1800" b="1" dirty="0">
                <a:solidFill>
                  <a:srgbClr val="000000"/>
                </a:solidFill>
              </a:rPr>
              <a:t>x86</a:t>
            </a:r>
            <a:r>
              <a:rPr lang="ru" sz="1800" dirty="0">
                <a:solidFill>
                  <a:srgbClr val="000000"/>
                </a:solidFill>
              </a:rPr>
              <a:t> в команды внутреннего </a:t>
            </a:r>
            <a:r>
              <a:rPr lang="ru" sz="1800" b="1" dirty="0">
                <a:solidFill>
                  <a:srgbClr val="000000"/>
                </a:solidFill>
              </a:rPr>
              <a:t>RISC</a:t>
            </a:r>
            <a:r>
              <a:rPr lang="ru" sz="1800" dirty="0">
                <a:solidFill>
                  <a:srgbClr val="000000"/>
                </a:solidFill>
              </a:rPr>
              <a:t>-процессора. Одна команда </a:t>
            </a:r>
            <a:r>
              <a:rPr lang="ru" sz="1800" b="1" dirty="0">
                <a:solidFill>
                  <a:srgbClr val="000000"/>
                </a:solidFill>
              </a:rPr>
              <a:t>x86</a:t>
            </a:r>
            <a:r>
              <a:rPr lang="ru" sz="1800" dirty="0">
                <a:solidFill>
                  <a:srgbClr val="000000"/>
                </a:solidFill>
              </a:rPr>
              <a:t> может производить </a:t>
            </a:r>
            <a:r>
              <a:rPr lang="ru" sz="1800" b="1" dirty="0">
                <a:solidFill>
                  <a:srgbClr val="000000"/>
                </a:solidFill>
              </a:rPr>
              <a:t>несколько RISC</a:t>
            </a:r>
            <a:r>
              <a:rPr lang="ru" sz="1800" dirty="0">
                <a:solidFill>
                  <a:srgbClr val="000000"/>
                </a:solidFill>
              </a:rPr>
              <a:t>-команд. Исполнение команд происходит на </a:t>
            </a:r>
            <a:r>
              <a:rPr lang="ru" sz="1800" b="1" dirty="0">
                <a:solidFill>
                  <a:srgbClr val="000000"/>
                </a:solidFill>
              </a:rPr>
              <a:t>суперскалярном конвейере</a:t>
            </a:r>
            <a:r>
              <a:rPr lang="ru" sz="1800" dirty="0">
                <a:solidFill>
                  <a:srgbClr val="000000"/>
                </a:solidFill>
              </a:rPr>
              <a:t> по несколько штук и в </a:t>
            </a:r>
            <a:r>
              <a:rPr lang="ru" sz="1800" b="1" dirty="0">
                <a:solidFill>
                  <a:srgbClr val="000000"/>
                </a:solidFill>
              </a:rPr>
              <a:t>несколько потоков </a:t>
            </a:r>
            <a:r>
              <a:rPr lang="ru" sz="1800" dirty="0">
                <a:solidFill>
                  <a:srgbClr val="000000"/>
                </a:solidFill>
              </a:rPr>
              <a:t>одновременно.</a:t>
            </a:r>
          </a:p>
          <a:p>
            <a:pPr lvl="0" algn="just" rtl="0">
              <a:lnSpc>
                <a:spcPct val="115000"/>
              </a:lnSpc>
              <a:spcBef>
                <a:spcPts val="0"/>
              </a:spcBef>
              <a:buClr>
                <a:schemeClr val="dk1"/>
              </a:buClr>
              <a:buFont typeface="Arial"/>
              <a:buNone/>
            </a:pPr>
            <a:endParaRPr sz="1800" dirty="0">
              <a:solidFill>
                <a:srgbClr val="444444"/>
              </a:solidFill>
              <a:ea typeface="Times New Roman"/>
              <a:cs typeface="Times New Roman"/>
              <a:sym typeface="Times New Roman"/>
            </a:endParaRPr>
          </a:p>
          <a:p>
            <a:pPr algn="just">
              <a:spcBef>
                <a:spcPts val="0"/>
              </a:spcBef>
              <a:buNone/>
            </a:pPr>
            <a:endParaRPr sz="1800" dirty="0"/>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ru" dirty="0"/>
              <a:t>Сравнение CISC и RISC</a:t>
            </a:r>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в начало 6">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Shape 152">
            <a:extLst>
              <a:ext uri="{FF2B5EF4-FFF2-40B4-BE49-F238E27FC236}">
                <a16:creationId xmlns:a16="http://schemas.microsoft.com/office/drawing/2014/main" id="{22E5465F-348A-4653-872C-5F5826856D2A}"/>
              </a:ext>
            </a:extLst>
          </p:cNvPr>
          <p:cNvPicPr preferRelativeResize="0">
            <a:picLocks noGrp="1"/>
          </p:cNvPicPr>
          <p:nvPr>
            <p:ph idx="1"/>
          </p:nvPr>
        </p:nvPicPr>
        <p:blipFill rotWithShape="1">
          <a:blip r:embed="rId4">
            <a:alphaModFix/>
          </a:blip>
          <a:srcRect l="5479" t="6441" r="5038" b="8713"/>
          <a:stretch/>
        </p:blipFill>
        <p:spPr>
          <a:xfrm>
            <a:off x="2252883" y="1563624"/>
            <a:ext cx="4320479" cy="3438747"/>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dirty="0"/>
              <a:t>Сравнение CISC и RISC </a:t>
            </a:r>
          </a:p>
        </p:txBody>
      </p:sp>
      <p:sp>
        <p:nvSpPr>
          <p:cNvPr id="164" name="Shape 164"/>
          <p:cNvSpPr txBox="1">
            <a:spLocks noGrp="1"/>
          </p:cNvSpPr>
          <p:nvPr>
            <p:ph idx="1"/>
          </p:nvPr>
        </p:nvSpPr>
        <p:spPr>
          <a:prstGeom prst="rect">
            <a:avLst/>
          </a:prstGeom>
        </p:spPr>
        <p:txBody>
          <a:bodyPr lIns="91425" tIns="91425" rIns="91425" bIns="91425" anchor="t" anchorCtr="0">
            <a:noAutofit/>
          </a:bodyPr>
          <a:lstStyle/>
          <a:p>
            <a:pPr lvl="0" rtl="0">
              <a:lnSpc>
                <a:spcPct val="115000"/>
              </a:lnSpc>
              <a:spcBef>
                <a:spcPts val="0"/>
              </a:spcBef>
              <a:spcAft>
                <a:spcPts val="1200"/>
              </a:spcAft>
              <a:buNone/>
            </a:pPr>
            <a:endParaRPr sz="1800" dirty="0">
              <a:solidFill>
                <a:srgbClr val="000000"/>
              </a:solidFill>
            </a:endParaRPr>
          </a:p>
          <a:p>
            <a:pPr lvl="0" rtl="0">
              <a:lnSpc>
                <a:spcPct val="115000"/>
              </a:lnSpc>
              <a:spcBef>
                <a:spcPts val="0"/>
              </a:spcBef>
              <a:spcAft>
                <a:spcPts val="1200"/>
              </a:spcAft>
              <a:buClr>
                <a:schemeClr val="dk1"/>
              </a:buClr>
              <a:buSzPct val="45833"/>
              <a:buFont typeface="Arial"/>
              <a:buNone/>
            </a:pPr>
            <a:r>
              <a:rPr lang="ru" sz="1800" dirty="0">
                <a:solidFill>
                  <a:srgbClr val="000000"/>
                </a:solidFill>
              </a:rPr>
              <a:t>Такие эмуляции потребовались для </a:t>
            </a:r>
            <a:r>
              <a:rPr lang="ru" sz="1800" b="1" dirty="0">
                <a:solidFill>
                  <a:srgbClr val="000000"/>
                </a:solidFill>
              </a:rPr>
              <a:t>увеличения скорости обработки CISC</a:t>
            </a:r>
            <a:r>
              <a:rPr lang="ru" sz="1800" dirty="0">
                <a:solidFill>
                  <a:srgbClr val="000000"/>
                </a:solidFill>
              </a:rPr>
              <a:t>-команд, ведь практически любой </a:t>
            </a:r>
            <a:r>
              <a:rPr lang="ru" sz="1800" b="1" dirty="0">
                <a:solidFill>
                  <a:srgbClr val="000000"/>
                </a:solidFill>
              </a:rPr>
              <a:t>CISC</a:t>
            </a:r>
            <a:r>
              <a:rPr lang="ru" sz="1800" dirty="0">
                <a:solidFill>
                  <a:srgbClr val="000000"/>
                </a:solidFill>
              </a:rPr>
              <a:t>-процессор уступает </a:t>
            </a:r>
            <a:r>
              <a:rPr lang="ru" sz="1800" b="1" dirty="0">
                <a:solidFill>
                  <a:srgbClr val="000000"/>
                </a:solidFill>
              </a:rPr>
              <a:t>RISC</a:t>
            </a:r>
            <a:r>
              <a:rPr lang="ru" sz="1800" dirty="0">
                <a:solidFill>
                  <a:srgbClr val="000000"/>
                </a:solidFill>
              </a:rPr>
              <a:t>-процессору по количеству выполняемых операций в секунду, и по затрачиваемому </a:t>
            </a:r>
            <a:r>
              <a:rPr lang="ru" sz="1800" b="1" dirty="0">
                <a:solidFill>
                  <a:srgbClr val="000000"/>
                </a:solidFill>
              </a:rPr>
              <a:t>энергопотреблению</a:t>
            </a:r>
            <a:r>
              <a:rPr lang="ru" sz="1800" dirty="0">
                <a:solidFill>
                  <a:srgbClr val="000000"/>
                </a:solidFill>
              </a:rPr>
              <a:t> на одну и ту же операцию.</a:t>
            </a:r>
          </a:p>
          <a:p>
            <a:pPr lvl="0" rtl="0">
              <a:lnSpc>
                <a:spcPct val="115000"/>
              </a:lnSpc>
              <a:spcBef>
                <a:spcPts val="0"/>
              </a:spcBef>
              <a:buClr>
                <a:schemeClr val="dk1"/>
              </a:buClr>
              <a:buFont typeface="Arial"/>
              <a:buNone/>
            </a:pPr>
            <a:endParaRPr sz="1800" dirty="0">
              <a:solidFill>
                <a:srgbClr val="444444"/>
              </a:solidFill>
              <a:ea typeface="Times New Roman"/>
              <a:cs typeface="Times New Roman"/>
              <a:sym typeface="Times New Roman"/>
            </a:endParaRPr>
          </a:p>
          <a:p>
            <a:pPr>
              <a:spcBef>
                <a:spcPts val="0"/>
              </a:spcBef>
              <a:buNone/>
            </a:pPr>
            <a:endParaRPr sz="1800" dirty="0"/>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14CDE1-6ABB-43F7-9537-9B46E038EF66}"/>
              </a:ext>
            </a:extLst>
          </p:cNvPr>
          <p:cNvSpPr>
            <a:spLocks noGrp="1"/>
          </p:cNvSpPr>
          <p:nvPr>
            <p:ph type="title"/>
          </p:nvPr>
        </p:nvSpPr>
        <p:spPr/>
        <p:txBody>
          <a:bodyPr/>
          <a:lstStyle/>
          <a:p>
            <a:r>
              <a:rPr lang="ru-RU" dirty="0"/>
              <a:t>Параллельная обработка</a:t>
            </a:r>
          </a:p>
        </p:txBody>
      </p:sp>
      <p:sp>
        <p:nvSpPr>
          <p:cNvPr id="3" name="Объект 2">
            <a:extLst>
              <a:ext uri="{FF2B5EF4-FFF2-40B4-BE49-F238E27FC236}">
                <a16:creationId xmlns:a16="http://schemas.microsoft.com/office/drawing/2014/main" id="{DEC7F617-EF95-4ADC-B36C-9BE67392C3A7}"/>
              </a:ext>
            </a:extLst>
          </p:cNvPr>
          <p:cNvSpPr>
            <a:spLocks noGrp="1"/>
          </p:cNvSpPr>
          <p:nvPr>
            <p:ph idx="1"/>
          </p:nvPr>
        </p:nvSpPr>
        <p:spPr>
          <a:xfrm>
            <a:off x="467544" y="1347614"/>
            <a:ext cx="8136904" cy="3384406"/>
          </a:xfrm>
        </p:spPr>
        <p:txBody>
          <a:bodyPr>
            <a:noAutofit/>
          </a:bodyPr>
          <a:lstStyle/>
          <a:p>
            <a:pPr marL="0" indent="22225" algn="just">
              <a:lnSpc>
                <a:spcPct val="120000"/>
              </a:lnSpc>
              <a:spcBef>
                <a:spcPts val="0"/>
              </a:spcBef>
              <a:spcAft>
                <a:spcPts val="0"/>
              </a:spcAft>
            </a:pPr>
            <a:r>
              <a:rPr lang="ru-RU" sz="1400" dirty="0"/>
              <a:t>В основу было положено понятие потока, под которым понимается последовательность элементов, команд или данных, обрабатываемая процессором. Соответствующая система классификации основана на рассмотрении числа потоков инструкций и потоков данных и описывает четыре архитектурных класса:</a:t>
            </a:r>
            <a:endParaRPr lang="en-US" sz="1400" dirty="0"/>
          </a:p>
          <a:p>
            <a:pPr marL="0" indent="179388" algn="just">
              <a:lnSpc>
                <a:spcPct val="120000"/>
              </a:lnSpc>
              <a:spcBef>
                <a:spcPts val="0"/>
              </a:spcBef>
              <a:spcAft>
                <a:spcPts val="0"/>
              </a:spcAft>
              <a:buFont typeface="+mj-lt"/>
              <a:buAutoNum type="arabicPeriod"/>
              <a:tabLst>
                <a:tab pos="269875" algn="l"/>
              </a:tabLst>
            </a:pPr>
            <a:r>
              <a:rPr lang="ru-RU" sz="1400" dirty="0"/>
              <a:t>SISD (</a:t>
            </a:r>
            <a:r>
              <a:rPr lang="ru-RU" sz="1400" dirty="0" err="1"/>
              <a:t>single</a:t>
            </a:r>
            <a:r>
              <a:rPr lang="ru-RU" sz="1400" dirty="0"/>
              <a:t> </a:t>
            </a:r>
            <a:r>
              <a:rPr lang="ru-RU" sz="1400" dirty="0" err="1"/>
              <a:t>instruction</a:t>
            </a:r>
            <a:r>
              <a:rPr lang="ru-RU" sz="1400" dirty="0"/>
              <a:t> </a:t>
            </a:r>
            <a:r>
              <a:rPr lang="ru-RU" sz="1400" dirty="0" err="1"/>
              <a:t>stream</a:t>
            </a:r>
            <a:r>
              <a:rPr lang="ru-RU" sz="1400" dirty="0"/>
              <a:t> / </a:t>
            </a:r>
            <a:r>
              <a:rPr lang="ru-RU" sz="1400" dirty="0" err="1"/>
              <a:t>single</a:t>
            </a:r>
            <a:r>
              <a:rPr lang="ru-RU" sz="1400" dirty="0"/>
              <a:t> </a:t>
            </a:r>
            <a:r>
              <a:rPr lang="ru-RU" sz="1400" dirty="0" err="1"/>
              <a:t>data</a:t>
            </a:r>
            <a:r>
              <a:rPr lang="ru-RU" sz="1400" dirty="0"/>
              <a:t> </a:t>
            </a:r>
            <a:r>
              <a:rPr lang="ru-RU" sz="1400" dirty="0" err="1"/>
              <a:t>stream</a:t>
            </a:r>
            <a:r>
              <a:rPr lang="ru-RU" sz="1400" dirty="0"/>
              <a:t>) - одиночный поток команд и одиночный поток данных</a:t>
            </a:r>
            <a:r>
              <a:rPr lang="en-US" sz="1400" dirty="0"/>
              <a:t>.</a:t>
            </a:r>
            <a:endParaRPr lang="ru-RU" sz="1400" dirty="0"/>
          </a:p>
          <a:p>
            <a:pPr marL="0" indent="179388" algn="just">
              <a:lnSpc>
                <a:spcPct val="120000"/>
              </a:lnSpc>
              <a:spcBef>
                <a:spcPts val="0"/>
              </a:spcBef>
              <a:spcAft>
                <a:spcPts val="0"/>
              </a:spcAft>
              <a:buFont typeface="+mj-lt"/>
              <a:buAutoNum type="arabicPeriod"/>
              <a:tabLst>
                <a:tab pos="269875" algn="l"/>
              </a:tabLst>
            </a:pPr>
            <a:r>
              <a:rPr lang="ru-RU" sz="1400" dirty="0"/>
              <a:t>MISD (</a:t>
            </a:r>
            <a:r>
              <a:rPr lang="ru-RU" sz="1400" dirty="0" err="1"/>
              <a:t>multiple</a:t>
            </a:r>
            <a:r>
              <a:rPr lang="ru-RU" sz="1400" dirty="0"/>
              <a:t> </a:t>
            </a:r>
            <a:r>
              <a:rPr lang="ru-RU" sz="1400" dirty="0" err="1"/>
              <a:t>instruction</a:t>
            </a:r>
            <a:r>
              <a:rPr lang="ru-RU" sz="1400" dirty="0"/>
              <a:t> </a:t>
            </a:r>
            <a:r>
              <a:rPr lang="ru-RU" sz="1400" dirty="0" err="1"/>
              <a:t>stream</a:t>
            </a:r>
            <a:r>
              <a:rPr lang="ru-RU" sz="1400" dirty="0"/>
              <a:t> / </a:t>
            </a:r>
            <a:r>
              <a:rPr lang="ru-RU" sz="1400" dirty="0" err="1"/>
              <a:t>single</a:t>
            </a:r>
            <a:r>
              <a:rPr lang="ru-RU" sz="1400" dirty="0"/>
              <a:t> </a:t>
            </a:r>
            <a:r>
              <a:rPr lang="ru-RU" sz="1400" dirty="0" err="1"/>
              <a:t>data</a:t>
            </a:r>
            <a:r>
              <a:rPr lang="ru-RU" sz="1400" dirty="0"/>
              <a:t> </a:t>
            </a:r>
            <a:r>
              <a:rPr lang="ru-RU" sz="1400" dirty="0" err="1"/>
              <a:t>stream</a:t>
            </a:r>
            <a:r>
              <a:rPr lang="ru-RU" sz="1400" dirty="0"/>
              <a:t>) - множественный поток команд и одиночный поток данных.</a:t>
            </a:r>
          </a:p>
          <a:p>
            <a:pPr marL="0" indent="179388" algn="just">
              <a:lnSpc>
                <a:spcPct val="120000"/>
              </a:lnSpc>
              <a:spcBef>
                <a:spcPts val="0"/>
              </a:spcBef>
              <a:spcAft>
                <a:spcPts val="0"/>
              </a:spcAft>
              <a:buFont typeface="+mj-lt"/>
              <a:buAutoNum type="arabicPeriod"/>
              <a:tabLst>
                <a:tab pos="269875" algn="l"/>
              </a:tabLst>
            </a:pPr>
            <a:r>
              <a:rPr lang="ru-RU" sz="1400" dirty="0"/>
              <a:t>SIMD (</a:t>
            </a:r>
            <a:r>
              <a:rPr lang="ru-RU" sz="1400" dirty="0" err="1"/>
              <a:t>single</a:t>
            </a:r>
            <a:r>
              <a:rPr lang="ru-RU" sz="1400" dirty="0"/>
              <a:t> </a:t>
            </a:r>
            <a:r>
              <a:rPr lang="ru-RU" sz="1400" dirty="0" err="1"/>
              <a:t>instruction</a:t>
            </a:r>
            <a:r>
              <a:rPr lang="ru-RU" sz="1400" dirty="0"/>
              <a:t> </a:t>
            </a:r>
            <a:r>
              <a:rPr lang="ru-RU" sz="1400" dirty="0" err="1"/>
              <a:t>stream</a:t>
            </a:r>
            <a:r>
              <a:rPr lang="ru-RU" sz="1400" dirty="0"/>
              <a:t> / </a:t>
            </a:r>
            <a:r>
              <a:rPr lang="ru-RU" sz="1400" dirty="0" err="1"/>
              <a:t>multiple</a:t>
            </a:r>
            <a:r>
              <a:rPr lang="ru-RU" sz="1400" dirty="0"/>
              <a:t> </a:t>
            </a:r>
            <a:r>
              <a:rPr lang="ru-RU" sz="1400" dirty="0" err="1"/>
              <a:t>data</a:t>
            </a:r>
            <a:r>
              <a:rPr lang="ru-RU" sz="1400" dirty="0"/>
              <a:t> </a:t>
            </a:r>
            <a:r>
              <a:rPr lang="ru-RU" sz="1400" dirty="0" err="1"/>
              <a:t>stream</a:t>
            </a:r>
            <a:r>
              <a:rPr lang="ru-RU" sz="1400" dirty="0"/>
              <a:t>) - одиночный поток команд и множественный поток данных.</a:t>
            </a:r>
          </a:p>
          <a:p>
            <a:pPr marL="0" indent="179388" algn="just">
              <a:lnSpc>
                <a:spcPct val="120000"/>
              </a:lnSpc>
              <a:spcBef>
                <a:spcPts val="0"/>
              </a:spcBef>
              <a:spcAft>
                <a:spcPts val="0"/>
              </a:spcAft>
              <a:buFont typeface="+mj-lt"/>
              <a:buAutoNum type="arabicPeriod"/>
              <a:tabLst>
                <a:tab pos="269875" algn="l"/>
              </a:tabLst>
            </a:pPr>
            <a:r>
              <a:rPr lang="ru-RU" sz="1400" dirty="0"/>
              <a:t>MIMD (</a:t>
            </a:r>
            <a:r>
              <a:rPr lang="ru-RU" sz="1400" dirty="0" err="1"/>
              <a:t>multiple</a:t>
            </a:r>
            <a:r>
              <a:rPr lang="ru-RU" sz="1400" dirty="0"/>
              <a:t> </a:t>
            </a:r>
            <a:r>
              <a:rPr lang="ru-RU" sz="1400" dirty="0" err="1"/>
              <a:t>instruction</a:t>
            </a:r>
            <a:r>
              <a:rPr lang="ru-RU" sz="1400" dirty="0"/>
              <a:t> </a:t>
            </a:r>
            <a:r>
              <a:rPr lang="ru-RU" sz="1400" dirty="0" err="1"/>
              <a:t>stream</a:t>
            </a:r>
            <a:r>
              <a:rPr lang="ru-RU" sz="1400" dirty="0"/>
              <a:t> / </a:t>
            </a:r>
            <a:r>
              <a:rPr lang="ru-RU" sz="1400" dirty="0" err="1"/>
              <a:t>multiple</a:t>
            </a:r>
            <a:r>
              <a:rPr lang="ru-RU" sz="1400" dirty="0"/>
              <a:t> </a:t>
            </a:r>
            <a:r>
              <a:rPr lang="ru-RU" sz="1400" dirty="0" err="1"/>
              <a:t>data</a:t>
            </a:r>
            <a:r>
              <a:rPr lang="ru-RU" sz="1400" dirty="0"/>
              <a:t> </a:t>
            </a:r>
            <a:r>
              <a:rPr lang="ru-RU" sz="1400" dirty="0" err="1"/>
              <a:t>stream</a:t>
            </a:r>
            <a:r>
              <a:rPr lang="ru-RU" sz="1400" dirty="0"/>
              <a:t>) - множественный поток команд и множественный поток данных</a:t>
            </a:r>
            <a:r>
              <a:rPr lang="en-US" sz="1400" dirty="0"/>
              <a:t>.</a:t>
            </a:r>
            <a:endParaRPr lang="ru-RU" sz="1400" dirty="0"/>
          </a:p>
          <a:p>
            <a:pPr marL="0" indent="22225" algn="just">
              <a:lnSpc>
                <a:spcPct val="120000"/>
              </a:lnSpc>
              <a:spcBef>
                <a:spcPts val="0"/>
              </a:spcBef>
              <a:spcAft>
                <a:spcPts val="0"/>
              </a:spcAft>
            </a:pPr>
            <a:r>
              <a:rPr lang="ru-RU" sz="1400" dirty="0"/>
              <a:t>В основе параллельного компьютера лежит идея использования для решения одной задачи нескольких процессоров, работающих сообща, причем процессоры могут быть как скалярными, так и векторными.</a:t>
            </a:r>
          </a:p>
        </p:txBody>
      </p:sp>
    </p:spTree>
    <p:extLst>
      <p:ext uri="{BB962C8B-B14F-4D97-AF65-F5344CB8AC3E}">
        <p14:creationId xmlns:p14="http://schemas.microsoft.com/office/powerpoint/2010/main" val="937142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US" dirty="0">
                <a:latin typeface="Calibri" panose="020F0502020204030204" pitchFamily="34" charset="0"/>
                <a:cs typeface="Calibri" panose="020F0502020204030204" pitchFamily="34" charset="0"/>
              </a:rPr>
              <a:t>MISC</a:t>
            </a:r>
            <a:endParaRPr lang="ru" dirty="0">
              <a:latin typeface="Calibri" panose="020F0502020204030204" pitchFamily="34" charset="0"/>
              <a:cs typeface="Calibri" panose="020F0502020204030204" pitchFamily="34" charset="0"/>
            </a:endParaRPr>
          </a:p>
        </p:txBody>
      </p:sp>
      <p:sp>
        <p:nvSpPr>
          <p:cNvPr id="164" name="Shape 164"/>
          <p:cNvSpPr txBox="1">
            <a:spLocks noGrp="1"/>
          </p:cNvSpPr>
          <p:nvPr>
            <p:ph idx="1"/>
          </p:nvPr>
        </p:nvSpPr>
        <p:spPr>
          <a:prstGeom prst="rect">
            <a:avLst/>
          </a:prstGeom>
        </p:spPr>
        <p:txBody>
          <a:bodyPr lIns="91425" tIns="91425" rIns="91425" bIns="91425" anchor="t" anchorCtr="0">
            <a:noAutofit/>
          </a:bodyPr>
          <a:lstStyle/>
          <a:p>
            <a:pPr algn="just"/>
            <a:r>
              <a:rPr lang="ru-RU" sz="2000" b="1" dirty="0"/>
              <a:t>MISC</a:t>
            </a:r>
            <a:r>
              <a:rPr lang="ru-RU" sz="2000" dirty="0"/>
              <a:t> (англ. </a:t>
            </a:r>
            <a:r>
              <a:rPr lang="ru-RU" sz="2000" dirty="0" err="1"/>
              <a:t>minimal</a:t>
            </a:r>
            <a:r>
              <a:rPr lang="ru-RU" sz="2000" dirty="0"/>
              <a:t> </a:t>
            </a:r>
            <a:r>
              <a:rPr lang="ru-RU" sz="2000" dirty="0" err="1"/>
              <a:t>instruction</a:t>
            </a:r>
            <a:r>
              <a:rPr lang="ru-RU" sz="2000" dirty="0"/>
              <a:t> </a:t>
            </a:r>
            <a:r>
              <a:rPr lang="ru-RU" sz="2000" dirty="0" err="1"/>
              <a:t>set</a:t>
            </a:r>
            <a:r>
              <a:rPr lang="ru-RU" sz="2000" dirty="0"/>
              <a:t> </a:t>
            </a:r>
            <a:r>
              <a:rPr lang="ru-RU" sz="2000" dirty="0" err="1"/>
              <a:t>computer</a:t>
            </a:r>
            <a:r>
              <a:rPr lang="ru-RU" sz="2000" dirty="0"/>
              <a:t> — «компьютер с минимальным набором команд»)</a:t>
            </a:r>
            <a:r>
              <a:rPr lang="en-US" sz="2000" dirty="0"/>
              <a:t>. </a:t>
            </a:r>
          </a:p>
          <a:p>
            <a:pPr algn="just"/>
            <a:r>
              <a:rPr lang="ru-RU" sz="2000" dirty="0"/>
              <a:t>Архитектура для проектирования процессора, которая отличается наилучшей эффективностью и простотой в сравнении с CISC и RISC.  </a:t>
            </a:r>
            <a:endParaRPr sz="2000" dirty="0"/>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5128984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US" dirty="0">
                <a:latin typeface="Calibri" panose="020F0502020204030204" pitchFamily="34" charset="0"/>
                <a:cs typeface="Calibri" panose="020F0502020204030204" pitchFamily="34" charset="0"/>
              </a:rPr>
              <a:t>MISC</a:t>
            </a:r>
            <a:endParaRPr lang="ru" dirty="0">
              <a:latin typeface="Calibri" panose="020F0502020204030204" pitchFamily="34" charset="0"/>
              <a:cs typeface="Calibri" panose="020F0502020204030204" pitchFamily="34" charset="0"/>
            </a:endParaRPr>
          </a:p>
        </p:txBody>
      </p:sp>
      <p:sp>
        <p:nvSpPr>
          <p:cNvPr id="164" name="Shape 164"/>
          <p:cNvSpPr txBox="1">
            <a:spLocks noGrp="1"/>
          </p:cNvSpPr>
          <p:nvPr>
            <p:ph idx="1"/>
          </p:nvPr>
        </p:nvSpPr>
        <p:spPr>
          <a:prstGeom prst="rect">
            <a:avLst/>
          </a:prstGeom>
        </p:spPr>
        <p:txBody>
          <a:bodyPr lIns="91425" tIns="91425" rIns="91425" bIns="91425" anchor="t" anchorCtr="0">
            <a:noAutofit/>
          </a:bodyPr>
          <a:lstStyle/>
          <a:p>
            <a:pPr marL="514350" indent="-514350">
              <a:buFont typeface="+mj-lt"/>
              <a:buAutoNum type="arabicPeriod"/>
            </a:pPr>
            <a:r>
              <a:rPr lang="ru-RU" sz="2000" dirty="0"/>
              <a:t>Ограниченное число команд - 20-30.</a:t>
            </a:r>
          </a:p>
          <a:p>
            <a:pPr marL="514350" indent="-514350">
              <a:buFont typeface="+mj-lt"/>
              <a:buAutoNum type="arabicPeriod"/>
            </a:pPr>
            <a:r>
              <a:rPr lang="ru-RU" sz="2000" dirty="0"/>
              <a:t>Для кодировки команд используется 5-ти разрядное поле команды.</a:t>
            </a:r>
          </a:p>
          <a:p>
            <a:pPr marL="514350" indent="-514350">
              <a:buFont typeface="+mj-lt"/>
              <a:buAutoNum type="arabicPeriod"/>
            </a:pPr>
            <a:r>
              <a:rPr lang="ru-RU" sz="2000" dirty="0"/>
              <a:t>Стековая архитектура системы команд.</a:t>
            </a:r>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06251984"/>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US" dirty="0">
                <a:latin typeface="Calibri" panose="020F0502020204030204" pitchFamily="34" charset="0"/>
                <a:cs typeface="Calibri" panose="020F0502020204030204" pitchFamily="34" charset="0"/>
              </a:rPr>
              <a:t>MISC</a:t>
            </a:r>
            <a:endParaRPr lang="ru" dirty="0">
              <a:latin typeface="Calibri" panose="020F0502020204030204" pitchFamily="34" charset="0"/>
              <a:cs typeface="Calibri" panose="020F0502020204030204" pitchFamily="34" charset="0"/>
            </a:endParaRPr>
          </a:p>
        </p:txBody>
      </p:sp>
      <p:sp>
        <p:nvSpPr>
          <p:cNvPr id="164" name="Shape 164"/>
          <p:cNvSpPr txBox="1">
            <a:spLocks noGrp="1"/>
          </p:cNvSpPr>
          <p:nvPr>
            <p:ph idx="1"/>
          </p:nvPr>
        </p:nvSpPr>
        <p:spPr>
          <a:prstGeom prst="rect">
            <a:avLst/>
          </a:prstGeom>
        </p:spPr>
        <p:txBody>
          <a:bodyPr lIns="91425" tIns="91425" rIns="91425" bIns="91425" anchor="t" anchorCtr="0">
            <a:noAutofit/>
          </a:bodyPr>
          <a:lstStyle/>
          <a:p>
            <a:pPr algn="just"/>
            <a:r>
              <a:rPr lang="ru-RU" sz="2000" dirty="0"/>
              <a:t>Может содержать в себе блок RISC, обрабатывающий в себе от 10 базовых команд (+, —, /, *, </a:t>
            </a:r>
            <a:r>
              <a:rPr lang="ru-RU" sz="2000" dirty="0" err="1"/>
              <a:t>if</a:t>
            </a:r>
            <a:r>
              <a:rPr lang="ru-RU" sz="2000" dirty="0"/>
              <a:t>, </a:t>
            </a:r>
            <a:r>
              <a:rPr lang="ru-RU" sz="2000" dirty="0" err="1"/>
              <a:t>else</a:t>
            </a:r>
            <a:r>
              <a:rPr lang="ru-RU" sz="2000" dirty="0"/>
              <a:t> &amp; </a:t>
            </a:r>
            <a:r>
              <a:rPr lang="ru-RU" sz="2000" dirty="0" err="1"/>
              <a:t>etc</a:t>
            </a:r>
            <a:r>
              <a:rPr lang="ru-RU" sz="2000" dirty="0"/>
              <a:t>), из которых формируются более сложные операции над значениями, методом ветвления полученных результатов в ПЗУ. </a:t>
            </a:r>
          </a:p>
          <a:p>
            <a:pPr algn="just"/>
            <a:r>
              <a:rPr lang="ru-RU" sz="2000" dirty="0"/>
              <a:t>С точки зрения быстродействия, время выполнения инструкции, скорость записи и передачи данных в память, сократилось бы в разы, так как не нужно было бы ожидать, пока заполнится и очистится конвейер, а выполнять всё «</a:t>
            </a:r>
            <a:r>
              <a:rPr lang="ru-RU" sz="2000" dirty="0" err="1"/>
              <a:t>потоково</a:t>
            </a:r>
            <a:r>
              <a:rPr lang="ru-RU" sz="2000" dirty="0"/>
              <a:t>» без задержек.</a:t>
            </a:r>
            <a:endParaRPr sz="2000" dirty="0"/>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66365986"/>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US" dirty="0">
                <a:latin typeface="Calibri" panose="020F0502020204030204" pitchFamily="34" charset="0"/>
                <a:cs typeface="Calibri" panose="020F0502020204030204" pitchFamily="34" charset="0"/>
              </a:rPr>
              <a:t>MISC</a:t>
            </a:r>
            <a:endParaRPr lang="ru" dirty="0">
              <a:latin typeface="Calibri" panose="020F0502020204030204" pitchFamily="34" charset="0"/>
              <a:cs typeface="Calibri" panose="020F0502020204030204" pitchFamily="34" charset="0"/>
            </a:endParaRPr>
          </a:p>
        </p:txBody>
      </p:sp>
      <p:sp>
        <p:nvSpPr>
          <p:cNvPr id="164" name="Shape 164"/>
          <p:cNvSpPr txBox="1">
            <a:spLocks noGrp="1"/>
          </p:cNvSpPr>
          <p:nvPr>
            <p:ph idx="1"/>
          </p:nvPr>
        </p:nvSpPr>
        <p:spPr>
          <a:prstGeom prst="rect">
            <a:avLst/>
          </a:prstGeom>
        </p:spPr>
        <p:txBody>
          <a:bodyPr lIns="91425" tIns="91425" rIns="91425" bIns="91425" anchor="t" anchorCtr="0">
            <a:noAutofit/>
          </a:bodyPr>
          <a:lstStyle/>
          <a:p>
            <a:pPr algn="just"/>
            <a:r>
              <a:rPr lang="ru-RU" sz="2400" dirty="0"/>
              <a:t>Причиной, по которой данная архитектура не стала популярной в компьютерных технологиях – сложность написания программ под различные процессоры. Ведь все нюансы по подбору методов вычисления и оптимизаций возлагались на плечи программистов. </a:t>
            </a:r>
          </a:p>
          <a:p>
            <a:pPr algn="just"/>
            <a:r>
              <a:rPr lang="ru-RU" sz="2400" dirty="0"/>
              <a:t>К тому же, с повышением сложности выполняемых задач, требовалось более сложное ПО, что тормозило бы развитие микропроцессорного рынка. </a:t>
            </a:r>
            <a:endParaRPr sz="2400" dirty="0"/>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12209889"/>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r>
              <a:rPr lang="en-US" dirty="0">
                <a:latin typeface="Calibri" panose="020F0502020204030204" pitchFamily="34" charset="0"/>
                <a:cs typeface="Calibri" panose="020F0502020204030204" pitchFamily="34" charset="0"/>
              </a:rPr>
              <a:t>VLIW</a:t>
            </a:r>
            <a:endParaRPr lang="ru" dirty="0">
              <a:latin typeface="Calibri" panose="020F0502020204030204" pitchFamily="34" charset="0"/>
              <a:cs typeface="Calibri" panose="020F0502020204030204" pitchFamily="34" charset="0"/>
            </a:endParaRPr>
          </a:p>
        </p:txBody>
      </p:sp>
      <p:sp>
        <p:nvSpPr>
          <p:cNvPr id="164" name="Shape 164"/>
          <p:cNvSpPr txBox="1">
            <a:spLocks noGrp="1"/>
          </p:cNvSpPr>
          <p:nvPr>
            <p:ph idx="1"/>
          </p:nvPr>
        </p:nvSpPr>
        <p:spPr>
          <a:prstGeom prst="rect">
            <a:avLst/>
          </a:prstGeom>
        </p:spPr>
        <p:txBody>
          <a:bodyPr lIns="91425" tIns="91425" rIns="91425" bIns="91425" anchor="t" anchorCtr="0">
            <a:noAutofit/>
          </a:bodyPr>
          <a:lstStyle/>
          <a:p>
            <a:pPr algn="just"/>
            <a:r>
              <a:rPr lang="ru-RU" sz="2400" b="1" dirty="0"/>
              <a:t>VLIW</a:t>
            </a:r>
            <a:r>
              <a:rPr lang="ru-RU" sz="2400" dirty="0"/>
              <a:t> (</a:t>
            </a:r>
            <a:r>
              <a:rPr lang="ru-RU" sz="2400" dirty="0" err="1"/>
              <a:t>very</a:t>
            </a:r>
            <a:r>
              <a:rPr lang="ru-RU" sz="2400" dirty="0"/>
              <a:t> </a:t>
            </a:r>
            <a:r>
              <a:rPr lang="ru-RU" sz="2400" dirty="0" err="1"/>
              <a:t>long</a:t>
            </a:r>
            <a:r>
              <a:rPr lang="ru-RU" sz="2400" dirty="0"/>
              <a:t> </a:t>
            </a:r>
            <a:r>
              <a:rPr lang="ru-RU" sz="2400" dirty="0" err="1"/>
              <a:t>instruction</a:t>
            </a:r>
            <a:r>
              <a:rPr lang="ru-RU" sz="2400" dirty="0"/>
              <a:t> </a:t>
            </a:r>
            <a:r>
              <a:rPr lang="ru-RU" sz="2400" dirty="0" err="1"/>
              <a:t>word</a:t>
            </a:r>
            <a:r>
              <a:rPr lang="ru-RU" sz="2400" dirty="0"/>
              <a:t> — «очень длинная машинная команда») — архитектура процессоров с несколькими вычислительными устройствами.</a:t>
            </a:r>
            <a:endParaRPr sz="2400" dirty="0"/>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03762210"/>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r>
              <a:rPr lang="en-US" dirty="0">
                <a:latin typeface="Calibri" panose="020F0502020204030204" pitchFamily="34" charset="0"/>
                <a:cs typeface="Calibri" panose="020F0502020204030204" pitchFamily="34" charset="0"/>
              </a:rPr>
              <a:t>VLIW</a:t>
            </a:r>
            <a:endParaRPr lang="ru" dirty="0">
              <a:latin typeface="Calibri" panose="020F0502020204030204" pitchFamily="34" charset="0"/>
              <a:cs typeface="Calibri" panose="020F0502020204030204" pitchFamily="34" charset="0"/>
            </a:endParaRPr>
          </a:p>
        </p:txBody>
      </p:sp>
      <p:sp>
        <p:nvSpPr>
          <p:cNvPr id="164" name="Shape 164"/>
          <p:cNvSpPr txBox="1">
            <a:spLocks noGrp="1"/>
          </p:cNvSpPr>
          <p:nvPr>
            <p:ph idx="1"/>
          </p:nvPr>
        </p:nvSpPr>
        <p:spPr>
          <a:prstGeom prst="rect">
            <a:avLst/>
          </a:prstGeom>
        </p:spPr>
        <p:txBody>
          <a:bodyPr lIns="91425" tIns="91425" rIns="91425" bIns="91425" anchor="t" anchorCtr="0">
            <a:noAutofit/>
          </a:bodyPr>
          <a:lstStyle/>
          <a:p>
            <a:pPr algn="just"/>
            <a:r>
              <a:rPr lang="ru-RU" sz="2400" dirty="0"/>
              <a:t>Идея VLIW базируется на том, что задача эффективного планирования параллельного выполнения нескольких команд возлагается на «разумный» компилятор. </a:t>
            </a:r>
            <a:endParaRPr lang="en-US" sz="2400" dirty="0"/>
          </a:p>
          <a:p>
            <a:pPr algn="just"/>
            <a:r>
              <a:rPr lang="ru-RU" sz="2400" dirty="0"/>
              <a:t>Такой компилятор вначале исследует исходную программу с целью обнаружить все команды, которые могут быть выполнены одновременно, причем так, чтобы это не приводило к возникновению конфликтов. </a:t>
            </a:r>
            <a:endParaRPr sz="2400" dirty="0"/>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78079377"/>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r>
              <a:rPr lang="en-US" dirty="0">
                <a:latin typeface="Calibri" panose="020F0502020204030204" pitchFamily="34" charset="0"/>
                <a:cs typeface="Calibri" panose="020F0502020204030204" pitchFamily="34" charset="0"/>
              </a:rPr>
              <a:t>VLIW</a:t>
            </a:r>
            <a:endParaRPr lang="ru" dirty="0">
              <a:latin typeface="Calibri" panose="020F0502020204030204" pitchFamily="34" charset="0"/>
              <a:cs typeface="Calibri" panose="020F0502020204030204" pitchFamily="34" charset="0"/>
            </a:endParaRPr>
          </a:p>
        </p:txBody>
      </p:sp>
      <p:sp>
        <p:nvSpPr>
          <p:cNvPr id="164" name="Shape 164"/>
          <p:cNvSpPr txBox="1">
            <a:spLocks noGrp="1"/>
          </p:cNvSpPr>
          <p:nvPr>
            <p:ph idx="1"/>
          </p:nvPr>
        </p:nvSpPr>
        <p:spPr>
          <a:prstGeom prst="rect">
            <a:avLst/>
          </a:prstGeom>
        </p:spPr>
        <p:txBody>
          <a:bodyPr lIns="91425" tIns="91425" rIns="91425" bIns="91425" anchor="t" anchorCtr="0">
            <a:noAutofit/>
          </a:bodyPr>
          <a:lstStyle/>
          <a:p>
            <a:pPr algn="just"/>
            <a:r>
              <a:rPr lang="ru-RU" sz="2400" dirty="0"/>
              <a:t>В процессе анализа компилятор может даже частично имитировать выполнение рассматриваемой программы. Наследующем этапе компилятор пытается объединить такие команды в пакеты, каждый из которых рассматривается так одна сверхдлинная команда.</a:t>
            </a:r>
            <a:endParaRPr sz="2400" dirty="0"/>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663613225"/>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r>
              <a:rPr lang="en-US" dirty="0">
                <a:latin typeface="Calibri" panose="020F0502020204030204" pitchFamily="34" charset="0"/>
                <a:cs typeface="Calibri" panose="020F0502020204030204" pitchFamily="34" charset="0"/>
              </a:rPr>
              <a:t>VLIW</a:t>
            </a:r>
            <a:endParaRPr lang="ru" dirty="0">
              <a:latin typeface="Calibri" panose="020F0502020204030204" pitchFamily="34" charset="0"/>
              <a:cs typeface="Calibri" panose="020F0502020204030204" pitchFamily="34" charset="0"/>
            </a:endParaRPr>
          </a:p>
        </p:txBody>
      </p:sp>
      <p:sp>
        <p:nvSpPr>
          <p:cNvPr id="164" name="Shape 164"/>
          <p:cNvSpPr txBox="1">
            <a:spLocks noGrp="1"/>
          </p:cNvSpPr>
          <p:nvPr>
            <p:ph idx="1"/>
          </p:nvPr>
        </p:nvSpPr>
        <p:spPr>
          <a:prstGeom prst="rect">
            <a:avLst/>
          </a:prstGeom>
        </p:spPr>
        <p:txBody>
          <a:bodyPr lIns="91425" tIns="91425" rIns="91425" bIns="91425" anchor="t" anchorCtr="0">
            <a:noAutofit/>
          </a:bodyPr>
          <a:lstStyle/>
          <a:p>
            <a:pPr algn="just">
              <a:lnSpc>
                <a:spcPct val="100000"/>
              </a:lnSpc>
              <a:spcBef>
                <a:spcPts val="0"/>
              </a:spcBef>
              <a:spcAft>
                <a:spcPts val="0"/>
              </a:spcAft>
            </a:pPr>
            <a:r>
              <a:rPr lang="ru-RU" sz="2000" dirty="0"/>
              <a:t>Объединение нескольких простых команд в одну сверхдлинную производится по следующим правилам:</a:t>
            </a:r>
          </a:p>
          <a:p>
            <a:pPr marL="342900" indent="-342900" algn="just">
              <a:lnSpc>
                <a:spcPct val="100000"/>
              </a:lnSpc>
              <a:spcBef>
                <a:spcPts val="0"/>
              </a:spcBef>
              <a:spcAft>
                <a:spcPts val="0"/>
              </a:spcAft>
              <a:buFont typeface="Arial" panose="020B0604020202020204" pitchFamily="34" charset="0"/>
              <a:buChar char="•"/>
            </a:pPr>
            <a:r>
              <a:rPr lang="ru-RU" sz="2000" dirty="0"/>
              <a:t>количество простых команд, объединяемых в одну команду сверхбольшой длины, равно числу имеющихся в процессоре функциональных (исполнительных) блоков (ФБ);</a:t>
            </a:r>
          </a:p>
          <a:p>
            <a:pPr marL="342900" indent="-342900" algn="just">
              <a:lnSpc>
                <a:spcPct val="100000"/>
              </a:lnSpc>
              <a:spcBef>
                <a:spcPts val="0"/>
              </a:spcBef>
              <a:spcAft>
                <a:spcPts val="0"/>
              </a:spcAft>
              <a:buFont typeface="Arial" panose="020B0604020202020204" pitchFamily="34" charset="0"/>
              <a:buChar char="•"/>
            </a:pPr>
            <a:r>
              <a:rPr lang="ru-RU" sz="2000" dirty="0"/>
              <a:t>в сверхдлинную команду входят только такие простые команды, которые исполняются разными ФБ, то есть обеспечивается одновременное исполнение всех составляющих сверхдлинной команды.</a:t>
            </a:r>
          </a:p>
        </p:txBody>
      </p:sp>
      <p:sp>
        <p:nvSpPr>
          <p:cNvPr id="4" name="Управляющая кнопка: домой 3">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Управляющая кнопка: в конец 4">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начало 5">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2279084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14CDE1-6ABB-43F7-9537-9B46E038EF66}"/>
              </a:ext>
            </a:extLst>
          </p:cNvPr>
          <p:cNvSpPr>
            <a:spLocks noGrp="1"/>
          </p:cNvSpPr>
          <p:nvPr>
            <p:ph type="title"/>
          </p:nvPr>
        </p:nvSpPr>
        <p:spPr/>
        <p:txBody>
          <a:bodyPr/>
          <a:lstStyle/>
          <a:p>
            <a:r>
              <a:rPr lang="ru-RU" dirty="0"/>
              <a:t>Конвейерная обработка</a:t>
            </a:r>
          </a:p>
        </p:txBody>
      </p:sp>
      <p:sp>
        <p:nvSpPr>
          <p:cNvPr id="3" name="Объект 2">
            <a:extLst>
              <a:ext uri="{FF2B5EF4-FFF2-40B4-BE49-F238E27FC236}">
                <a16:creationId xmlns:a16="http://schemas.microsoft.com/office/drawing/2014/main" id="{DEC7F617-EF95-4ADC-B36C-9BE67392C3A7}"/>
              </a:ext>
            </a:extLst>
          </p:cNvPr>
          <p:cNvSpPr>
            <a:spLocks noGrp="1"/>
          </p:cNvSpPr>
          <p:nvPr>
            <p:ph idx="1"/>
          </p:nvPr>
        </p:nvSpPr>
        <p:spPr/>
        <p:txBody>
          <a:bodyPr>
            <a:noAutofit/>
          </a:bodyPr>
          <a:lstStyle/>
          <a:p>
            <a:pPr marL="0" indent="22225" algn="just">
              <a:lnSpc>
                <a:spcPct val="120000"/>
              </a:lnSpc>
              <a:spcBef>
                <a:spcPts val="0"/>
              </a:spcBef>
              <a:spcAft>
                <a:spcPts val="0"/>
              </a:spcAft>
            </a:pPr>
            <a:r>
              <a:rPr lang="ru-RU" sz="1800" dirty="0"/>
              <a:t>Конвейерная архитектура (</a:t>
            </a:r>
            <a:r>
              <a:rPr lang="ru-RU" sz="1800" dirty="0" err="1"/>
              <a:t>pipelining</a:t>
            </a:r>
            <a:r>
              <a:rPr lang="ru-RU" sz="1800" dirty="0"/>
              <a:t>) была введена в центральный процессор с целью повышения быстродействия. Обычно для выполнения каждой команды требуется осуществить некоторое количество однотипных операций, например: выборка команды из ОЗУ, дешифрация команды, адресация операнда в ОЗУ, выборка операнда из ОЗУ, выполнение команды, запись результата в ОЗУ. Каждую из этих операций сопоставляют одной ступени конвейера.</a:t>
            </a:r>
          </a:p>
        </p:txBody>
      </p:sp>
    </p:spTree>
    <p:extLst>
      <p:ext uri="{BB962C8B-B14F-4D97-AF65-F5344CB8AC3E}">
        <p14:creationId xmlns:p14="http://schemas.microsoft.com/office/powerpoint/2010/main" val="40262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14CDE1-6ABB-43F7-9537-9B46E038EF66}"/>
              </a:ext>
            </a:extLst>
          </p:cNvPr>
          <p:cNvSpPr>
            <a:spLocks noGrp="1"/>
          </p:cNvSpPr>
          <p:nvPr>
            <p:ph type="title"/>
          </p:nvPr>
        </p:nvSpPr>
        <p:spPr/>
        <p:txBody>
          <a:bodyPr/>
          <a:lstStyle/>
          <a:p>
            <a:r>
              <a:rPr lang="ru-RU" dirty="0" err="1"/>
              <a:t>Суперскалярная</a:t>
            </a:r>
            <a:r>
              <a:rPr lang="ru-RU" dirty="0"/>
              <a:t> обработка</a:t>
            </a:r>
          </a:p>
        </p:txBody>
      </p:sp>
      <p:sp>
        <p:nvSpPr>
          <p:cNvPr id="3" name="Объект 2">
            <a:extLst>
              <a:ext uri="{FF2B5EF4-FFF2-40B4-BE49-F238E27FC236}">
                <a16:creationId xmlns:a16="http://schemas.microsoft.com/office/drawing/2014/main" id="{DEC7F617-EF95-4ADC-B36C-9BE67392C3A7}"/>
              </a:ext>
            </a:extLst>
          </p:cNvPr>
          <p:cNvSpPr>
            <a:spLocks noGrp="1"/>
          </p:cNvSpPr>
          <p:nvPr>
            <p:ph idx="1"/>
          </p:nvPr>
        </p:nvSpPr>
        <p:spPr/>
        <p:txBody>
          <a:bodyPr>
            <a:noAutofit/>
          </a:bodyPr>
          <a:lstStyle/>
          <a:p>
            <a:pPr marL="0" indent="179388" algn="just">
              <a:lnSpc>
                <a:spcPct val="120000"/>
              </a:lnSpc>
              <a:spcBef>
                <a:spcPts val="0"/>
              </a:spcBef>
              <a:spcAft>
                <a:spcPts val="0"/>
              </a:spcAft>
              <a:buNone/>
            </a:pPr>
            <a:r>
              <a:rPr lang="ru-RU" sz="2000" dirty="0"/>
              <a:t>Способность выполнения нескольких машинных инструкций за один такт процессора. Появление этой технологии привело к существенному увеличению производительности.</a:t>
            </a:r>
          </a:p>
        </p:txBody>
      </p:sp>
    </p:spTree>
    <p:extLst>
      <p:ext uri="{BB962C8B-B14F-4D97-AF65-F5344CB8AC3E}">
        <p14:creationId xmlns:p14="http://schemas.microsoft.com/office/powerpoint/2010/main" val="155147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ctrTitle"/>
          </p:nvPr>
        </p:nvSpPr>
        <p:spPr>
          <a:prstGeom prst="rect">
            <a:avLst/>
          </a:prstGeom>
        </p:spPr>
        <p:txBody>
          <a:bodyPr lIns="91425" tIns="91425" rIns="91425" bIns="91425" anchor="t" anchorCtr="0">
            <a:noAutofit/>
          </a:bodyPr>
          <a:lstStyle/>
          <a:p>
            <a:pPr>
              <a:spcBef>
                <a:spcPts val="0"/>
              </a:spcBef>
              <a:buNone/>
            </a:pPr>
            <a:r>
              <a:rPr lang="ru" sz="3600" dirty="0"/>
              <a:t>Архитекрура микропроцессоров</a:t>
            </a:r>
          </a:p>
        </p:txBody>
      </p:sp>
    </p:spTree>
    <p:extLst>
      <p:ext uri="{BB962C8B-B14F-4D97-AF65-F5344CB8AC3E}">
        <p14:creationId xmlns:p14="http://schemas.microsoft.com/office/powerpoint/2010/main" val="2839431511"/>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RU" dirty="0"/>
              <a:t>Команды (инструкции)</a:t>
            </a:r>
            <a:endParaRPr lang="ru" dirty="0"/>
          </a:p>
        </p:txBody>
      </p:sp>
      <p:sp>
        <p:nvSpPr>
          <p:cNvPr id="51" name="Shape 51"/>
          <p:cNvSpPr txBox="1">
            <a:spLocks noGrp="1"/>
          </p:cNvSpPr>
          <p:nvPr>
            <p:ph idx="1"/>
          </p:nvPr>
        </p:nvSpPr>
        <p:spPr>
          <a:prstGeom prst="rect">
            <a:avLst/>
          </a:prstGeom>
        </p:spPr>
        <p:txBody>
          <a:bodyPr lIns="91425" tIns="91425" rIns="91425" bIns="91425" anchor="t" anchorCtr="0">
            <a:noAutofit/>
          </a:bodyPr>
          <a:lstStyle/>
          <a:p>
            <a:pPr algn="just">
              <a:spcBef>
                <a:spcPts val="0"/>
              </a:spcBef>
              <a:buNone/>
            </a:pPr>
            <a:r>
              <a:rPr lang="ru-RU" sz="2800" b="1" dirty="0"/>
              <a:t>Инструкция</a:t>
            </a:r>
            <a:r>
              <a:rPr lang="ru-RU" sz="2800" dirty="0"/>
              <a:t> — это минимальная единица программы, которая сообщает ЦП что делать с помощью серии инструкций, которые выполняются последовательно.</a:t>
            </a:r>
            <a:endParaRPr lang="ru" sz="2800" dirty="0"/>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в начало 6">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 calcmode="lin" valueType="num">
                                      <p:cBhvr additive="base">
                                        <p:cTn id="7"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endParaRPr lang="ru" dirty="0"/>
          </a:p>
        </p:txBody>
      </p:sp>
      <p:sp>
        <p:nvSpPr>
          <p:cNvPr id="51" name="Shape 51"/>
          <p:cNvSpPr txBox="1">
            <a:spLocks noGrp="1"/>
          </p:cNvSpPr>
          <p:nvPr>
            <p:ph idx="1"/>
          </p:nvPr>
        </p:nvSpPr>
        <p:spPr>
          <a:prstGeom prst="rect">
            <a:avLst/>
          </a:prstGeom>
        </p:spPr>
        <p:txBody>
          <a:bodyPr lIns="91425" tIns="91425" rIns="91425" bIns="91425" anchor="t" anchorCtr="0">
            <a:noAutofit/>
          </a:bodyPr>
          <a:lstStyle/>
          <a:p>
            <a:pPr algn="just">
              <a:spcBef>
                <a:spcPts val="0"/>
              </a:spcBef>
              <a:buNone/>
            </a:pPr>
            <a:r>
              <a:rPr lang="ru-RU" sz="2400" b="1" dirty="0"/>
              <a:t>Архитектура микропроцессора</a:t>
            </a:r>
            <a:r>
              <a:rPr lang="ru-RU" sz="2400" dirty="0"/>
              <a:t> — это совокупность сведений о составе его компонентов, организации обработки в нем инфор­мации и обмена информацией с внешними устройствами ЭВМ, а также о функциональных возможностях микропроцессора, выпол­няющего команды программы.</a:t>
            </a:r>
            <a:endParaRPr lang="ru" sz="2400" dirty="0"/>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в начало 6">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5616678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 calcmode="lin" valueType="num">
                                      <p:cBhvr additive="base">
                                        <p:cTn id="7"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ru" dirty="0"/>
              <a:t>CISC</a:t>
            </a:r>
          </a:p>
        </p:txBody>
      </p:sp>
      <p:sp>
        <p:nvSpPr>
          <p:cNvPr id="51" name="Shape 51"/>
          <p:cNvSpPr txBox="1">
            <a:spLocks noGrp="1"/>
          </p:cNvSpPr>
          <p:nvPr>
            <p:ph idx="1"/>
          </p:nvPr>
        </p:nvSpPr>
        <p:spPr>
          <a:prstGeom prst="rect">
            <a:avLst/>
          </a:prstGeom>
        </p:spPr>
        <p:txBody>
          <a:bodyPr lIns="91425" tIns="91425" rIns="91425" bIns="91425" anchor="t" anchorCtr="0">
            <a:noAutofit/>
          </a:bodyPr>
          <a:lstStyle/>
          <a:p>
            <a:pPr algn="just">
              <a:spcBef>
                <a:spcPts val="0"/>
              </a:spcBef>
              <a:buNone/>
            </a:pPr>
            <a:r>
              <a:rPr lang="ru" sz="2400" dirty="0"/>
              <a:t>Исторически первые микропроцессоры, появившиеся в 70-х годах XX века, имели относительно простую систему команд, что объяснялось небольшими возможностями интегральной схемотехники. По мере увеличения степени интеграции ИМС разработчики МП старались расширять систему команд и делать команды более функциональными, «семантически нагруженными». </a:t>
            </a:r>
          </a:p>
        </p:txBody>
      </p:sp>
      <p:sp>
        <p:nvSpPr>
          <p:cNvPr id="5" name="Управляющая кнопка: домой 4">
            <a:hlinkClick r:id="rId3" action="ppaction://hlinksldjump" highlightClick="1"/>
          </p:cNvPr>
          <p:cNvSpPr/>
          <p:nvPr/>
        </p:nvSpPr>
        <p:spPr>
          <a:xfrm>
            <a:off x="0" y="0"/>
            <a:ext cx="357158" cy="42861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 конец 5">
            <a:hlinkClick r:id="" action="ppaction://hlinkshowjump?jump=nextslide" highlightClick="1"/>
          </p:cNvPr>
          <p:cNvSpPr/>
          <p:nvPr/>
        </p:nvSpPr>
        <p:spPr>
          <a:xfrm>
            <a:off x="0" y="3714758"/>
            <a:ext cx="357158" cy="28575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Управляющая кнопка: в начало 6">
            <a:hlinkClick r:id="" action="ppaction://hlinkshowjump?jump=previousslide" highlightClick="1"/>
          </p:cNvPr>
          <p:cNvSpPr/>
          <p:nvPr/>
        </p:nvSpPr>
        <p:spPr>
          <a:xfrm>
            <a:off x="0" y="4071948"/>
            <a:ext cx="357158" cy="285752"/>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5623298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 calcmode="lin" valueType="num">
                                      <p:cBhvr additive="base">
                                        <p:cTn id="7"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786</TotalTime>
  <Words>1656</Words>
  <Application>Microsoft Office PowerPoint</Application>
  <PresentationFormat>Экран (16:9)</PresentationFormat>
  <Paragraphs>93</Paragraphs>
  <Slides>37</Slides>
  <Notes>33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37</vt:i4>
      </vt:variant>
    </vt:vector>
  </HeadingPairs>
  <TitlesOfParts>
    <vt:vector size="44" baseType="lpstr">
      <vt:lpstr>Arial</vt:lpstr>
      <vt:lpstr>Calibri</vt:lpstr>
      <vt:lpstr>Times New Roman</vt:lpstr>
      <vt:lpstr>Tw Cen MT</vt:lpstr>
      <vt:lpstr>Tw Cen MT Condensed</vt:lpstr>
      <vt:lpstr>Wingdings 3</vt:lpstr>
      <vt:lpstr>Интеграл</vt:lpstr>
      <vt:lpstr>Организация работы процессора</vt:lpstr>
      <vt:lpstr>Последовательная обработка</vt:lpstr>
      <vt:lpstr>Параллельная обработка</vt:lpstr>
      <vt:lpstr>Конвейерная обработка</vt:lpstr>
      <vt:lpstr>Суперскалярная обработка</vt:lpstr>
      <vt:lpstr>Архитекрура микропроцессоров</vt:lpstr>
      <vt:lpstr>Команды (инструкции)</vt:lpstr>
      <vt:lpstr>Презентация PowerPoint</vt:lpstr>
      <vt:lpstr>CISC</vt:lpstr>
      <vt:lpstr>CISC</vt:lpstr>
      <vt:lpstr>CISC</vt:lpstr>
      <vt:lpstr>Достоинства CISC</vt:lpstr>
      <vt:lpstr>Недостатки CISC</vt:lpstr>
      <vt:lpstr>RISC</vt:lpstr>
      <vt:lpstr>RISC</vt:lpstr>
      <vt:lpstr>Особенности RISC</vt:lpstr>
      <vt:lpstr>RISC</vt:lpstr>
      <vt:lpstr>RISC</vt:lpstr>
      <vt:lpstr>RISC</vt:lpstr>
      <vt:lpstr>RISC</vt:lpstr>
      <vt:lpstr>RISC</vt:lpstr>
      <vt:lpstr>RISC</vt:lpstr>
      <vt:lpstr>Сравнение CISC и RISC</vt:lpstr>
      <vt:lpstr>Сравнение CISC и RISC</vt:lpstr>
      <vt:lpstr>Сравнение CISC и RISC</vt:lpstr>
      <vt:lpstr>Сравнение CISC и RISC </vt:lpstr>
      <vt:lpstr>Сравнение CISC и RISC</vt:lpstr>
      <vt:lpstr>Сравнение CISC и RISC</vt:lpstr>
      <vt:lpstr>Сравнение CISC и RISC </vt:lpstr>
      <vt:lpstr>MISC</vt:lpstr>
      <vt:lpstr>MISC</vt:lpstr>
      <vt:lpstr>MISC</vt:lpstr>
      <vt:lpstr>MISC</vt:lpstr>
      <vt:lpstr>VLIW</vt:lpstr>
      <vt:lpstr>VLIW</vt:lpstr>
      <vt:lpstr>VLIW</vt:lpstr>
      <vt:lpstr>VLIW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Сравнение CISC и     RISC архетиктур процессоров</dc:title>
  <dc:creator>Физмат</dc:creator>
  <cp:lastModifiedBy>Исаев Андрей Николаевич</cp:lastModifiedBy>
  <cp:revision>33</cp:revision>
  <dcterms:modified xsi:type="dcterms:W3CDTF">2022-02-24T07:07:27Z</dcterms:modified>
</cp:coreProperties>
</file>