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2" r:id="rId9"/>
    <p:sldId id="263" r:id="rId10"/>
    <p:sldId id="265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2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7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4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9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2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0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6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1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3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10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5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2065867"/>
            <a:ext cx="7924800" cy="3674533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Сетевые топологии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4224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4933" y="643467"/>
            <a:ext cx="11328399" cy="574039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3200" u="sng" dirty="0" smtClean="0"/>
              <a:t>Недостатки </a:t>
            </a:r>
            <a:r>
              <a:rPr lang="ru-RU" sz="3200" u="sng" dirty="0"/>
              <a:t>сетей топологии кольцо</a:t>
            </a:r>
            <a:r>
              <a:rPr lang="ru-RU" sz="3200" dirty="0"/>
              <a:t>:</a:t>
            </a:r>
          </a:p>
          <a:p>
            <a:r>
              <a:rPr lang="ru-RU" sz="3200" dirty="0"/>
              <a:t>Выход из строя одной рабочей станции и другие неполадки отражаются на работоспособности всей сети;</a:t>
            </a:r>
          </a:p>
          <a:p>
            <a:r>
              <a:rPr lang="ru-RU" sz="3200" dirty="0"/>
              <a:t>Сложность конфигурирования и настройки;</a:t>
            </a:r>
          </a:p>
          <a:p>
            <a:r>
              <a:rPr lang="ru-RU" sz="3200" dirty="0"/>
              <a:t>Сложность поиска неисправностей;</a:t>
            </a:r>
          </a:p>
          <a:p>
            <a:r>
              <a:rPr lang="ru-RU" sz="3200" dirty="0"/>
              <a:t>Необходимость иметь две сетевые платы на каждой рабочей станции;</a:t>
            </a:r>
          </a:p>
          <a:p>
            <a:r>
              <a:rPr lang="ru-RU" sz="3200" dirty="0"/>
              <a:t>Добавление/удаление станции требует временной остановки работы сети.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0143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355600"/>
            <a:ext cx="9875520" cy="745067"/>
          </a:xfrm>
        </p:spPr>
        <p:txBody>
          <a:bodyPr/>
          <a:lstStyle/>
          <a:p>
            <a:pPr algn="ctr"/>
            <a:r>
              <a:rPr lang="ru-RU" b="1" dirty="0"/>
              <a:t>Топология </a:t>
            </a:r>
            <a:r>
              <a:rPr lang="ru-RU" b="1" dirty="0" err="1"/>
              <a:t>Token</a:t>
            </a:r>
            <a:r>
              <a:rPr lang="ru-RU" b="1" dirty="0"/>
              <a:t> </a:t>
            </a:r>
            <a:r>
              <a:rPr lang="ru-RU" b="1" dirty="0" err="1" smtClean="0"/>
              <a:t>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8800" y="1100667"/>
            <a:ext cx="11159067" cy="4995333"/>
          </a:xfrm>
        </p:spPr>
        <p:txBody>
          <a:bodyPr/>
          <a:lstStyle/>
          <a:p>
            <a:pPr algn="just"/>
            <a:r>
              <a:rPr lang="ru-RU" sz="3200" dirty="0" smtClean="0"/>
              <a:t>Топология </a:t>
            </a:r>
            <a:r>
              <a:rPr lang="ru-RU" sz="3200" dirty="0"/>
              <a:t>основана на топологии «физическое кольцо с подключением типа звезда». В данной топологии все рабочие станции подключаются к центральному концентратору (</a:t>
            </a:r>
            <a:r>
              <a:rPr lang="ru-RU" sz="3200" dirty="0" err="1"/>
              <a:t>Token</a:t>
            </a:r>
            <a:r>
              <a:rPr lang="ru-RU" sz="3200" dirty="0"/>
              <a:t> </a:t>
            </a:r>
            <a:r>
              <a:rPr lang="ru-RU" sz="3200" dirty="0" err="1"/>
              <a:t>Ring</a:t>
            </a:r>
            <a:r>
              <a:rPr lang="ru-RU" sz="3200" dirty="0"/>
              <a:t>) как в топологии физическая звезда. Центральный концентратор - это интеллектуальное устройство, которое с помощью перемычек обеспечивает последовательное соединение выхода одной станции со входом другой станции.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295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355600"/>
            <a:ext cx="9875520" cy="745067"/>
          </a:xfrm>
        </p:spPr>
        <p:txBody>
          <a:bodyPr/>
          <a:lstStyle/>
          <a:p>
            <a:pPr algn="ctr"/>
            <a:r>
              <a:rPr lang="ru-RU" b="1" dirty="0"/>
              <a:t>Топология </a:t>
            </a:r>
            <a:r>
              <a:rPr lang="ru-RU" b="1" dirty="0" err="1"/>
              <a:t>Token</a:t>
            </a:r>
            <a:r>
              <a:rPr lang="ru-RU" b="1" dirty="0"/>
              <a:t> </a:t>
            </a:r>
            <a:r>
              <a:rPr lang="ru-RU" b="1" dirty="0" err="1" smtClean="0"/>
              <a:t>Ring</a:t>
            </a:r>
            <a:endParaRPr lang="ru-RU" dirty="0"/>
          </a:p>
        </p:txBody>
      </p:sp>
      <p:pic>
        <p:nvPicPr>
          <p:cNvPr id="5" name="Рисунок 4" descr="Топология локальной сети Token Ri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145" y="1371600"/>
            <a:ext cx="4446588" cy="4962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4443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795867"/>
            <a:ext cx="10253871" cy="530013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200" u="sng" dirty="0"/>
              <a:t>Преимущества сетей топологии </a:t>
            </a:r>
            <a:r>
              <a:rPr lang="ru-RU" sz="3200" u="sng" dirty="0" err="1"/>
              <a:t>Token</a:t>
            </a:r>
            <a:r>
              <a:rPr lang="ru-RU" sz="3200" u="sng" dirty="0"/>
              <a:t> </a:t>
            </a:r>
            <a:r>
              <a:rPr lang="ru-RU" sz="3200" u="sng" dirty="0" err="1"/>
              <a:t>Ring</a:t>
            </a:r>
            <a:r>
              <a:rPr lang="ru-RU" sz="3200" dirty="0"/>
              <a:t>:</a:t>
            </a:r>
          </a:p>
          <a:p>
            <a:pPr lvl="0"/>
            <a:r>
              <a:rPr lang="ru-RU" sz="3200" dirty="0"/>
              <a:t>топология обеспечивает равный доступ ко всем рабочим станциям;</a:t>
            </a:r>
          </a:p>
          <a:p>
            <a:pPr lvl="0"/>
            <a:r>
              <a:rPr lang="ru-RU" sz="3200" dirty="0"/>
              <a:t>высокая надежность, так как сеть устойчива к неисправностям отдельных станций и к разрывам соединения отдельных станций.</a:t>
            </a:r>
          </a:p>
          <a:p>
            <a:pPr marL="45720" indent="0">
              <a:buNone/>
            </a:pPr>
            <a:r>
              <a:rPr lang="ru-RU" sz="3200" u="sng" dirty="0"/>
              <a:t>Недостатки сетей топологии </a:t>
            </a:r>
            <a:r>
              <a:rPr lang="ru-RU" sz="3200" u="sng" dirty="0" err="1"/>
              <a:t>Token</a:t>
            </a:r>
            <a:r>
              <a:rPr lang="ru-RU" sz="3200" u="sng" dirty="0"/>
              <a:t> </a:t>
            </a:r>
            <a:r>
              <a:rPr lang="ru-RU" sz="3200" u="sng" dirty="0" err="1"/>
              <a:t>Ring</a:t>
            </a:r>
            <a:r>
              <a:rPr lang="ru-RU" sz="3200" dirty="0"/>
              <a:t>: </a:t>
            </a:r>
            <a:endParaRPr lang="en-US" sz="3200" dirty="0" smtClean="0"/>
          </a:p>
          <a:p>
            <a:r>
              <a:rPr lang="ru-RU" sz="3200" dirty="0" smtClean="0"/>
              <a:t>большой </a:t>
            </a:r>
            <a:r>
              <a:rPr lang="ru-RU" sz="3200" dirty="0"/>
              <a:t>расход кабеля и соответственно дорогостоящая разводка линий связи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4376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9090" y="614855"/>
            <a:ext cx="11051627" cy="5819812"/>
          </a:xfrm>
        </p:spPr>
        <p:txBody>
          <a:bodyPr>
            <a:noAutofit/>
          </a:bodyPr>
          <a:lstStyle/>
          <a:p>
            <a:r>
              <a:rPr lang="ru-RU" sz="3200" u="sng" dirty="0"/>
              <a:t>Сетевая топология</a:t>
            </a:r>
            <a:r>
              <a:rPr lang="ru-RU" sz="3200" dirty="0"/>
              <a:t> </a:t>
            </a:r>
            <a:r>
              <a:rPr lang="ru-RU" sz="3200" dirty="0" smtClean="0"/>
              <a:t>— </a:t>
            </a:r>
            <a:r>
              <a:rPr lang="ru-RU" sz="3200" dirty="0"/>
              <a:t>способ описания конфигурации сети, схема расположения и соединения сетевых устройств.</a:t>
            </a:r>
            <a:endParaRPr lang="ru-RU" sz="3200" dirty="0"/>
          </a:p>
          <a:p>
            <a:r>
              <a:rPr lang="ru-RU" sz="3200" dirty="0" smtClean="0"/>
              <a:t>Геометрическое </a:t>
            </a:r>
            <a:r>
              <a:rPr lang="ru-RU" sz="3200" dirty="0"/>
              <a:t>расположение линий связи относительно узлов сети и физическое подключение узлов к сети называется </a:t>
            </a:r>
            <a:r>
              <a:rPr lang="ru-RU" sz="3200" u="sng" dirty="0"/>
              <a:t>физической топологией</a:t>
            </a:r>
            <a:r>
              <a:rPr lang="ru-RU" sz="3200" dirty="0" smtClean="0"/>
              <a:t>.</a:t>
            </a:r>
          </a:p>
          <a:p>
            <a:r>
              <a:rPr lang="ru-RU" sz="3200" u="sng" dirty="0" smtClean="0"/>
              <a:t>Логическая </a:t>
            </a:r>
            <a:r>
              <a:rPr lang="ru-RU" sz="3200" u="sng" dirty="0"/>
              <a:t>топология </a:t>
            </a:r>
            <a:r>
              <a:rPr lang="ru-RU" sz="3200" dirty="0"/>
              <a:t>определяет направления потоков данных между узлами сети и способы передачи данных</a:t>
            </a:r>
            <a:r>
              <a:rPr lang="ru-RU" sz="3200" dirty="0" smtClean="0"/>
              <a:t>.</a:t>
            </a:r>
          </a:p>
          <a:p>
            <a:r>
              <a:rPr lang="ru-RU" sz="3200" dirty="0"/>
              <a:t>Логическая и физическая топологии сети независимы друг от друга</a:t>
            </a:r>
            <a:r>
              <a:rPr lang="ru-RU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417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166" y="350857"/>
            <a:ext cx="7958331" cy="715944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Шинная </a:t>
            </a:r>
            <a:r>
              <a:rPr lang="ru-RU" sz="3600" b="1" dirty="0" smtClean="0"/>
              <a:t>топология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3066" y="1066801"/>
            <a:ext cx="10024533" cy="4983143"/>
          </a:xfrm>
        </p:spPr>
        <p:txBody>
          <a:bodyPr>
            <a:noAutofit/>
          </a:bodyPr>
          <a:lstStyle/>
          <a:p>
            <a:pPr algn="just"/>
            <a:r>
              <a:rPr lang="ru-RU" sz="3200" dirty="0"/>
              <a:t>Сети с шинной топологией используют линейный моноканал (коаксиальный кабель) передачи данных, на концах которого устанавливаются оконечные сопротивления (терминаторы). Каждый компьютер подключается к коаксиальному кабелю с помощью Т-разъема (Т - коннектор). </a:t>
            </a:r>
          </a:p>
        </p:txBody>
      </p:sp>
      <p:pic>
        <p:nvPicPr>
          <p:cNvPr id="4" name="Рисунок 3" descr="Шинная топология локальных сетей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3" y="4334933"/>
            <a:ext cx="7554385" cy="1715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://www.telcord.ru/upload/medialibrary/743/743be599639aa20316d4fea342bda4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857" y="3925951"/>
            <a:ext cx="3485093" cy="227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74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166" y="350857"/>
            <a:ext cx="7958331" cy="715944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Шинная </a:t>
            </a:r>
            <a:r>
              <a:rPr lang="ru-RU" sz="3600" b="1" dirty="0" smtClean="0"/>
              <a:t>топология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066801"/>
            <a:ext cx="11176000" cy="5266266"/>
          </a:xfrm>
        </p:spPr>
        <p:txBody>
          <a:bodyPr>
            <a:noAutofit/>
          </a:bodyPr>
          <a:lstStyle/>
          <a:p>
            <a:pPr algn="just"/>
            <a:r>
              <a:rPr lang="ru-RU" sz="3200" dirty="0"/>
              <a:t>Данные от передающего узла сети передаются по шине в обе стороны, отражаясь от оконечных терминаторов. Терминаторы предотвращают отражение сигналов, т.е. используются для гашения сигналов, которые достигают концов канала передачи данных.</a:t>
            </a:r>
          </a:p>
          <a:p>
            <a:pPr algn="just"/>
            <a:r>
              <a:rPr lang="ru-RU" sz="3200" dirty="0"/>
              <a:t>Таким образом, информация поступает на все узлы, но принимается только тем узлом, которому она предназначается.</a:t>
            </a:r>
          </a:p>
        </p:txBody>
      </p:sp>
    </p:spTree>
    <p:extLst>
      <p:ext uri="{BB962C8B-B14F-4D97-AF65-F5344CB8AC3E}">
        <p14:creationId xmlns:p14="http://schemas.microsoft.com/office/powerpoint/2010/main" val="139188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9467" y="677333"/>
            <a:ext cx="11362265" cy="5689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200" u="sng" dirty="0"/>
              <a:t>Преимущества сетей шинной топологии</a:t>
            </a:r>
            <a:r>
              <a:rPr lang="ru-RU" sz="3200" dirty="0"/>
              <a:t>: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sz="3200" dirty="0"/>
              <a:t>отказ одного из узлов не влияет на работу сети в целом;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sz="3200" dirty="0"/>
              <a:t>сеть легко настраивать и конфигурировать;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sz="3200" dirty="0"/>
              <a:t>сеть устойчива к неисправностям отдельных узлов.</a:t>
            </a:r>
          </a:p>
          <a:p>
            <a:pPr marL="45720" indent="0">
              <a:buNone/>
            </a:pPr>
            <a:r>
              <a:rPr lang="ru-RU" sz="3200" u="sng" dirty="0"/>
              <a:t>Недостатки сетей шинной топологии</a:t>
            </a:r>
            <a:r>
              <a:rPr lang="ru-RU" sz="3200" dirty="0"/>
              <a:t>: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sz="3200" dirty="0"/>
              <a:t>разрыв кабеля может повлиять на работу всей сети;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sz="3200" dirty="0"/>
              <a:t>ограниченная длина кабеля и количество рабочих станций;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sz="3200" dirty="0"/>
              <a:t>трудно определить дефекты соединений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3941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440267"/>
            <a:ext cx="9875520" cy="795867"/>
          </a:xfrm>
        </p:spPr>
        <p:txBody>
          <a:bodyPr/>
          <a:lstStyle/>
          <a:p>
            <a:pPr algn="ctr"/>
            <a:r>
              <a:rPr lang="ru-RU" b="1" dirty="0"/>
              <a:t>Топология типа «звезда</a:t>
            </a:r>
            <a:r>
              <a:rPr lang="ru-RU" b="1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8800" y="1388533"/>
            <a:ext cx="11209867" cy="4707467"/>
          </a:xfrm>
        </p:spPr>
        <p:txBody>
          <a:bodyPr>
            <a:normAutofit/>
          </a:bodyPr>
          <a:lstStyle/>
          <a:p>
            <a:pPr algn="just"/>
            <a:r>
              <a:rPr lang="ru-RU" sz="3200" dirty="0"/>
              <a:t>В сети построенной по топологии </a:t>
            </a:r>
            <a:r>
              <a:rPr lang="ru-RU" sz="3200" dirty="0" smtClean="0"/>
              <a:t>типа «звезда» </a:t>
            </a:r>
            <a:r>
              <a:rPr lang="ru-RU" sz="3200" dirty="0"/>
              <a:t>каждая рабочая станция подсоединяется кабелем (витой парой) к концентратору или </a:t>
            </a:r>
            <a:r>
              <a:rPr lang="ru-RU" sz="3200" dirty="0" err="1"/>
              <a:t>хабу</a:t>
            </a:r>
            <a:r>
              <a:rPr lang="ru-RU" sz="3200" dirty="0"/>
              <a:t> (</a:t>
            </a:r>
            <a:r>
              <a:rPr lang="ru-RU" sz="3200" i="1" dirty="0" err="1"/>
              <a:t>hub</a:t>
            </a:r>
            <a:r>
              <a:rPr lang="ru-RU" sz="3200" i="1" dirty="0"/>
              <a:t>).</a:t>
            </a:r>
            <a:r>
              <a:rPr lang="ru-RU" sz="3200" dirty="0"/>
              <a:t> Концентратор обеспечивает параллельное соединение ПК и, таким образом, все компьютеры, подключенные к сети, могут общаться друг с другом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pic>
        <p:nvPicPr>
          <p:cNvPr id="4" name="Рисунок 3" descr="Топология типа “звезда” локальных сетей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868" y="4128346"/>
            <a:ext cx="4975754" cy="2492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428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0267" y="609600"/>
            <a:ext cx="11260665" cy="5486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200" u="sng" dirty="0"/>
              <a:t>Преимущества сетей топологии звезда</a:t>
            </a:r>
            <a:r>
              <a:rPr lang="ru-RU" sz="3200" dirty="0"/>
              <a:t>: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sz="3200" dirty="0"/>
              <a:t>легко подключить новый ПК;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sz="3200" dirty="0"/>
              <a:t>имеется возможность централизованного управления;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sz="3200" dirty="0"/>
              <a:t>сеть устойчива к неисправностям отдельных ПК и к разрывам соединения отдельных ПК.</a:t>
            </a:r>
          </a:p>
          <a:p>
            <a:pPr marL="45720" indent="0">
              <a:buNone/>
            </a:pPr>
            <a:r>
              <a:rPr lang="ru-RU" sz="3200" u="sng" dirty="0"/>
              <a:t>Недостатки сетей топологии звезда</a:t>
            </a:r>
            <a:r>
              <a:rPr lang="ru-RU" sz="3200" dirty="0"/>
              <a:t>: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sz="3200" dirty="0"/>
              <a:t>отказ </a:t>
            </a:r>
            <a:r>
              <a:rPr lang="ru-RU" sz="3200" dirty="0" err="1"/>
              <a:t>хаба</a:t>
            </a:r>
            <a:r>
              <a:rPr lang="ru-RU" sz="3200" dirty="0"/>
              <a:t> влияет на работу всей сети;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sz="3200" dirty="0"/>
              <a:t>большой расход кабеля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5645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423334"/>
            <a:ext cx="9875520" cy="761999"/>
          </a:xfrm>
        </p:spPr>
        <p:txBody>
          <a:bodyPr/>
          <a:lstStyle/>
          <a:p>
            <a:pPr algn="ctr"/>
            <a:r>
              <a:rPr lang="ru-RU" b="1" dirty="0"/>
              <a:t>Топология «кольцо</a:t>
            </a:r>
            <a:r>
              <a:rPr lang="ru-RU" b="1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0267" y="1185333"/>
            <a:ext cx="11294533" cy="4910667"/>
          </a:xfrm>
        </p:spPr>
        <p:txBody>
          <a:bodyPr>
            <a:normAutofit/>
          </a:bodyPr>
          <a:lstStyle/>
          <a:p>
            <a:pPr algn="just"/>
            <a:r>
              <a:rPr lang="ru-RU" sz="3200" dirty="0"/>
              <a:t>В сети с топологией кольцо все узлы соединены каналами связи в неразрывное </a:t>
            </a:r>
            <a:r>
              <a:rPr lang="ru-RU" sz="3200" dirty="0" smtClean="0"/>
              <a:t>кольцо, </a:t>
            </a:r>
            <a:r>
              <a:rPr lang="ru-RU" sz="3200" dirty="0"/>
              <a:t>по которому передаются данные. Выход одного ПК соединяется со входом другого ПК. Начав движение из одной точки, данные, в конечном счете, попадают на его начало. Данные в кольце всегда движутся в одном и том же направлении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pic>
        <p:nvPicPr>
          <p:cNvPr id="4" name="Рисунок 3" descr="Топология “кольцо” локальных сетей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133" y="3911600"/>
            <a:ext cx="3081868" cy="2404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232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4933" y="745067"/>
            <a:ext cx="11328399" cy="563879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3200" u="sng" dirty="0"/>
              <a:t>Преимущества сетей топологии кольцо</a:t>
            </a:r>
            <a:r>
              <a:rPr lang="ru-RU" sz="3200" dirty="0"/>
              <a:t>:</a:t>
            </a:r>
          </a:p>
          <a:p>
            <a:r>
              <a:rPr lang="ru-RU" sz="3200" dirty="0"/>
              <a:t>Простота установки;</a:t>
            </a:r>
          </a:p>
          <a:p>
            <a:r>
              <a:rPr lang="ru-RU" sz="3200" dirty="0"/>
              <a:t>Практически полное отсутствие дополнительного оборудования;</a:t>
            </a:r>
          </a:p>
          <a:p>
            <a:r>
              <a:rPr lang="ru-RU" sz="3200" dirty="0"/>
              <a:t>Возможность устойчивой работы без существенного падения скорости передачи данных при интенсивной загрузке сети, поскольку использование маркера исключает возможность возникновения коллизий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54098499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TM03457444[[fn=Основа]]</Template>
  <TotalTime>222</TotalTime>
  <Words>485</Words>
  <Application>Microsoft Office PowerPoint</Application>
  <PresentationFormat>Широкоэкранный</PresentationFormat>
  <Paragraphs>47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Corbel</vt:lpstr>
      <vt:lpstr>Wingdings</vt:lpstr>
      <vt:lpstr>Базис</vt:lpstr>
      <vt:lpstr>Сетевые топологии </vt:lpstr>
      <vt:lpstr>Презентация PowerPoint</vt:lpstr>
      <vt:lpstr>Шинная топология</vt:lpstr>
      <vt:lpstr>Шинная топология</vt:lpstr>
      <vt:lpstr>Презентация PowerPoint</vt:lpstr>
      <vt:lpstr>Топология типа «звезда»</vt:lpstr>
      <vt:lpstr>Презентация PowerPoint</vt:lpstr>
      <vt:lpstr>Топология «кольцо»</vt:lpstr>
      <vt:lpstr>Презентация PowerPoint</vt:lpstr>
      <vt:lpstr>Презентация PowerPoint</vt:lpstr>
      <vt:lpstr>Топология Token Ring</vt:lpstr>
      <vt:lpstr>Топология Token Ring</vt:lpstr>
      <vt:lpstr>Презентация PowerPoint</vt:lpstr>
    </vt:vector>
  </TitlesOfParts>
  <Company>South Ural State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Сетевые топологии</dc:title>
  <dc:creator>Сергей Григорьевич Флейтинк</dc:creator>
  <cp:lastModifiedBy>Сергей Григорьевич Флейтинк</cp:lastModifiedBy>
  <cp:revision>10</cp:revision>
  <dcterms:created xsi:type="dcterms:W3CDTF">2019-10-16T05:06:52Z</dcterms:created>
  <dcterms:modified xsi:type="dcterms:W3CDTF">2019-10-16T10:56:06Z</dcterms:modified>
</cp:coreProperties>
</file>