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66" r:id="rId7"/>
    <p:sldId id="274" r:id="rId8"/>
    <p:sldId id="275" r:id="rId9"/>
    <p:sldId id="276" r:id="rId10"/>
    <p:sldId id="267" r:id="rId11"/>
    <p:sldId id="268" r:id="rId12"/>
    <p:sldId id="269" r:id="rId13"/>
    <p:sldId id="270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0" autoAdjust="0"/>
    <p:restoredTop sz="94660"/>
  </p:normalViewPr>
  <p:slideViewPr>
    <p:cSldViewPr>
      <p:cViewPr varScale="1">
        <p:scale>
          <a:sx n="74" d="100"/>
          <a:sy n="74" d="100"/>
        </p:scale>
        <p:origin x="6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78D885-7C77-4923-905D-7261BF9AB5E1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Стек протоколов </a:t>
            </a:r>
            <a:r>
              <a:rPr lang="en-US" b="1" dirty="0" smtClean="0"/>
              <a:t>TCP/IP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TCP (Transmission Control Protocol – </a:t>
            </a:r>
            <a:r>
              <a:rPr lang="ru-RU" b="1" i="1" dirty="0" smtClean="0"/>
              <a:t>протокол управления передачей) </a:t>
            </a:r>
            <a:r>
              <a:rPr lang="ru-RU" dirty="0" smtClean="0"/>
              <a:t>обеспечивает надежную передачу сообщений между удаленными узлами сети за счет образования логических соединений. TCP позволяет без ошибок  доставить сформированный на одном из компьютеров поток байт на любой другой компьютер, входящий в составную сеть. TCP делит поток байт на части – </a:t>
            </a:r>
            <a:r>
              <a:rPr lang="ru-RU" i="1" dirty="0" smtClean="0"/>
              <a:t>сегменты и передает их сетевому уровню. После того как эти </a:t>
            </a:r>
            <a:r>
              <a:rPr lang="ru-RU" dirty="0" smtClean="0"/>
              <a:t>сегменты будут доставлены в пункт назначения, протокол TCP снова соберет их в непрерывный поток байт.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smtClean="0"/>
              <a:t>UDP (User Datagram Protocol – </a:t>
            </a:r>
            <a:r>
              <a:rPr lang="ru-RU" b="1" i="1" dirty="0" smtClean="0"/>
              <a:t>протокол дейтаграмм пользователя) </a:t>
            </a:r>
            <a:r>
              <a:rPr lang="ru-RU" dirty="0" smtClean="0"/>
              <a:t>обеспечивает передачу данных  </a:t>
            </a:r>
            <a:r>
              <a:rPr lang="ru-RU" dirty="0" err="1" smtClean="0"/>
              <a:t>дейтаграммным</a:t>
            </a:r>
            <a:r>
              <a:rPr lang="ru-RU" dirty="0" smtClean="0"/>
              <a:t> способом.</a:t>
            </a:r>
            <a:endParaRPr lang="en-US" dirty="0" smtClean="0"/>
          </a:p>
          <a:p>
            <a:endParaRPr lang="en-US" dirty="0"/>
          </a:p>
          <a:p>
            <a:r>
              <a:rPr lang="ru-RU" i="1" u="sng" dirty="0" err="1"/>
              <a:t>Дейтаграммный</a:t>
            </a:r>
            <a:r>
              <a:rPr lang="ru-RU" i="1" u="sng" dirty="0"/>
              <a:t> способ передачи данных </a:t>
            </a:r>
            <a:r>
              <a:rPr lang="ru-RU" i="1" dirty="0"/>
              <a:t>основан на том, что все передаваемые пакеты продвигаются (передаются от одного узла сети другому) независимо друг от друга на основании одних и тех же правил.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HTTP (</a:t>
            </a:r>
            <a:r>
              <a:rPr lang="en-US" b="1" i="1" dirty="0" err="1" smtClean="0"/>
              <a:t>HyperText</a:t>
            </a:r>
            <a:r>
              <a:rPr lang="en-US" b="1" i="1" dirty="0" smtClean="0"/>
              <a:t> Transfer Protocol – </a:t>
            </a:r>
            <a:r>
              <a:rPr lang="ru-RU" b="1" i="1" dirty="0" smtClean="0"/>
              <a:t>протокол передачи гипертекста) – </a:t>
            </a:r>
            <a:r>
              <a:rPr lang="ru-RU" dirty="0" smtClean="0"/>
              <a:t>протокол доставки web-документов, основной протокол службы WWW.</a:t>
            </a:r>
          </a:p>
          <a:p>
            <a:r>
              <a:rPr lang="ru-RU" b="1" i="1" dirty="0" smtClean="0"/>
              <a:t>FTP (</a:t>
            </a:r>
            <a:r>
              <a:rPr lang="ru-RU" b="1" i="1" dirty="0" err="1" smtClean="0"/>
              <a:t>File</a:t>
            </a:r>
            <a:r>
              <a:rPr lang="ru-RU" b="1" i="1" dirty="0" smtClean="0"/>
              <a:t> </a:t>
            </a:r>
            <a:r>
              <a:rPr lang="ru-RU" b="1" i="1" dirty="0" err="1" smtClean="0"/>
              <a:t>Transfer</a:t>
            </a:r>
            <a:r>
              <a:rPr lang="ru-RU" b="1" i="1" dirty="0" smtClean="0"/>
              <a:t> </a:t>
            </a:r>
            <a:r>
              <a:rPr lang="ru-RU" b="1" i="1" dirty="0" err="1" smtClean="0"/>
              <a:t>Protocol</a:t>
            </a:r>
            <a:r>
              <a:rPr lang="ru-RU" b="1" i="1" dirty="0" smtClean="0"/>
              <a:t> – протокол передачи файлов) – протокол </a:t>
            </a:r>
            <a:r>
              <a:rPr lang="ru-RU" dirty="0" smtClean="0"/>
              <a:t>для пересылки информации, хранящейся в файлах.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POP3 (Post Office Protocol version 3 – </a:t>
            </a:r>
            <a:r>
              <a:rPr lang="ru-RU" b="1" i="1" dirty="0" smtClean="0"/>
              <a:t>протокол почтового офиса) и </a:t>
            </a:r>
            <a:r>
              <a:rPr lang="en-US" b="1" i="1" dirty="0" smtClean="0"/>
              <a:t>SMTP (Simple Mail Transfer Protocol –</a:t>
            </a:r>
            <a:r>
              <a:rPr lang="ru-RU" b="1" i="1" dirty="0" smtClean="0"/>
              <a:t> простой протокол пересылки почты) – </a:t>
            </a:r>
            <a:r>
              <a:rPr lang="ru-RU" dirty="0" smtClean="0"/>
              <a:t>протоколы для доставки входящей электронной почты (POP3) и отправки исходящей (</a:t>
            </a:r>
            <a:r>
              <a:rPr lang="en-US" dirty="0" smtClean="0"/>
              <a:t>SMTP).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TELNET – протокол эмуляции терминала, позволяющий пользователю </a:t>
            </a:r>
            <a:r>
              <a:rPr lang="ru-RU" dirty="0" smtClean="0"/>
              <a:t>подключаться к другим удалённым станциям и работать с ними со своей машины, как если бы она была их удалённым терминалом.</a:t>
            </a:r>
          </a:p>
          <a:p>
            <a:pPr lvl="1"/>
            <a:r>
              <a:rPr lang="ru-RU" dirty="0" smtClean="0"/>
              <a:t>Терминал – это сочетание устройства ввода и устройства вывода, например клавиатура и дисплей.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SNMP (Simple Network Management Protocol – </a:t>
            </a:r>
            <a:r>
              <a:rPr lang="ru-RU" b="1" i="1" dirty="0" smtClean="0"/>
              <a:t>простой протокол </a:t>
            </a:r>
            <a:r>
              <a:rPr lang="ru-RU" dirty="0" smtClean="0"/>
              <a:t>управления сетью) предназначен для диагностики работоспособности различных устройств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Ipconfig</a:t>
            </a:r>
            <a:r>
              <a:rPr lang="ru-RU" b="1" dirty="0" smtClean="0"/>
              <a:t> - </a:t>
            </a:r>
            <a:r>
              <a:rPr lang="ru-RU" dirty="0" smtClean="0"/>
              <a:t>Утилита предназначена, во-первых, для вывода информации о конфигурации стека TCP/IP, во-вторых, для выполнения некоторых действий по настройке стека.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14364"/>
          </a:xfrm>
        </p:spPr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err="1" smtClean="0"/>
              <a:t>IPconfig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8929718" cy="528638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all</a:t>
            </a:r>
            <a:r>
              <a:rPr lang="ru-RU" b="1" dirty="0" smtClean="0"/>
              <a:t> </a:t>
            </a:r>
            <a:r>
              <a:rPr lang="ru-RU" dirty="0" smtClean="0"/>
              <a:t>– отображение полной информации о настройке стека TCP/IP на данном компьютере. Следует отметить, что при наличии нескольких сетевых адаптеров выводятся данные по каждому адаптеру отдельно. Наиболее важные сведения кроме представленных выше – физический адрес (</a:t>
            </a:r>
            <a:r>
              <a:rPr lang="ru-RU" dirty="0" err="1" smtClean="0"/>
              <a:t>МАС-адрес</a:t>
            </a:r>
            <a:r>
              <a:rPr lang="ru-RU" dirty="0" smtClean="0"/>
              <a:t>) сетевого адаптера (</a:t>
            </a:r>
            <a:r>
              <a:rPr lang="ru-RU" dirty="0" err="1" smtClean="0"/>
              <a:t>Physical</a:t>
            </a:r>
            <a:r>
              <a:rPr lang="ru-RU" dirty="0" smtClean="0"/>
              <a:t> </a:t>
            </a:r>
            <a:r>
              <a:rPr lang="ru-RU" dirty="0" err="1" smtClean="0"/>
              <a:t>Address</a:t>
            </a:r>
            <a:r>
              <a:rPr lang="ru-RU" dirty="0" smtClean="0"/>
              <a:t>) и наличие разрешения DHCP (DHCP </a:t>
            </a:r>
            <a:r>
              <a:rPr lang="ru-RU" dirty="0" err="1" smtClean="0"/>
              <a:t>Enabled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release</a:t>
            </a:r>
            <a:r>
              <a:rPr lang="ru-RU" b="1" dirty="0" smtClean="0"/>
              <a:t> – </a:t>
            </a:r>
            <a:r>
              <a:rPr lang="ru-RU" dirty="0" smtClean="0"/>
              <a:t>освобождение IP-адреса (имеет смысл, если DHCP разрешен).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renew</a:t>
            </a:r>
            <a:r>
              <a:rPr lang="ru-RU" b="1" dirty="0" smtClean="0"/>
              <a:t> – </a:t>
            </a:r>
            <a:r>
              <a:rPr lang="ru-RU" dirty="0" smtClean="0"/>
              <a:t>обновление конфигурации TCP/IP (обычно выполняется, если </a:t>
            </a:r>
            <a:r>
              <a:rPr lang="en-US" dirty="0" smtClean="0"/>
              <a:t>DHCP </a:t>
            </a:r>
            <a:r>
              <a:rPr lang="ru-RU" dirty="0" smtClean="0"/>
              <a:t>разрешен).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displaydns</a:t>
            </a:r>
            <a:r>
              <a:rPr lang="ru-RU" b="1" dirty="0" smtClean="0"/>
              <a:t> – </a:t>
            </a:r>
            <a:r>
              <a:rPr lang="ru-RU" dirty="0" smtClean="0"/>
              <a:t>вывод на экран </a:t>
            </a:r>
            <a:r>
              <a:rPr lang="ru-RU" dirty="0" err="1" smtClean="0"/>
              <a:t>кэша</a:t>
            </a:r>
            <a:r>
              <a:rPr lang="ru-RU" dirty="0" smtClean="0"/>
              <a:t> имен DNS.</a:t>
            </a:r>
          </a:p>
          <a:p>
            <a:r>
              <a:rPr lang="en-US" b="1" dirty="0" smtClean="0"/>
              <a:t>/</a:t>
            </a:r>
            <a:r>
              <a:rPr lang="en-US" b="1" dirty="0" err="1" smtClean="0"/>
              <a:t>flushdns</a:t>
            </a:r>
            <a:r>
              <a:rPr lang="en-US" b="1" dirty="0" smtClean="0"/>
              <a:t> – </a:t>
            </a:r>
            <a:r>
              <a:rPr lang="ru-RU" dirty="0" smtClean="0"/>
              <a:t>очистка </a:t>
            </a:r>
            <a:r>
              <a:rPr lang="ru-RU" dirty="0" err="1" smtClean="0"/>
              <a:t>кэша</a:t>
            </a:r>
            <a:r>
              <a:rPr lang="ru-RU" dirty="0" smtClean="0"/>
              <a:t> имен </a:t>
            </a:r>
            <a:r>
              <a:rPr lang="en-US" dirty="0" smtClean="0"/>
              <a:t>DNS.</a:t>
            </a:r>
          </a:p>
          <a:p>
            <a:r>
              <a:rPr lang="en-US" b="1" dirty="0" smtClean="0"/>
              <a:t>/</a:t>
            </a:r>
            <a:r>
              <a:rPr lang="en-US" b="1" dirty="0" err="1" smtClean="0"/>
              <a:t>registerdns</a:t>
            </a:r>
            <a:r>
              <a:rPr lang="en-US" b="1" dirty="0" smtClean="0"/>
              <a:t> – </a:t>
            </a:r>
            <a:r>
              <a:rPr lang="ru-RU" dirty="0" smtClean="0"/>
              <a:t>обновление аренды </a:t>
            </a:r>
            <a:r>
              <a:rPr lang="en-US" dirty="0" smtClean="0"/>
              <a:t>DHCP</a:t>
            </a:r>
            <a:r>
              <a:rPr lang="ru-RU" dirty="0" smtClean="0"/>
              <a:t> и перерегистрация доменного имени в базе данных службы DNS.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Ping</a:t>
            </a:r>
            <a:r>
              <a:rPr lang="ru-RU" b="1" dirty="0" smtClean="0"/>
              <a:t> - </a:t>
            </a:r>
            <a:r>
              <a:rPr lang="ru-RU" dirty="0" smtClean="0"/>
              <a:t>Основная цель этой популярной утилиты – выяснение возможности установления соединения с удаленным узлом. Кроме того, утилита может обратиться к удаленному компьютеру по доменному имени, чтобы проверить способность преобразования символьного доменного имени в IP-адрес.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smtClean="0"/>
              <a:t>Ping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–</a:t>
            </a:r>
            <a:r>
              <a:rPr lang="ru-RU" b="1" dirty="0" err="1" smtClean="0"/>
              <a:t>t</a:t>
            </a:r>
            <a:r>
              <a:rPr lang="ru-RU" b="1" dirty="0" smtClean="0"/>
              <a:t> – </a:t>
            </a:r>
            <a:r>
              <a:rPr lang="ru-RU" dirty="0" smtClean="0"/>
              <a:t>пакеты отправляются до тех пор, пока пользователь не нажмет комбинацию </a:t>
            </a:r>
            <a:r>
              <a:rPr lang="en-US" dirty="0" smtClean="0"/>
              <a:t>CTRL+C.</a:t>
            </a:r>
          </a:p>
          <a:p>
            <a:r>
              <a:rPr lang="ru-RU" b="1" dirty="0" smtClean="0"/>
              <a:t>–</a:t>
            </a:r>
            <a:r>
              <a:rPr lang="ru-RU" b="1" dirty="0" err="1" smtClean="0"/>
              <a:t>a</a:t>
            </a:r>
            <a:r>
              <a:rPr lang="ru-RU" b="1" dirty="0" smtClean="0"/>
              <a:t> – </a:t>
            </a:r>
            <a:r>
              <a:rPr lang="ru-RU" dirty="0" smtClean="0"/>
              <a:t>определение доменного имени по IP-адресу.</a:t>
            </a:r>
          </a:p>
          <a:p>
            <a:r>
              <a:rPr lang="ru-RU" b="1" dirty="0" smtClean="0"/>
              <a:t>–</a:t>
            </a:r>
            <a:r>
              <a:rPr lang="ru-RU" b="1" dirty="0" err="1" smtClean="0"/>
              <a:t>l</a:t>
            </a:r>
            <a:r>
              <a:rPr lang="ru-RU" b="1" dirty="0" smtClean="0"/>
              <a:t> &lt;размер&gt; – </a:t>
            </a:r>
            <a:r>
              <a:rPr lang="ru-RU" dirty="0" smtClean="0"/>
              <a:t>максимальный размер пакета (по умолчанию 32 байта).</a:t>
            </a:r>
          </a:p>
          <a:p>
            <a:r>
              <a:rPr lang="ru-RU" b="1" dirty="0" smtClean="0"/>
              <a:t>–</a:t>
            </a:r>
            <a:r>
              <a:rPr lang="ru-RU" b="1" dirty="0" err="1" smtClean="0"/>
              <a:t>w</a:t>
            </a:r>
            <a:r>
              <a:rPr lang="ru-RU" b="1" dirty="0" smtClean="0"/>
              <a:t> &lt;таймаут&gt; – </a:t>
            </a:r>
            <a:r>
              <a:rPr lang="ru-RU" dirty="0" smtClean="0"/>
              <a:t>задание времени ожидания ответа в миллисекундах (по умолчанию 1000 миллисекунд = 1 секунда).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набор иерархически упорядоченных сетевых протоколов.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Tracert</a:t>
            </a:r>
            <a:r>
              <a:rPr lang="ru-RU" b="1" dirty="0" smtClean="0"/>
              <a:t> - </a:t>
            </a:r>
            <a:r>
              <a:rPr lang="ru-RU" dirty="0" smtClean="0"/>
              <a:t>Название утилиты произошло от </a:t>
            </a:r>
            <a:r>
              <a:rPr lang="ru-RU" dirty="0" err="1" smtClean="0"/>
              <a:t>Trace</a:t>
            </a:r>
            <a:r>
              <a:rPr lang="ru-RU" dirty="0" smtClean="0"/>
              <a:t> Route – отслеживание маршрута. Утилита позволяет решить следующие задачи:</a:t>
            </a:r>
          </a:p>
          <a:p>
            <a:pPr lvl="1"/>
            <a:r>
              <a:rPr lang="ru-RU" dirty="0" smtClean="0"/>
              <a:t>– проследить путь прохождения пакета от данного компьютера до удаленного узла (отображаются промежуточные </a:t>
            </a:r>
            <a:r>
              <a:rPr lang="ru-RU" dirty="0" err="1" smtClean="0"/>
              <a:t>узлы-маршрутизаторы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– выявить участки задержки пакетов;</a:t>
            </a:r>
          </a:p>
          <a:p>
            <a:pPr lvl="1"/>
            <a:r>
              <a:rPr lang="ru-RU" dirty="0" smtClean="0"/>
              <a:t>– выявить места потери пакетов.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err="1" smtClean="0"/>
              <a:t>Tracert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h</a:t>
            </a:r>
            <a:r>
              <a:rPr lang="ru-RU" b="1" dirty="0" smtClean="0"/>
              <a:t> &lt;</a:t>
            </a:r>
            <a:r>
              <a:rPr lang="ru-RU" b="1" dirty="0" err="1" smtClean="0"/>
              <a:t>maximum_hops</a:t>
            </a:r>
            <a:r>
              <a:rPr lang="ru-RU" b="1" dirty="0" smtClean="0"/>
              <a:t>&gt; </a:t>
            </a:r>
            <a:r>
              <a:rPr lang="ru-RU" dirty="0" smtClean="0"/>
              <a:t>– максимальное число </a:t>
            </a:r>
            <a:r>
              <a:rPr lang="ru-RU" dirty="0" err="1" smtClean="0"/>
              <a:t>хопов</a:t>
            </a:r>
            <a:r>
              <a:rPr lang="ru-RU" dirty="0" smtClean="0"/>
              <a:t> (</a:t>
            </a:r>
            <a:r>
              <a:rPr lang="ru-RU" dirty="0" err="1" smtClean="0"/>
              <a:t>маршрутизаторов</a:t>
            </a:r>
            <a:r>
              <a:rPr lang="ru-RU" dirty="0" smtClean="0"/>
              <a:t>) при поиске узла.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w</a:t>
            </a:r>
            <a:r>
              <a:rPr lang="ru-RU" b="1" dirty="0" smtClean="0"/>
              <a:t> &lt;таймаут&gt; – </a:t>
            </a:r>
            <a:r>
              <a:rPr lang="ru-RU" dirty="0" smtClean="0"/>
              <a:t>задание времени ожидания ответа в миллисекундах.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Netstat</a:t>
            </a:r>
            <a:r>
              <a:rPr lang="ru-RU" b="1" dirty="0" smtClean="0"/>
              <a:t> - </a:t>
            </a:r>
            <a:r>
              <a:rPr lang="ru-RU" dirty="0" smtClean="0"/>
              <a:t>Утилита отображает статистическую информацию по протоколам IP, TCP, UDP и ICMP, а также позволяет отслеживать сетевые соединения.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ключи </a:t>
            </a:r>
            <a:r>
              <a:rPr lang="en-US" b="1" dirty="0" err="1" smtClean="0"/>
              <a:t>Netstat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a</a:t>
            </a:r>
            <a:r>
              <a:rPr lang="ru-RU" b="1" dirty="0" smtClean="0"/>
              <a:t> – </a:t>
            </a:r>
            <a:r>
              <a:rPr lang="ru-RU" dirty="0" smtClean="0"/>
              <a:t>список всех подключений и прослушивающихся портов.</a:t>
            </a:r>
          </a:p>
          <a:p>
            <a:r>
              <a:rPr lang="en-US" b="1" dirty="0" smtClean="0"/>
              <a:t>/e – </a:t>
            </a:r>
            <a:r>
              <a:rPr lang="ru-RU" dirty="0" smtClean="0"/>
              <a:t>статистика для </a:t>
            </a:r>
            <a:r>
              <a:rPr lang="en-US" dirty="0" smtClean="0"/>
              <a:t>Ethernet.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n</a:t>
            </a:r>
            <a:r>
              <a:rPr lang="ru-RU" b="1" dirty="0" smtClean="0"/>
              <a:t> – </a:t>
            </a:r>
            <a:r>
              <a:rPr lang="ru-RU" dirty="0" smtClean="0"/>
              <a:t>список всех подключений и портов в числовом формате.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s</a:t>
            </a:r>
            <a:r>
              <a:rPr lang="ru-RU" b="1" dirty="0" smtClean="0"/>
              <a:t> – </a:t>
            </a:r>
            <a:r>
              <a:rPr lang="ru-RU" dirty="0" smtClean="0"/>
              <a:t>статистика для перечисленных четырех протоколов.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interval</a:t>
            </a:r>
            <a:r>
              <a:rPr lang="ru-RU" b="1" dirty="0" smtClean="0"/>
              <a:t>&gt; – </a:t>
            </a:r>
            <a:r>
              <a:rPr lang="ru-RU" dirty="0" smtClean="0"/>
              <a:t>интервал в секундах, через который утилита выводит требуемую информацию (для прекращения вывода – CTRL+C).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Arp</a:t>
            </a:r>
            <a:r>
              <a:rPr lang="ru-RU" b="1" dirty="0" smtClean="0"/>
              <a:t> - </a:t>
            </a:r>
            <a:r>
              <a:rPr lang="ru-RU" dirty="0" smtClean="0"/>
              <a:t>утилита работает с протоколами преобразования IP-адресов в </a:t>
            </a:r>
            <a:r>
              <a:rPr lang="ru-RU" dirty="0" err="1" smtClean="0"/>
              <a:t>МАС-адреса</a:t>
            </a:r>
            <a:r>
              <a:rPr lang="ru-RU" dirty="0" smtClean="0"/>
              <a:t> и обратно ARP и RARP. С её помощью можно выводить на экран таблицу соответствия IP-адресов и </a:t>
            </a:r>
            <a:r>
              <a:rPr lang="ru-RU" dirty="0" err="1" smtClean="0"/>
              <a:t>МАС-адресов</a:t>
            </a:r>
            <a:r>
              <a:rPr lang="ru-RU" dirty="0" smtClean="0"/>
              <a:t> (ARP-кэш), добавлять и удалять записи в ней.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smtClean="0"/>
              <a:t>Arp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a</a:t>
            </a:r>
            <a:r>
              <a:rPr lang="ru-RU" b="1" dirty="0" smtClean="0"/>
              <a:t> – </a:t>
            </a:r>
            <a:r>
              <a:rPr lang="ru-RU" dirty="0" smtClean="0"/>
              <a:t>отображение таблицы ARP или, если указан IP-адрес, запись только для этого адреса.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s</a:t>
            </a:r>
            <a:r>
              <a:rPr lang="ru-RU" b="1" dirty="0" smtClean="0"/>
              <a:t> – </a:t>
            </a:r>
            <a:r>
              <a:rPr lang="ru-RU" dirty="0" smtClean="0"/>
              <a:t>добавление записи в таблицу.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d</a:t>
            </a:r>
            <a:r>
              <a:rPr lang="ru-RU" b="1" dirty="0" smtClean="0"/>
              <a:t> – </a:t>
            </a:r>
            <a:r>
              <a:rPr lang="ru-RU" dirty="0" smtClean="0"/>
              <a:t>удаление записи из таблицы.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Hostname</a:t>
            </a:r>
            <a:r>
              <a:rPr lang="ru-RU" b="1" dirty="0" smtClean="0"/>
              <a:t> - </a:t>
            </a:r>
            <a:r>
              <a:rPr lang="ru-RU" dirty="0" smtClean="0"/>
              <a:t>самая простая утилита – она выводит на экран имя компьютера.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Стек протоколов TCP/IP обладает двумя важными свойствами: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Платформонезависимостью, т. е. возможна его реализация на самых разных  операционных системах и процессорах;</a:t>
            </a:r>
          </a:p>
          <a:p>
            <a:r>
              <a:rPr lang="ru-RU" dirty="0" smtClean="0"/>
              <a:t>Открытостью, т. е. стандарты, по которым строится стек TCP/IP, доступны любому желающему.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создания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1992 году появился новый сервис Интернет – WWW (</a:t>
            </a:r>
            <a:r>
              <a:rPr lang="ru-RU" dirty="0" err="1" smtClean="0"/>
              <a:t>World</a:t>
            </a:r>
            <a:r>
              <a:rPr lang="ru-RU" dirty="0" smtClean="0"/>
              <a:t> </a:t>
            </a:r>
            <a:r>
              <a:rPr lang="ru-RU" dirty="0" err="1" smtClean="0"/>
              <a:t>Wide</a:t>
            </a:r>
            <a:r>
              <a:rPr lang="ru-RU" dirty="0" smtClean="0"/>
              <a:t> </a:t>
            </a:r>
            <a:r>
              <a:rPr lang="ru-RU" dirty="0" err="1" smtClean="0"/>
              <a:t>Web</a:t>
            </a:r>
            <a:r>
              <a:rPr lang="ru-RU" dirty="0" smtClean="0"/>
              <a:t> – всемирная паутина), основанный на протоколе HTTP. Во многом благодаря WWW Интернет, а с ним и протоколы TCP/IP, получил в 90-е годы бурное развитие.</a:t>
            </a:r>
          </a:p>
          <a:p>
            <a:r>
              <a:rPr lang="ru-RU" dirty="0" smtClean="0"/>
              <a:t>В начале XXI века стек TCP/IP приобретает ведущую роль в средствах коммуникации не только глобальных, но и локальных сетей.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</a:t>
            </a:r>
            <a:r>
              <a:rPr lang="en-US" b="1" dirty="0" smtClean="0"/>
              <a:t>TCP/IP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562870" cy="437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Протокол IP (</a:t>
            </a:r>
            <a:r>
              <a:rPr lang="ru-RU" b="1" i="1" dirty="0" err="1" smtClean="0"/>
              <a:t>Internet</a:t>
            </a:r>
            <a:r>
              <a:rPr lang="ru-RU" b="1" i="1" dirty="0" smtClean="0"/>
              <a:t> </a:t>
            </a:r>
            <a:r>
              <a:rPr lang="ru-RU" b="1" i="1" dirty="0" err="1" smtClean="0"/>
              <a:t>Protocol</a:t>
            </a:r>
            <a:r>
              <a:rPr lang="ru-RU" b="1" i="1" dirty="0" smtClean="0"/>
              <a:t>) – это основной протокол сетевого </a:t>
            </a:r>
            <a:r>
              <a:rPr lang="ru-RU" dirty="0" smtClean="0"/>
              <a:t>уровня, отвечающий за адресацию в составных сетях и передачу пакета между сетями. Протокол IP является </a:t>
            </a:r>
            <a:r>
              <a:rPr lang="ru-RU" i="1" dirty="0" err="1" smtClean="0"/>
              <a:t>дейтаграммным</a:t>
            </a:r>
            <a:r>
              <a:rPr lang="ru-RU" i="1" dirty="0" smtClean="0"/>
              <a:t> протоколом, т. е. не </a:t>
            </a:r>
            <a:r>
              <a:rPr lang="ru-RU" dirty="0" smtClean="0"/>
              <a:t>гарантирует доставку пакетов до узла назначения. Обеспечением гарантий занимается протокол транспортного уровня TCP.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Протоколы </a:t>
            </a:r>
            <a:r>
              <a:rPr lang="en-US" b="1" i="1" dirty="0" smtClean="0"/>
              <a:t>RIP (Routing Information Protocol – </a:t>
            </a:r>
            <a:r>
              <a:rPr lang="ru-RU" b="1" i="1" dirty="0" smtClean="0"/>
              <a:t>протокол маршрутной </a:t>
            </a:r>
            <a:r>
              <a:rPr lang="ru-RU" dirty="0" smtClean="0"/>
              <a:t>информации</a:t>
            </a:r>
            <a:r>
              <a:rPr lang="ru-RU" i="1" dirty="0" smtClean="0"/>
              <a:t>) и OSPF (</a:t>
            </a:r>
            <a:r>
              <a:rPr lang="ru-RU" i="1" dirty="0" err="1" smtClean="0"/>
              <a:t>Open</a:t>
            </a:r>
            <a:r>
              <a:rPr lang="ru-RU" i="1" dirty="0" smtClean="0"/>
              <a:t> </a:t>
            </a:r>
            <a:r>
              <a:rPr lang="ru-RU" i="1" dirty="0" err="1" smtClean="0"/>
              <a:t>Shortest</a:t>
            </a:r>
            <a:r>
              <a:rPr lang="ru-RU" i="1" dirty="0" smtClean="0"/>
              <a:t> </a:t>
            </a:r>
            <a:r>
              <a:rPr lang="ru-RU" i="1" dirty="0" err="1" smtClean="0"/>
              <a:t>Path</a:t>
            </a:r>
            <a:r>
              <a:rPr lang="ru-RU" i="1" dirty="0" smtClean="0"/>
              <a:t> </a:t>
            </a:r>
            <a:r>
              <a:rPr lang="ru-RU" i="1" dirty="0" err="1" smtClean="0"/>
              <a:t>First</a:t>
            </a:r>
            <a:r>
              <a:rPr lang="ru-RU" i="1" dirty="0" smtClean="0"/>
              <a:t> – «первыми открываются </a:t>
            </a:r>
            <a:r>
              <a:rPr lang="ru-RU" dirty="0" smtClean="0"/>
              <a:t>кратчайшие маршруты»</a:t>
            </a:r>
            <a:r>
              <a:rPr lang="ru-RU" i="1" dirty="0" smtClean="0"/>
              <a:t>) – протоколы маршрутизации в IP-сетях.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i="1" dirty="0" smtClean="0"/>
              <a:t>Протокол </a:t>
            </a:r>
            <a:r>
              <a:rPr lang="en-US" b="1" i="1" dirty="0" smtClean="0"/>
              <a:t>ICMP (Internet Control Message Protocol – </a:t>
            </a:r>
            <a:r>
              <a:rPr lang="ru-RU" b="1" i="1" dirty="0" smtClean="0"/>
              <a:t>протокол </a:t>
            </a:r>
            <a:r>
              <a:rPr lang="ru-RU" dirty="0" smtClean="0"/>
              <a:t>управляющих сообщений в составных сетях) предназначен для обмена информацией об ошибках между </a:t>
            </a:r>
            <a:r>
              <a:rPr lang="ru-RU" dirty="0" err="1" smtClean="0"/>
              <a:t>маршрутизаторами</a:t>
            </a:r>
            <a:r>
              <a:rPr lang="ru-RU" dirty="0" smtClean="0"/>
              <a:t> сети и узлом-источником пакета. С помощью специальных пакетов сообщает о невозможности доставки пакета, о продолжительности сборки пакета из фрагментов, об аномальных величинах параметров, об изменении маршрута пересылки и типа обслуживания, о состоянии системы и т. 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Протокол </a:t>
            </a:r>
            <a:r>
              <a:rPr lang="en-US" b="1" i="1" dirty="0" smtClean="0"/>
              <a:t>ARP (Address Resolution Protocol – </a:t>
            </a:r>
            <a:r>
              <a:rPr lang="ru-RU" b="1" i="1" dirty="0" smtClean="0"/>
              <a:t>протокол преобразования </a:t>
            </a:r>
            <a:r>
              <a:rPr lang="ru-RU" dirty="0" smtClean="0"/>
              <a:t>адресов) преобразует IP-адреса в аппаратные адреса локальных сетей. Обратное преобразование осуществляется с помощью протокола </a:t>
            </a:r>
            <a:r>
              <a:rPr lang="ru-RU" i="1" dirty="0" smtClean="0"/>
              <a:t>RAPR </a:t>
            </a:r>
            <a:r>
              <a:rPr lang="en-US" dirty="0" smtClean="0"/>
              <a:t>(Reverse ARP).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</TotalTime>
  <Words>1128</Words>
  <Application>Microsoft Office PowerPoint</Application>
  <PresentationFormat>Экран (4:3)</PresentationFormat>
  <Paragraphs>74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Georgia</vt:lpstr>
      <vt:lpstr>Trebuchet MS</vt:lpstr>
      <vt:lpstr>Wingdings 2</vt:lpstr>
      <vt:lpstr>Городская</vt:lpstr>
      <vt:lpstr>Стек протоколов TCP/IP</vt:lpstr>
      <vt:lpstr>Стек TCP/IP</vt:lpstr>
      <vt:lpstr>Стек протоколов TCP/IP обладает двумя важными свойствами:</vt:lpstr>
      <vt:lpstr>История создания TCP/IP</vt:lpstr>
      <vt:lpstr>Структура TCP/IP</vt:lpstr>
      <vt:lpstr>Обзор основных протоколов</vt:lpstr>
      <vt:lpstr>Обзор основных протоколов</vt:lpstr>
      <vt:lpstr>Обзор основных протоколов</vt:lpstr>
      <vt:lpstr>Обзор основных протоколов</vt:lpstr>
      <vt:lpstr>Обзор основных протоколов</vt:lpstr>
      <vt:lpstr>Обзор основных протоколов</vt:lpstr>
      <vt:lpstr>Протоколы прикладного уровня</vt:lpstr>
      <vt:lpstr>Протоколы прикладного уровня</vt:lpstr>
      <vt:lpstr>Протоколы прикладного уровня</vt:lpstr>
      <vt:lpstr>Протоколы прикладного уровня</vt:lpstr>
      <vt:lpstr>Утилиты диагностики TCP/IP</vt:lpstr>
      <vt:lpstr>Основные ключи IPconfig</vt:lpstr>
      <vt:lpstr>Утилиты диагностики TCP/IP</vt:lpstr>
      <vt:lpstr>Основные ключи Ping:</vt:lpstr>
      <vt:lpstr>Утилиты диагностики TCP/IP</vt:lpstr>
      <vt:lpstr>Основные ключи Tracert:</vt:lpstr>
      <vt:lpstr>Утилиты диагностики TCP/IP</vt:lpstr>
      <vt:lpstr>Основные ключи Netstat:</vt:lpstr>
      <vt:lpstr>Утилиты диагностики TCP/IP</vt:lpstr>
      <vt:lpstr>Основные ключи Arp:</vt:lpstr>
      <vt:lpstr>Утилиты диагностики TCP/IP</vt:lpstr>
    </vt:vector>
  </TitlesOfParts>
  <Company>okpdit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протоколов TCP/IP</dc:title>
  <dc:creator>fsg</dc:creator>
  <cp:lastModifiedBy>Сергей Григорьевич Флейтинк</cp:lastModifiedBy>
  <cp:revision>12</cp:revision>
  <dcterms:created xsi:type="dcterms:W3CDTF">2014-09-25T03:56:46Z</dcterms:created>
  <dcterms:modified xsi:type="dcterms:W3CDTF">2022-06-14T02:48:37Z</dcterms:modified>
</cp:coreProperties>
</file>