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98" r:id="rId3"/>
    <p:sldId id="299" r:id="rId4"/>
    <p:sldId id="300" r:id="rId5"/>
    <p:sldId id="301" r:id="rId6"/>
    <p:sldId id="302" r:id="rId7"/>
    <p:sldId id="303" r:id="rId8"/>
    <p:sldId id="304" r:id="rId9"/>
    <p:sldId id="305" r:id="rId10"/>
    <p:sldId id="306" r:id="rId11"/>
    <p:sldId id="307" r:id="rId12"/>
    <p:sldId id="267" r:id="rId13"/>
    <p:sldId id="310" r:id="rId14"/>
    <p:sldId id="311" r:id="rId15"/>
    <p:sldId id="312" r:id="rId16"/>
    <p:sldId id="313" r:id="rId17"/>
    <p:sldId id="314" r:id="rId18"/>
    <p:sldId id="315" r:id="rId19"/>
    <p:sldId id="317" r:id="rId20"/>
    <p:sldId id="318" r:id="rId21"/>
    <p:sldId id="319" r:id="rId22"/>
    <p:sldId id="281" r:id="rId23"/>
    <p:sldId id="282" r:id="rId24"/>
    <p:sldId id="283" r:id="rId25"/>
    <p:sldId id="284" r:id="rId26"/>
    <p:sldId id="285" r:id="rId27"/>
    <p:sldId id="286" r:id="rId28"/>
    <p:sldId id="288" r:id="rId29"/>
    <p:sldId id="289" r:id="rId30"/>
    <p:sldId id="290" r:id="rId31"/>
    <p:sldId id="291" r:id="rId32"/>
    <p:sldId id="292" r:id="rId33"/>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420"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85256FBB-F883-49AE-A5C3-156EED2A252D}" type="datetimeFigureOut">
              <a:rPr lang="ru-RU" smtClean="0"/>
              <a:pPr/>
              <a:t>14.06.2022</a:t>
            </a:fld>
            <a:endParaRPr lang="ru-RU"/>
          </a:p>
        </p:txBody>
      </p:sp>
      <p:sp>
        <p:nvSpPr>
          <p:cNvPr id="5" name="Footer Placeholder 4"/>
          <p:cNvSpPr>
            <a:spLocks noGrp="1"/>
          </p:cNvSpPr>
          <p:nvPr>
            <p:ph type="ftr" sz="quarter" idx="11"/>
          </p:nvPr>
        </p:nvSpPr>
        <p:spPr/>
        <p:txBody>
          <a:bodyPr/>
          <a:lstStyle/>
          <a:p>
            <a:endParaRPr lang="ru-RU"/>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A08BDB4F-BB0E-44A7-B1C7-ED8DB66E1A38}"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85256FBB-F883-49AE-A5C3-156EED2A252D}" type="datetimeFigureOut">
              <a:rPr lang="ru-RU" smtClean="0"/>
              <a:pPr/>
              <a:t>14.06.2022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08BDB4F-BB0E-44A7-B1C7-ED8DB66E1A38}"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ru-RU" smtClean="0"/>
              <a:t>Образец заголовка</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85256FBB-F883-49AE-A5C3-156EED2A252D}" type="datetimeFigureOut">
              <a:rPr lang="ru-RU" smtClean="0"/>
              <a:pPr/>
              <a:t>14.06.2022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08BDB4F-BB0E-44A7-B1C7-ED8DB66E1A38}"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256FBB-F883-49AE-A5C3-156EED2A252D}" type="datetimeFigureOut">
              <a:rPr lang="ru-RU" smtClean="0"/>
              <a:pPr/>
              <a:t>14.06.2022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08BDB4F-BB0E-44A7-B1C7-ED8DB66E1A38}"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7" name="Date Placeholder 6"/>
          <p:cNvSpPr>
            <a:spLocks noGrp="1"/>
          </p:cNvSpPr>
          <p:nvPr>
            <p:ph type="dt" sz="half" idx="10"/>
          </p:nvPr>
        </p:nvSpPr>
        <p:spPr/>
        <p:txBody>
          <a:bodyPr/>
          <a:lstStyle/>
          <a:p>
            <a:fld id="{85256FBB-F883-49AE-A5C3-156EED2A252D}" type="datetimeFigureOut">
              <a:rPr lang="ru-RU" smtClean="0"/>
              <a:pPr/>
              <a:t>14.06.2022</a:t>
            </a:fld>
            <a:endParaRPr lang="ru-RU"/>
          </a:p>
        </p:txBody>
      </p:sp>
      <p:sp>
        <p:nvSpPr>
          <p:cNvPr id="8" name="Slide Number Placeholder 7"/>
          <p:cNvSpPr>
            <a:spLocks noGrp="1"/>
          </p:cNvSpPr>
          <p:nvPr>
            <p:ph type="sldNum" sz="quarter" idx="11"/>
          </p:nvPr>
        </p:nvSpPr>
        <p:spPr/>
        <p:txBody>
          <a:bodyPr/>
          <a:lstStyle/>
          <a:p>
            <a:fld id="{A08BDB4F-BB0E-44A7-B1C7-ED8DB66E1A38}" type="slidenum">
              <a:rPr lang="ru-RU" smtClean="0"/>
              <a:pPr/>
              <a:t>‹#›</a:t>
            </a:fld>
            <a:endParaRPr lang="ru-RU"/>
          </a:p>
        </p:txBody>
      </p:sp>
      <p:sp>
        <p:nvSpPr>
          <p:cNvPr id="9" name="Footer Placeholder 8"/>
          <p:cNvSpPr>
            <a:spLocks noGrp="1"/>
          </p:cNvSpPr>
          <p:nvPr>
            <p:ph type="ftr" sz="quarter" idx="12"/>
          </p:nvPr>
        </p:nvSpPr>
        <p:spPr/>
        <p:txBody>
          <a:bodyPr/>
          <a:lstStyle/>
          <a:p>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85256FBB-F883-49AE-A5C3-156EED2A252D}" type="datetimeFigureOut">
              <a:rPr lang="ru-RU" smtClean="0"/>
              <a:pPr/>
              <a:t>14.06.2022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A08BDB4F-BB0E-44A7-B1C7-ED8DB66E1A38}"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ru-RU" smtClean="0"/>
              <a:t>Образец текста</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85256FBB-F883-49AE-A5C3-156EED2A252D}" type="datetimeFigureOut">
              <a:rPr lang="ru-RU" smtClean="0"/>
              <a:pPr/>
              <a:t>14.06.2022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A08BDB4F-BB0E-44A7-B1C7-ED8DB66E1A38}"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Date Placeholder 2"/>
          <p:cNvSpPr>
            <a:spLocks noGrp="1"/>
          </p:cNvSpPr>
          <p:nvPr>
            <p:ph type="dt" sz="half" idx="10"/>
          </p:nvPr>
        </p:nvSpPr>
        <p:spPr/>
        <p:txBody>
          <a:bodyPr/>
          <a:lstStyle/>
          <a:p>
            <a:fld id="{85256FBB-F883-49AE-A5C3-156EED2A252D}" type="datetimeFigureOut">
              <a:rPr lang="ru-RU" smtClean="0"/>
              <a:pPr/>
              <a:t>14.06.2022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A08BDB4F-BB0E-44A7-B1C7-ED8DB66E1A38}"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256FBB-F883-49AE-A5C3-156EED2A252D}" type="datetimeFigureOut">
              <a:rPr lang="ru-RU" smtClean="0"/>
              <a:pPr/>
              <a:t>14.06.2022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A08BDB4F-BB0E-44A7-B1C7-ED8DB66E1A38}"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256FBB-F883-49AE-A5C3-156EED2A252D}" type="datetimeFigureOut">
              <a:rPr lang="ru-RU" smtClean="0"/>
              <a:pPr/>
              <a:t>14.06.2022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A08BDB4F-BB0E-44A7-B1C7-ED8DB66E1A38}" type="slidenum">
              <a:rPr lang="ru-RU" smtClean="0"/>
              <a:pPr/>
              <a:t>‹#›</a:t>
            </a:fld>
            <a:endParaRPr lang="ru-RU"/>
          </a:p>
        </p:txBody>
      </p:sp>
      <p:sp>
        <p:nvSpPr>
          <p:cNvPr id="8" name="Title 7"/>
          <p:cNvSpPr>
            <a:spLocks noGrp="1"/>
          </p:cNvSpPr>
          <p:nvPr>
            <p:ph type="title"/>
          </p:nvPr>
        </p:nvSpPr>
        <p:spPr/>
        <p:txBody>
          <a:bodyPr/>
          <a:lstStyle/>
          <a:p>
            <a:r>
              <a:rPr lang="ru-RU" smtClean="0"/>
              <a:t>Образец заголовка</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256FBB-F883-49AE-A5C3-156EED2A252D}" type="datetimeFigureOut">
              <a:rPr lang="ru-RU" smtClean="0"/>
              <a:pPr/>
              <a:t>14.06.2022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A08BDB4F-BB0E-44A7-B1C7-ED8DB66E1A38}" type="slidenum">
              <a:rPr lang="ru-RU" smtClean="0"/>
              <a:pPr/>
              <a:t>‹#›</a:t>
            </a:fld>
            <a:endParaRPr lang="ru-RU"/>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ru-RU" smtClean="0"/>
              <a:t>Образец заголовка</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85256FBB-F883-49AE-A5C3-156EED2A252D}" type="datetimeFigureOut">
              <a:rPr lang="ru-RU" smtClean="0"/>
              <a:pPr/>
              <a:t>14.06.2022</a:t>
            </a:fld>
            <a:endParaRPr lang="ru-RU"/>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ru-RU"/>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A08BDB4F-BB0E-44A7-B1C7-ED8DB66E1A38}" type="slidenum">
              <a:rPr lang="ru-RU" smtClean="0"/>
              <a:pPr/>
              <a:t>‹#›</a:t>
            </a:fld>
            <a:endParaRPr lang="ru-RU"/>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2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457200" y="2708920"/>
            <a:ext cx="7772400" cy="2091679"/>
          </a:xfrm>
        </p:spPr>
        <p:txBody>
          <a:bodyPr/>
          <a:lstStyle/>
          <a:p>
            <a:r>
              <a:rPr lang="ru-RU" sz="4000" dirty="0"/>
              <a:t>СЕТЕВОЕ </a:t>
            </a:r>
            <a:r>
              <a:rPr lang="ru-RU" sz="4000" dirty="0" smtClean="0"/>
              <a:t>ОБОРУДОВАНИЕ</a:t>
            </a:r>
            <a:endParaRPr lang="ru-RU" sz="4000" dirty="0"/>
          </a:p>
        </p:txBody>
      </p:sp>
    </p:spTree>
    <p:extLst>
      <p:ext uri="{BB962C8B-B14F-4D97-AF65-F5344CB8AC3E}">
        <p14:creationId xmlns:p14="http://schemas.microsoft.com/office/powerpoint/2010/main" val="3941946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1752601"/>
            <a:ext cx="8363272" cy="1172344"/>
          </a:xfrm>
        </p:spPr>
        <p:txBody>
          <a:bodyPr>
            <a:normAutofit/>
          </a:bodyPr>
          <a:lstStyle/>
          <a:p>
            <a:r>
              <a:rPr lang="en-US" sz="2800" b="0" dirty="0" smtClean="0"/>
              <a:t>3. </a:t>
            </a:r>
            <a:r>
              <a:rPr lang="ru-RU" sz="2800" b="0" dirty="0"/>
              <a:t>15-контактный разъём AUI трансивера для толстого коаксиального кабеля.</a:t>
            </a:r>
          </a:p>
        </p:txBody>
      </p:sp>
      <p:sp>
        <p:nvSpPr>
          <p:cNvPr id="4" name="Заголовок 1"/>
          <p:cNvSpPr>
            <a:spLocks noGrp="1"/>
          </p:cNvSpPr>
          <p:nvPr>
            <p:ph type="title"/>
          </p:nvPr>
        </p:nvSpPr>
        <p:spPr>
          <a:xfrm>
            <a:off x="457200" y="152718"/>
            <a:ext cx="8147248" cy="1371600"/>
          </a:xfrm>
        </p:spPr>
        <p:txBody>
          <a:bodyPr>
            <a:normAutofit/>
          </a:bodyPr>
          <a:lstStyle/>
          <a:p>
            <a:r>
              <a:rPr lang="ru-RU" sz="2800" dirty="0"/>
              <a:t>На сетевых платах для подключения к локальной сети используются 4 типа разъёмов:</a:t>
            </a:r>
          </a:p>
        </p:txBody>
      </p:sp>
      <p:pic>
        <p:nvPicPr>
          <p:cNvPr id="7170" name="Picture 2" descr="Attachment Unit interf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996952"/>
            <a:ext cx="6696744" cy="2395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23914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1752601"/>
            <a:ext cx="7620000" cy="1244352"/>
          </a:xfrm>
        </p:spPr>
        <p:txBody>
          <a:bodyPr>
            <a:normAutofit/>
          </a:bodyPr>
          <a:lstStyle/>
          <a:p>
            <a:r>
              <a:rPr lang="en-US" sz="2800" b="0" dirty="0" smtClean="0"/>
              <a:t>4. </a:t>
            </a:r>
            <a:r>
              <a:rPr lang="ru-RU" sz="2800" b="0" dirty="0"/>
              <a:t>оптический разъём (en:10BASE-FL и другие стандарты 10 Мбит Ethernet)</a:t>
            </a:r>
          </a:p>
        </p:txBody>
      </p:sp>
      <p:sp>
        <p:nvSpPr>
          <p:cNvPr id="4" name="Заголовок 1"/>
          <p:cNvSpPr>
            <a:spLocks noGrp="1"/>
          </p:cNvSpPr>
          <p:nvPr>
            <p:ph type="title"/>
          </p:nvPr>
        </p:nvSpPr>
        <p:spPr>
          <a:xfrm>
            <a:off x="457200" y="152718"/>
            <a:ext cx="8435280" cy="1371600"/>
          </a:xfrm>
        </p:spPr>
        <p:txBody>
          <a:bodyPr>
            <a:normAutofit/>
          </a:bodyPr>
          <a:lstStyle/>
          <a:p>
            <a:r>
              <a:rPr lang="ru-RU" sz="2800" dirty="0"/>
              <a:t>На сетевых платах для подключения к локальной сети используются 4 типа разъёмов:</a:t>
            </a:r>
          </a:p>
        </p:txBody>
      </p:sp>
      <p:pic>
        <p:nvPicPr>
          <p:cNvPr id="8194" name="Picture 2" descr="Маркет Tovarr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2852936"/>
            <a:ext cx="3528392" cy="3528392"/>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Компенсаторы слепой зоны рефлектометра, купить в Москве - Пу…"/>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6164" y="2852936"/>
            <a:ext cx="4070037" cy="3726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09924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718"/>
            <a:ext cx="8147248" cy="1620098"/>
          </a:xfrm>
        </p:spPr>
        <p:txBody>
          <a:bodyPr>
            <a:normAutofit fontScale="90000"/>
          </a:bodyPr>
          <a:lstStyle/>
          <a:p>
            <a:r>
              <a:rPr lang="ru-RU" dirty="0"/>
              <a:t>Одной из первых массовых сетевых карт стала серия NE1000/NE2000 фирмы Novell </a:t>
            </a:r>
          </a:p>
        </p:txBody>
      </p:sp>
      <p:pic>
        <p:nvPicPr>
          <p:cNvPr id="9218" name="Picture 2" descr="Кунст камера Etherne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66775" y="2058194"/>
            <a:ext cx="6800850" cy="3762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44444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lstStyle/>
          <a:p>
            <a:pPr algn="just"/>
            <a:r>
              <a:rPr lang="ru-RU" dirty="0" smtClean="0"/>
              <a:t>Повторитель (репитер, от англ. </a:t>
            </a:r>
            <a:r>
              <a:rPr lang="ru-RU" dirty="0" err="1" smtClean="0"/>
              <a:t>repeater</a:t>
            </a:r>
            <a:r>
              <a:rPr lang="ru-RU" dirty="0" smtClean="0"/>
              <a:t>) — сетевое оборудование, предназначенное для увеличения расстояния сетевого соединения путём повторения электрического сигнала «один в один». Бывают </a:t>
            </a:r>
            <a:r>
              <a:rPr lang="ru-RU" dirty="0" err="1" smtClean="0"/>
              <a:t>однопортовые</a:t>
            </a:r>
            <a:r>
              <a:rPr lang="ru-RU" dirty="0" smtClean="0"/>
              <a:t> повторители и </a:t>
            </a:r>
            <a:r>
              <a:rPr lang="ru-RU" dirty="0" err="1" smtClean="0"/>
              <a:t>многопортовые</a:t>
            </a:r>
            <a:r>
              <a:rPr lang="ru-RU" dirty="0" smtClean="0"/>
              <a:t>. </a:t>
            </a:r>
            <a:endParaRPr lang="ru-RU" dirty="0"/>
          </a:p>
        </p:txBody>
      </p:sp>
      <p:sp>
        <p:nvSpPr>
          <p:cNvPr id="4" name="Заголовок 3"/>
          <p:cNvSpPr>
            <a:spLocks noGrp="1"/>
          </p:cNvSpPr>
          <p:nvPr>
            <p:ph type="title"/>
          </p:nvPr>
        </p:nvSpPr>
        <p:spPr/>
        <p:txBody>
          <a:bodyPr/>
          <a:lstStyle/>
          <a:p>
            <a:r>
              <a:rPr lang="ru-RU" dirty="0"/>
              <a:t>Репитер</a:t>
            </a:r>
          </a:p>
        </p:txBody>
      </p:sp>
      <p:pic>
        <p:nvPicPr>
          <p:cNvPr id="1026" name="Picture 2" descr="Репитер gsm - Самодельные"/>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3058" y="3573016"/>
            <a:ext cx="5334000" cy="2971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20619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Концентратор</a:t>
            </a:r>
          </a:p>
        </p:txBody>
      </p:sp>
      <p:sp>
        <p:nvSpPr>
          <p:cNvPr id="3" name="Объект 2"/>
          <p:cNvSpPr>
            <a:spLocks noGrp="1"/>
          </p:cNvSpPr>
          <p:nvPr>
            <p:ph idx="1"/>
          </p:nvPr>
        </p:nvSpPr>
        <p:spPr/>
        <p:txBody>
          <a:bodyPr/>
          <a:lstStyle/>
          <a:p>
            <a:pPr lvl="0" algn="just"/>
            <a:r>
              <a:rPr lang="ru-RU" dirty="0" smtClean="0"/>
              <a:t>устройство для объединения компьютеров в сеть Ethernet c применением кабельной инфраструктуры типа витая пара. В настоящее время вытеснены сетевыми коммутаторами. Сетевые концентраторы также могли иметь разъёмы для подключения к существующим сетям на базе толстого или тонкого коаксиального кабеля.</a:t>
            </a:r>
            <a:endParaRPr lang="ru-RU" dirty="0"/>
          </a:p>
        </p:txBody>
      </p:sp>
      <p:pic>
        <p:nvPicPr>
          <p:cNvPr id="2050" name="Picture 2" descr="Сетевой концентратор или хаб - сетевое устройство, предназначенное для объединения нескольких устройств Ethernet в общий сегмент"/>
          <p:cNvPicPr>
            <a:picLocks noChangeAspect="1" noChangeArrowheads="1"/>
          </p:cNvPicPr>
          <p:nvPr/>
        </p:nvPicPr>
        <p:blipFill rotWithShape="1">
          <a:blip r:embed="rId2">
            <a:extLst>
              <a:ext uri="{28A0092B-C50C-407E-A947-70E740481C1C}">
                <a14:useLocalDpi xmlns:a14="http://schemas.microsoft.com/office/drawing/2010/main" val="0"/>
              </a:ext>
            </a:extLst>
          </a:blip>
          <a:srcRect l="15401" t="15716" r="23904" b="31251"/>
          <a:stretch/>
        </p:blipFill>
        <p:spPr bwMode="auto">
          <a:xfrm>
            <a:off x="2555776" y="3978023"/>
            <a:ext cx="4045868" cy="2651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85556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718"/>
            <a:ext cx="8291264" cy="1371600"/>
          </a:xfrm>
        </p:spPr>
        <p:txBody>
          <a:bodyPr>
            <a:normAutofit/>
          </a:bodyPr>
          <a:lstStyle/>
          <a:p>
            <a:r>
              <a:rPr lang="ru-RU" sz="3200" dirty="0"/>
              <a:t>Преимущества и недостатки</a:t>
            </a:r>
          </a:p>
        </p:txBody>
      </p:sp>
      <p:sp>
        <p:nvSpPr>
          <p:cNvPr id="3" name="Объект 2"/>
          <p:cNvSpPr>
            <a:spLocks noGrp="1"/>
          </p:cNvSpPr>
          <p:nvPr>
            <p:ph idx="1"/>
          </p:nvPr>
        </p:nvSpPr>
        <p:spPr/>
        <p:txBody>
          <a:bodyPr>
            <a:normAutofit fontScale="92500" lnSpcReduction="20000"/>
          </a:bodyPr>
          <a:lstStyle/>
          <a:p>
            <a:r>
              <a:rPr lang="ru-RU" u="sng" dirty="0"/>
              <a:t>Единственное преимущество концентратора</a:t>
            </a:r>
            <a:r>
              <a:rPr lang="ru-RU" dirty="0"/>
              <a:t> — низкая стоимость — было актуально лишь в первые годы развития сетей Ethernet. По мере совершенствования и удешевления электронных микропроцессорных компонентов данное преимущество концентратора полностью сошло на нет, так как их стоимость вычислительной части коммутаторов и маршрутизаторов составляет лишь малую долю на фоне стоимости разъёмов, разделительных трансформаторов, корпуса и блока питания, общих для концентратора и коммутатора.</a:t>
            </a:r>
          </a:p>
          <a:p>
            <a:pPr algn="just"/>
            <a:r>
              <a:rPr lang="ru-RU" u="sng" dirty="0"/>
              <a:t>Недостатки концентратора являются логическим </a:t>
            </a:r>
            <a:r>
              <a:rPr lang="ru-RU" dirty="0"/>
              <a:t>продолжением недостатков топологии общая шина, а именно — снижение пропускной способности сети по мере увеличения числа узлов. Кроме того, поскольку на физическом уровне узлы не изолированы друг от друга, все они будут работать со скоростью передачи данных самого худшего узла.</a:t>
            </a:r>
          </a:p>
        </p:txBody>
      </p:sp>
    </p:spTree>
    <p:extLst>
      <p:ext uri="{BB962C8B-B14F-4D97-AF65-F5344CB8AC3E}">
        <p14:creationId xmlns:p14="http://schemas.microsoft.com/office/powerpoint/2010/main" val="37865193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Сетевой Мост</a:t>
            </a:r>
            <a:endParaRPr lang="ru-RU" dirty="0"/>
          </a:p>
        </p:txBody>
      </p:sp>
      <p:sp>
        <p:nvSpPr>
          <p:cNvPr id="3" name="Объект 2"/>
          <p:cNvSpPr>
            <a:spLocks noGrp="1"/>
          </p:cNvSpPr>
          <p:nvPr>
            <p:ph idx="1"/>
          </p:nvPr>
        </p:nvSpPr>
        <p:spPr/>
        <p:txBody>
          <a:bodyPr/>
          <a:lstStyle/>
          <a:p>
            <a:pPr algn="just"/>
            <a:r>
              <a:rPr lang="ru-RU" dirty="0"/>
              <a:t>прибор с 2 портами, обычно используемый для объединения нескольких рабочих групп ЛВС, позволяет осуществлять фильтрацию сетевого трафика, разбирая сетевые (MAC) адреса. </a:t>
            </a:r>
          </a:p>
        </p:txBody>
      </p:sp>
      <p:pic>
        <p:nvPicPr>
          <p:cNvPr id="3074" name="Picture 2" descr="TRENDnet TPL-202E - сетевой мост через 220 - TRENDnet TPL-202E Сеть Проводк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4096" y="3212976"/>
            <a:ext cx="3810000" cy="3467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54543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Принцип </a:t>
            </a:r>
            <a:r>
              <a:rPr lang="ru-RU" dirty="0" smtClean="0"/>
              <a:t>работы</a:t>
            </a:r>
            <a:endParaRPr lang="ru-RU" dirty="0"/>
          </a:p>
        </p:txBody>
      </p:sp>
      <p:sp>
        <p:nvSpPr>
          <p:cNvPr id="3" name="Объект 2"/>
          <p:cNvSpPr>
            <a:spLocks noGrp="1"/>
          </p:cNvSpPr>
          <p:nvPr>
            <p:ph idx="1"/>
          </p:nvPr>
        </p:nvSpPr>
        <p:spPr/>
        <p:txBody>
          <a:bodyPr/>
          <a:lstStyle/>
          <a:p>
            <a:pPr algn="just"/>
            <a:r>
              <a:rPr lang="ru-RU" dirty="0"/>
              <a:t>Сетевой мост работает на канальном уровне сетевой модели OSI, при получении кадра из сети, сверяет MAC-адрес последнего и если он не принадлежит данной подсети передаёт (транслирует) кадр дальше в тот сегмент, которому предназначался данный кадр. Если кадр принадлежит данной подсети, мост ничего не делает</a:t>
            </a:r>
            <a:r>
              <a:rPr lang="ru-RU" dirty="0" smtClean="0"/>
              <a:t>.</a:t>
            </a:r>
            <a:endParaRPr lang="ru-RU" dirty="0"/>
          </a:p>
        </p:txBody>
      </p:sp>
    </p:spTree>
    <p:extLst>
      <p:ext uri="{BB962C8B-B14F-4D97-AF65-F5344CB8AC3E}">
        <p14:creationId xmlns:p14="http://schemas.microsoft.com/office/powerpoint/2010/main" val="40374654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Типы мостов</a:t>
            </a:r>
          </a:p>
        </p:txBody>
      </p:sp>
      <p:sp>
        <p:nvSpPr>
          <p:cNvPr id="3" name="Объект 2"/>
          <p:cNvSpPr>
            <a:spLocks noGrp="1"/>
          </p:cNvSpPr>
          <p:nvPr>
            <p:ph idx="1"/>
          </p:nvPr>
        </p:nvSpPr>
        <p:spPr/>
        <p:txBody>
          <a:bodyPr/>
          <a:lstStyle/>
          <a:p>
            <a:pPr marL="342900" lvl="0" indent="-342900" algn="just">
              <a:buFont typeface="Arial" panose="020B0604020202020204" pitchFamily="34" charset="0"/>
              <a:buChar char="•"/>
            </a:pPr>
            <a:r>
              <a:rPr lang="ru-RU" dirty="0"/>
              <a:t>Прозрачные мосты (англ. </a:t>
            </a:r>
            <a:r>
              <a:rPr lang="ru-RU" dirty="0" err="1"/>
              <a:t>transparent</a:t>
            </a:r>
            <a:r>
              <a:rPr lang="ru-RU" dirty="0"/>
              <a:t> </a:t>
            </a:r>
            <a:r>
              <a:rPr lang="ru-RU" dirty="0" err="1"/>
              <a:t>bridges</a:t>
            </a:r>
            <a:r>
              <a:rPr lang="ru-RU" dirty="0"/>
              <a:t>) объединяют сети с едиными протоколами канального и физического уровней модели OSI;</a:t>
            </a:r>
          </a:p>
          <a:p>
            <a:pPr marL="342900" lvl="0" indent="-342900" algn="just">
              <a:buFont typeface="Arial" panose="020B0604020202020204" pitchFamily="34" charset="0"/>
              <a:buChar char="•"/>
            </a:pPr>
            <a:r>
              <a:rPr lang="ru-RU" dirty="0"/>
              <a:t>Транслирующие мосты (англ. </a:t>
            </a:r>
            <a:r>
              <a:rPr lang="ru-RU" dirty="0" err="1"/>
              <a:t>translating</a:t>
            </a:r>
            <a:r>
              <a:rPr lang="ru-RU" dirty="0"/>
              <a:t> </a:t>
            </a:r>
            <a:r>
              <a:rPr lang="ru-RU" dirty="0" err="1"/>
              <a:t>bridges</a:t>
            </a:r>
            <a:r>
              <a:rPr lang="ru-RU" dirty="0"/>
              <a:t>) объединяют сети с различными протоколами канального и физического уровней;</a:t>
            </a:r>
          </a:p>
          <a:p>
            <a:pPr marL="342900" lvl="0" indent="-342900" algn="just">
              <a:buFont typeface="Arial" panose="020B0604020202020204" pitchFamily="34" charset="0"/>
              <a:buChar char="•"/>
            </a:pPr>
            <a:r>
              <a:rPr lang="ru-RU" dirty="0"/>
              <a:t>Инкапсулирующие мосты (англ. </a:t>
            </a:r>
            <a:r>
              <a:rPr lang="ru-RU" dirty="0" err="1"/>
              <a:t>encapsulating</a:t>
            </a:r>
            <a:r>
              <a:rPr lang="ru-RU" dirty="0"/>
              <a:t> </a:t>
            </a:r>
            <a:r>
              <a:rPr lang="ru-RU" dirty="0" err="1"/>
              <a:t>bridges</a:t>
            </a:r>
            <a:r>
              <a:rPr lang="ru-RU" dirty="0"/>
              <a:t>) соединяют сети с едиными протоколами канального и физического уровня через сети с другими протоколами</a:t>
            </a:r>
            <a:r>
              <a:rPr lang="ru-RU" dirty="0" smtClean="0"/>
              <a:t>.</a:t>
            </a:r>
            <a:endParaRPr lang="ru-RU" dirty="0"/>
          </a:p>
        </p:txBody>
      </p:sp>
    </p:spTree>
    <p:extLst>
      <p:ext uri="{BB962C8B-B14F-4D97-AF65-F5344CB8AC3E}">
        <p14:creationId xmlns:p14="http://schemas.microsoft.com/office/powerpoint/2010/main" val="39642241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коммутатор</a:t>
            </a:r>
            <a:endParaRPr lang="ru-RU" dirty="0"/>
          </a:p>
        </p:txBody>
      </p:sp>
      <p:sp>
        <p:nvSpPr>
          <p:cNvPr id="3" name="Объект 2"/>
          <p:cNvSpPr>
            <a:spLocks noGrp="1"/>
          </p:cNvSpPr>
          <p:nvPr>
            <p:ph idx="1"/>
          </p:nvPr>
        </p:nvSpPr>
        <p:spPr/>
        <p:txBody>
          <a:bodyPr/>
          <a:lstStyle/>
          <a:p>
            <a:pPr algn="just"/>
            <a:r>
              <a:rPr lang="ru-RU" dirty="0"/>
              <a:t>Сетевой коммутатор (жарг. </a:t>
            </a:r>
            <a:r>
              <a:rPr lang="ru-RU" dirty="0" err="1"/>
              <a:t>свич</a:t>
            </a:r>
            <a:r>
              <a:rPr lang="ru-RU" dirty="0"/>
              <a:t> от англ. </a:t>
            </a:r>
            <a:r>
              <a:rPr lang="ru-RU" dirty="0" err="1"/>
              <a:t>switch</a:t>
            </a:r>
            <a:r>
              <a:rPr lang="ru-RU" dirty="0"/>
              <a:t> — переключатель) — устройство, предназначенное для соединения нескольких узлов компьютерной сети в пределах одного или нескольких сегментов сети. Коммутатор работает на канальном (втором) уровне модели OSI. Коммутаторы были разработаны с использованием мостовых технологий и часто рассматриваются как много портовые мосты.</a:t>
            </a:r>
          </a:p>
        </p:txBody>
      </p:sp>
      <p:pic>
        <p:nvPicPr>
          <p:cNvPr id="4098" name="Picture 2" descr="Netgear GS605AV в Utinet.ru- Гипермаркет электроники и бытовой техники Где купить, сколько стоит"/>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4316709"/>
            <a:ext cx="4762500" cy="110490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Коммутаторы Ethern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4" y="4313044"/>
            <a:ext cx="3338513" cy="141922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Коммутатор (HUB) 5 портов: продам в разделе Товары для компьютера по лучшей цене, в продаже Коммутатор (HUB) 5 портов с коммента"/>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1654" y="5429250"/>
            <a:ext cx="207645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97022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718"/>
            <a:ext cx="8435280" cy="1371600"/>
          </a:xfrm>
        </p:spPr>
        <p:txBody>
          <a:bodyPr/>
          <a:lstStyle/>
          <a:p>
            <a:r>
              <a:rPr lang="ru-RU" dirty="0"/>
              <a:t>Сетевое оборудование</a:t>
            </a:r>
          </a:p>
        </p:txBody>
      </p:sp>
      <p:sp>
        <p:nvSpPr>
          <p:cNvPr id="3" name="Объект 2"/>
          <p:cNvSpPr>
            <a:spLocks noGrp="1"/>
          </p:cNvSpPr>
          <p:nvPr>
            <p:ph idx="1"/>
          </p:nvPr>
        </p:nvSpPr>
        <p:spPr/>
        <p:txBody>
          <a:bodyPr>
            <a:normAutofit/>
          </a:bodyPr>
          <a:lstStyle/>
          <a:p>
            <a:r>
              <a:rPr lang="ru-RU" sz="3200" dirty="0"/>
              <a:t> — устройства, необходимые для работы компьютерной сети.</a:t>
            </a:r>
          </a:p>
        </p:txBody>
      </p:sp>
    </p:spTree>
    <p:extLst>
      <p:ext uri="{BB962C8B-B14F-4D97-AF65-F5344CB8AC3E}">
        <p14:creationId xmlns:p14="http://schemas.microsoft.com/office/powerpoint/2010/main" val="12129229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718"/>
            <a:ext cx="8147248" cy="611986"/>
          </a:xfrm>
        </p:spPr>
        <p:txBody>
          <a:bodyPr>
            <a:normAutofit/>
          </a:bodyPr>
          <a:lstStyle/>
          <a:p>
            <a:r>
              <a:rPr lang="ru-RU" sz="3200" dirty="0"/>
              <a:t>Принцип работы коммутатора</a:t>
            </a:r>
          </a:p>
        </p:txBody>
      </p:sp>
      <p:sp>
        <p:nvSpPr>
          <p:cNvPr id="3" name="Объект 2"/>
          <p:cNvSpPr>
            <a:spLocks noGrp="1"/>
          </p:cNvSpPr>
          <p:nvPr>
            <p:ph idx="1"/>
          </p:nvPr>
        </p:nvSpPr>
        <p:spPr>
          <a:xfrm>
            <a:off x="457200" y="836712"/>
            <a:ext cx="8291264" cy="5289451"/>
          </a:xfrm>
        </p:spPr>
        <p:txBody>
          <a:bodyPr>
            <a:normAutofit lnSpcReduction="10000"/>
          </a:bodyPr>
          <a:lstStyle/>
          <a:p>
            <a:pPr algn="just"/>
            <a:r>
              <a:rPr lang="ru-RU" dirty="0"/>
              <a:t>Коммутатор хранит в памяти </a:t>
            </a:r>
            <a:r>
              <a:rPr lang="ru-RU" dirty="0" smtClean="0"/>
              <a:t>таблицу </a:t>
            </a:r>
            <a:r>
              <a:rPr lang="ru-RU" dirty="0"/>
              <a:t>коммутации, в которой указывается соответствие MAC-адреса узла порту коммутатора. При включении коммутатора эта таблица пуста, и он работает в режиме обучения. В этом режиме поступающие на какой-либо порт данные передаются на все остальные порты коммутатора. При этом коммутатор анализирует фреймы </a:t>
            </a:r>
            <a:r>
              <a:rPr lang="ru-RU" b="0" i="1" dirty="0"/>
              <a:t>(кадры)</a:t>
            </a:r>
            <a:r>
              <a:rPr lang="ru-RU" dirty="0"/>
              <a:t> и, определив MAC-адрес хоста-отправителя, заносит его в таблицу на некоторое время. Впоследствии, если на один из портов коммутатора поступит кадр, предназначенный для хоста, MAC-адрес которого уже есть в таблице, то этот кадр будет передан только через порт, указанный в таблице. Если MAC-адрес хоста-получателя не ассоциирован с каким-либо портом коммутатора, то кадр будет отправлен на все порты, за исключением того порта, с которого он был получен. Со временем коммутатор строит таблицу для всех активных MAC-адресов, в результате трафик локализуется. Стоит отметить малую латентность (задержку) и высокую скорость пересылки на каждом порту интерфейса</a:t>
            </a:r>
            <a:r>
              <a:rPr lang="ru-RU" dirty="0" smtClean="0"/>
              <a:t>.</a:t>
            </a:r>
            <a:endParaRPr lang="ru-RU" dirty="0"/>
          </a:p>
        </p:txBody>
      </p:sp>
    </p:spTree>
    <p:extLst>
      <p:ext uri="{BB962C8B-B14F-4D97-AF65-F5344CB8AC3E}">
        <p14:creationId xmlns:p14="http://schemas.microsoft.com/office/powerpoint/2010/main" val="17380804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718"/>
            <a:ext cx="8363272" cy="539978"/>
          </a:xfrm>
        </p:spPr>
        <p:txBody>
          <a:bodyPr>
            <a:normAutofit fontScale="90000"/>
          </a:bodyPr>
          <a:lstStyle/>
          <a:p>
            <a:r>
              <a:rPr lang="ru-RU" dirty="0"/>
              <a:t>Режимы коммутации</a:t>
            </a:r>
          </a:p>
        </p:txBody>
      </p:sp>
      <p:sp>
        <p:nvSpPr>
          <p:cNvPr id="3" name="Объект 2"/>
          <p:cNvSpPr>
            <a:spLocks noGrp="1"/>
          </p:cNvSpPr>
          <p:nvPr>
            <p:ph idx="1"/>
          </p:nvPr>
        </p:nvSpPr>
        <p:spPr>
          <a:xfrm>
            <a:off x="457200" y="836712"/>
            <a:ext cx="8435280" cy="5289451"/>
          </a:xfrm>
        </p:spPr>
        <p:txBody>
          <a:bodyPr/>
          <a:lstStyle/>
          <a:p>
            <a:pPr marL="342900" lvl="0" indent="-342900" algn="just">
              <a:buFont typeface="Arial" panose="020B0604020202020204" pitchFamily="34" charset="0"/>
              <a:buChar char="•"/>
            </a:pPr>
            <a:r>
              <a:rPr lang="ru-RU" dirty="0"/>
              <a:t>С промежуточным хранением (</a:t>
            </a:r>
            <a:r>
              <a:rPr lang="ru-RU" dirty="0" err="1"/>
              <a:t>Store</a:t>
            </a:r>
            <a:r>
              <a:rPr lang="ru-RU" dirty="0"/>
              <a:t> </a:t>
            </a:r>
            <a:r>
              <a:rPr lang="ru-RU" dirty="0" err="1"/>
              <a:t>and</a:t>
            </a:r>
            <a:r>
              <a:rPr lang="ru-RU" dirty="0"/>
              <a:t> </a:t>
            </a:r>
            <a:r>
              <a:rPr lang="ru-RU" dirty="0" err="1"/>
              <a:t>Forward</a:t>
            </a:r>
            <a:r>
              <a:rPr lang="ru-RU" dirty="0"/>
              <a:t>). Коммутатор читает всю информацию в кадре, проверяет его на отсутствие ошибок, выбирает порт коммутации и после этого посылает в него кадр.</a:t>
            </a:r>
          </a:p>
          <a:p>
            <a:pPr marL="342900" lvl="0" indent="-342900" algn="just">
              <a:buFont typeface="Arial" panose="020B0604020202020204" pitchFamily="34" charset="0"/>
              <a:buChar char="•"/>
            </a:pPr>
            <a:r>
              <a:rPr lang="ru-RU" dirty="0"/>
              <a:t>Сквозной (</a:t>
            </a:r>
            <a:r>
              <a:rPr lang="ru-RU" dirty="0" err="1"/>
              <a:t>cut-through</a:t>
            </a:r>
            <a:r>
              <a:rPr lang="ru-RU" dirty="0"/>
              <a:t>). Коммутатор считывает в кадре только адрес назначения и после выполняет коммутацию. Этот режим уменьшает задержки при передаче, но в нём нет метода обнаружения ошибок.</a:t>
            </a:r>
          </a:p>
          <a:p>
            <a:pPr marL="342900" lvl="0" indent="-342900" algn="just">
              <a:buFont typeface="Arial" panose="020B0604020202020204" pitchFamily="34" charset="0"/>
              <a:buChar char="•"/>
            </a:pPr>
            <a:r>
              <a:rPr lang="ru-RU" dirty="0" err="1"/>
              <a:t>Бесфрагментный</a:t>
            </a:r>
            <a:r>
              <a:rPr lang="ru-RU" dirty="0"/>
              <a:t> (</a:t>
            </a:r>
            <a:r>
              <a:rPr lang="ru-RU" dirty="0" err="1"/>
              <a:t>fragment-free</a:t>
            </a:r>
            <a:r>
              <a:rPr lang="ru-RU" dirty="0"/>
              <a:t>) или гибридный. Этот режим является модификацией сквозного режима. Передача осуществляется после фильтрации фрагментов коллизий (первые 64 байта кадра анализируются на наличие ошибки и при её отсутствии кадр обрабатывается в сквозном режиме</a:t>
            </a:r>
            <a:r>
              <a:rPr lang="ru-RU" dirty="0" smtClean="0"/>
              <a:t>).</a:t>
            </a:r>
            <a:endParaRPr lang="ru-RU" dirty="0"/>
          </a:p>
        </p:txBody>
      </p:sp>
    </p:spTree>
    <p:extLst>
      <p:ext uri="{BB962C8B-B14F-4D97-AF65-F5344CB8AC3E}">
        <p14:creationId xmlns:p14="http://schemas.microsoft.com/office/powerpoint/2010/main" val="18168783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718"/>
            <a:ext cx="8291264" cy="972026"/>
          </a:xfrm>
        </p:spPr>
        <p:txBody>
          <a:bodyPr>
            <a:normAutofit fontScale="90000"/>
          </a:bodyPr>
          <a:lstStyle/>
          <a:p>
            <a:r>
              <a:rPr lang="ru-RU" dirty="0"/>
              <a:t>Симметричная и асимметричная </a:t>
            </a:r>
            <a:r>
              <a:rPr lang="ru-RU" dirty="0" smtClean="0"/>
              <a:t>коммутация</a:t>
            </a:r>
            <a:endParaRPr lang="ru-RU" dirty="0"/>
          </a:p>
        </p:txBody>
      </p:sp>
      <p:sp>
        <p:nvSpPr>
          <p:cNvPr id="3" name="Объект 2"/>
          <p:cNvSpPr>
            <a:spLocks noGrp="1"/>
          </p:cNvSpPr>
          <p:nvPr>
            <p:ph idx="1"/>
          </p:nvPr>
        </p:nvSpPr>
        <p:spPr>
          <a:xfrm>
            <a:off x="457200" y="1752600"/>
            <a:ext cx="8363272" cy="4373563"/>
          </a:xfrm>
        </p:spPr>
        <p:txBody>
          <a:bodyPr/>
          <a:lstStyle/>
          <a:p>
            <a:pPr algn="just"/>
            <a:r>
              <a:rPr lang="ru-RU" dirty="0"/>
              <a:t>Свойство симметрии при коммутации позволяет дать характеристику коммутатора с точки зрения ширины полосы пропускания для каждого его порта. Симметричный коммутатор обеспечивает коммутируемые соединения между портами с одинаковой шириной полосы пропускания, например, когда все порты имеют ширину пропускания 10 Мб/с или 100 Мб/с.</a:t>
            </a:r>
          </a:p>
          <a:p>
            <a:pPr algn="just"/>
            <a:r>
              <a:rPr lang="ru-RU" dirty="0"/>
              <a:t>Асимметричный коммутатор обеспечивает коммутируемые соединения между портами с различной шириной полосы пропускания, например, в случаях комбинации портов с шириной полосы пропускания 10 Мб/с или 100 Мб/с и 1000 Мб/с</a:t>
            </a:r>
            <a:r>
              <a:rPr lang="ru-RU" dirty="0" smtClean="0"/>
              <a:t>.</a:t>
            </a:r>
            <a:endParaRPr lang="ru-RU" dirty="0"/>
          </a:p>
        </p:txBody>
      </p:sp>
    </p:spTree>
    <p:extLst>
      <p:ext uri="{BB962C8B-B14F-4D97-AF65-F5344CB8AC3E}">
        <p14:creationId xmlns:p14="http://schemas.microsoft.com/office/powerpoint/2010/main" val="25925969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718"/>
            <a:ext cx="5791200" cy="539978"/>
          </a:xfrm>
        </p:spPr>
        <p:txBody>
          <a:bodyPr>
            <a:normAutofit fontScale="90000"/>
          </a:bodyPr>
          <a:lstStyle/>
          <a:p>
            <a:r>
              <a:rPr lang="ru-RU" dirty="0"/>
              <a:t>Буфер памяти</a:t>
            </a:r>
          </a:p>
        </p:txBody>
      </p:sp>
      <p:sp>
        <p:nvSpPr>
          <p:cNvPr id="3" name="Объект 2"/>
          <p:cNvSpPr>
            <a:spLocks noGrp="1"/>
          </p:cNvSpPr>
          <p:nvPr>
            <p:ph idx="1"/>
          </p:nvPr>
        </p:nvSpPr>
        <p:spPr>
          <a:xfrm>
            <a:off x="251520" y="692696"/>
            <a:ext cx="8568952" cy="5976664"/>
          </a:xfrm>
        </p:spPr>
        <p:txBody>
          <a:bodyPr>
            <a:normAutofit fontScale="92500" lnSpcReduction="20000"/>
          </a:bodyPr>
          <a:lstStyle/>
          <a:p>
            <a:pPr algn="just"/>
            <a:r>
              <a:rPr lang="ru-RU" dirty="0"/>
              <a:t>Для временного хранения фреймов и последующей их отправки по нужному адресу коммутатор может использовать буферизацию. Буферизация может быть также использована в том случае, когда порт пункта назначения занят. Буфером называется область памяти, в которой коммутатор хранит передаваемые данные.</a:t>
            </a:r>
          </a:p>
          <a:p>
            <a:pPr algn="just"/>
            <a:r>
              <a:rPr lang="ru-RU" dirty="0"/>
              <a:t>Буфер памяти может использовать два метода хранения и отправки фреймов: буферизация по портам и буферизация с общей памятью. При буферизации по портам пакеты хранятся в очередях (</a:t>
            </a:r>
            <a:r>
              <a:rPr lang="ru-RU" dirty="0" err="1"/>
              <a:t>queue</a:t>
            </a:r>
            <a:r>
              <a:rPr lang="ru-RU" dirty="0"/>
              <a:t>), которые связаны с отдельными входными портами. Пакет передаётся на выходной порт только тогда, когда все фреймы, находившиеся впереди него в очереди, были успешно переданы. При этом возможна ситуация, когда один фрейм задерживает всю очередь из-за занятости порта его пункта назначения. Эта задержка может происходить даже в том случае, когда остальные фреймы могут быть переданы на открытые порты их пунктов назначения.</a:t>
            </a:r>
          </a:p>
          <a:p>
            <a:pPr algn="just"/>
            <a:r>
              <a:rPr lang="ru-RU" dirty="0"/>
              <a:t>При буферизации в общей памяти все фреймы хранятся в общем буфере памяти, который используется всеми портами коммутатора. Количество памяти, отводимой порту, определяется требуемым ему количеством. Такой метод называется динамическим распределением буферной памяти. После этого фреймы, находившиеся в буфере, динамически распределяются выходным портам. Это позволяет получить фрейм на одном порте и отправить его с другого порта, не устанавливая его в очередь.</a:t>
            </a:r>
          </a:p>
        </p:txBody>
      </p:sp>
    </p:spTree>
    <p:extLst>
      <p:ext uri="{BB962C8B-B14F-4D97-AF65-F5344CB8AC3E}">
        <p14:creationId xmlns:p14="http://schemas.microsoft.com/office/powerpoint/2010/main" val="8812988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718"/>
            <a:ext cx="8147248" cy="395962"/>
          </a:xfrm>
        </p:spPr>
        <p:txBody>
          <a:bodyPr>
            <a:normAutofit fontScale="90000"/>
          </a:bodyPr>
          <a:lstStyle/>
          <a:p>
            <a:r>
              <a:rPr lang="ru-RU" sz="2000" dirty="0"/>
              <a:t>Возможности и разновидности коммутаторов</a:t>
            </a:r>
          </a:p>
        </p:txBody>
      </p:sp>
      <p:sp>
        <p:nvSpPr>
          <p:cNvPr id="3" name="Объект 2"/>
          <p:cNvSpPr>
            <a:spLocks noGrp="1"/>
          </p:cNvSpPr>
          <p:nvPr>
            <p:ph idx="1"/>
          </p:nvPr>
        </p:nvSpPr>
        <p:spPr>
          <a:xfrm>
            <a:off x="457200" y="692696"/>
            <a:ext cx="7620000" cy="5433467"/>
          </a:xfrm>
        </p:spPr>
        <p:txBody>
          <a:bodyPr/>
          <a:lstStyle/>
          <a:p>
            <a:r>
              <a:rPr lang="ru-RU" dirty="0"/>
              <a:t>Коммутаторы подразделяются на управляемые и неуправляемые (наиболее простые).</a:t>
            </a:r>
          </a:p>
          <a:p>
            <a:pPr marL="342900" indent="-342900" algn="just">
              <a:buFont typeface="Arial" panose="020B0604020202020204" pitchFamily="34" charset="0"/>
              <a:buChar char="•"/>
            </a:pPr>
            <a:r>
              <a:rPr lang="ru-RU" dirty="0"/>
              <a:t>Более сложные коммутаторы позволяют управлять коммутацией на сетевом (третьем) уровне модели OSI. Обычно их именуют соответственно, например «</a:t>
            </a:r>
            <a:r>
              <a:rPr lang="ru-RU" dirty="0" err="1"/>
              <a:t>Layer</a:t>
            </a:r>
            <a:r>
              <a:rPr lang="ru-RU" dirty="0"/>
              <a:t> 3 </a:t>
            </a:r>
            <a:r>
              <a:rPr lang="ru-RU" dirty="0" err="1"/>
              <a:t>Switch</a:t>
            </a:r>
            <a:r>
              <a:rPr lang="ru-RU" dirty="0"/>
              <a:t>» или сокращенно «L3 </a:t>
            </a:r>
            <a:r>
              <a:rPr lang="ru-RU" dirty="0" err="1"/>
              <a:t>Switch</a:t>
            </a:r>
            <a:r>
              <a:rPr lang="ru-RU" dirty="0"/>
              <a:t>». Управление коммутатором может осуществляться посредством </a:t>
            </a:r>
            <a:r>
              <a:rPr lang="ru-RU" dirty="0" err="1"/>
              <a:t>Web</a:t>
            </a:r>
            <a:r>
              <a:rPr lang="ru-RU" dirty="0"/>
              <a:t>-интерфейса, интерфейса командной строки (CLI), протокола SNMP, RMON и т. п.</a:t>
            </a:r>
          </a:p>
          <a:p>
            <a:endParaRPr lang="ru-RU" dirty="0"/>
          </a:p>
        </p:txBody>
      </p:sp>
      <p:pic>
        <p:nvPicPr>
          <p:cNvPr id="6146" name="Picture 2" descr="Импульс Телеком"/>
          <p:cNvPicPr>
            <a:picLocks noChangeAspect="1" noChangeArrowheads="1"/>
          </p:cNvPicPr>
          <p:nvPr/>
        </p:nvPicPr>
        <p:blipFill rotWithShape="1">
          <a:blip r:embed="rId2">
            <a:extLst>
              <a:ext uri="{28A0092B-C50C-407E-A947-70E740481C1C}">
                <a14:useLocalDpi xmlns:a14="http://schemas.microsoft.com/office/drawing/2010/main" val="0"/>
              </a:ext>
            </a:extLst>
          </a:blip>
          <a:srcRect t="29912" b="29820"/>
          <a:stretch/>
        </p:blipFill>
        <p:spPr bwMode="auto">
          <a:xfrm>
            <a:off x="251520" y="3573016"/>
            <a:ext cx="3810000" cy="1342417"/>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Обзор управляемого стекируемого коммутатора второго уровня D-Link DES-3528 - Cети и коммуникации - TECHLABS.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493" y="4823984"/>
            <a:ext cx="3842054" cy="1805766"/>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http://article.techlabs.kz/img/article/28113/CLI.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8104" y="3762350"/>
            <a:ext cx="2968956" cy="2981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95079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718"/>
            <a:ext cx="8075240" cy="1371600"/>
          </a:xfrm>
        </p:spPr>
        <p:txBody>
          <a:bodyPr>
            <a:normAutofit fontScale="90000"/>
          </a:bodyPr>
          <a:lstStyle/>
          <a:p>
            <a:r>
              <a:rPr lang="ru-RU" dirty="0"/>
              <a:t>управляемые коммутаторы позволяют настраивать дополнительные функции: </a:t>
            </a:r>
          </a:p>
        </p:txBody>
      </p:sp>
      <p:sp>
        <p:nvSpPr>
          <p:cNvPr id="3" name="Объект 2"/>
          <p:cNvSpPr>
            <a:spLocks noGrp="1"/>
          </p:cNvSpPr>
          <p:nvPr>
            <p:ph idx="1"/>
          </p:nvPr>
        </p:nvSpPr>
        <p:spPr>
          <a:xfrm>
            <a:off x="457200" y="1752600"/>
            <a:ext cx="8291264" cy="4772744"/>
          </a:xfrm>
        </p:spPr>
        <p:txBody>
          <a:bodyPr>
            <a:normAutofit fontScale="92500" lnSpcReduction="20000"/>
          </a:bodyPr>
          <a:lstStyle/>
          <a:p>
            <a:pPr marL="342900" indent="-342900">
              <a:buFont typeface="Arial" panose="020B0604020202020204" pitchFamily="34" charset="0"/>
              <a:buChar char="•"/>
            </a:pPr>
            <a:r>
              <a:rPr lang="ru-RU" dirty="0"/>
              <a:t>VLAN</a:t>
            </a:r>
            <a:r>
              <a:rPr lang="ru-RU" b="0" dirty="0"/>
              <a:t> (</a:t>
            </a:r>
            <a:r>
              <a:rPr lang="ru-RU" b="0" dirty="0" err="1"/>
              <a:t>Virtual</a:t>
            </a:r>
            <a:r>
              <a:rPr lang="ru-RU" b="0" dirty="0"/>
              <a:t> </a:t>
            </a:r>
            <a:r>
              <a:rPr lang="ru-RU" b="0" dirty="0" err="1"/>
              <a:t>Local</a:t>
            </a:r>
            <a:r>
              <a:rPr lang="ru-RU" b="0" dirty="0"/>
              <a:t> </a:t>
            </a:r>
            <a:r>
              <a:rPr lang="ru-RU" b="0" dirty="0" err="1"/>
              <a:t>Area</a:t>
            </a:r>
            <a:r>
              <a:rPr lang="ru-RU" b="0" dirty="0"/>
              <a:t> </a:t>
            </a:r>
            <a:r>
              <a:rPr lang="ru-RU" b="0" dirty="0" err="1"/>
              <a:t>Network</a:t>
            </a:r>
            <a:r>
              <a:rPr lang="ru-RU" b="0" dirty="0"/>
              <a:t>) — группа устройств, имеющих возможность взаимодействовать между собой напрямую на канальном уровне, хотя физически при этом они могут быть подключены к разным сетевым коммутаторам</a:t>
            </a:r>
            <a:r>
              <a:rPr lang="ru-RU" b="0" dirty="0" smtClean="0"/>
              <a:t>.</a:t>
            </a:r>
            <a:r>
              <a:rPr lang="ru-RU" dirty="0"/>
              <a:t> </a:t>
            </a:r>
            <a:endParaRPr lang="ru-RU" dirty="0" smtClean="0"/>
          </a:p>
          <a:p>
            <a:pPr marL="342900" indent="-342900">
              <a:buFont typeface="Arial" panose="020B0604020202020204" pitchFamily="34" charset="0"/>
              <a:buChar char="•"/>
            </a:pPr>
            <a:r>
              <a:rPr lang="ru-RU" dirty="0" smtClean="0"/>
              <a:t>QoS - </a:t>
            </a:r>
            <a:r>
              <a:rPr lang="ru-RU" b="0" dirty="0"/>
              <a:t>«</a:t>
            </a:r>
            <a:r>
              <a:rPr lang="ru-RU" dirty="0"/>
              <a:t>Кос</a:t>
            </a:r>
            <a:r>
              <a:rPr lang="ru-RU" b="0" dirty="0"/>
              <a:t>» — это технология, обеспечивающая выделение предпочтений высокоприоритетному сетевому трафику, устройству или критичному </a:t>
            </a:r>
            <a:r>
              <a:rPr lang="ru-RU" b="0" dirty="0" smtClean="0"/>
              <a:t>приложению. </a:t>
            </a:r>
            <a:r>
              <a:rPr lang="ru-RU" b="0" dirty="0" err="1" smtClean="0"/>
              <a:t>КоС</a:t>
            </a:r>
            <a:r>
              <a:rPr lang="ru-RU" b="0" dirty="0" smtClean="0"/>
              <a:t> </a:t>
            </a:r>
            <a:r>
              <a:rPr lang="ru-RU" b="0" dirty="0"/>
              <a:t>необходим для работы </a:t>
            </a:r>
            <a:r>
              <a:rPr lang="en-US" b="0" dirty="0" smtClean="0"/>
              <a:t>IP</a:t>
            </a:r>
            <a:r>
              <a:rPr lang="ru-RU" b="0" dirty="0" smtClean="0"/>
              <a:t>-телефонов</a:t>
            </a:r>
            <a:r>
              <a:rPr lang="ru-RU" b="0" dirty="0"/>
              <a:t>, видеоконференций, потокового </a:t>
            </a:r>
            <a:r>
              <a:rPr lang="ru-RU" b="0" dirty="0" smtClean="0"/>
              <a:t>видео</a:t>
            </a:r>
            <a:r>
              <a:rPr lang="en-US" b="0" dirty="0" smtClean="0"/>
              <a:t> </a:t>
            </a:r>
            <a:r>
              <a:rPr lang="ru-RU" b="0" dirty="0" smtClean="0"/>
              <a:t>и т.д.</a:t>
            </a:r>
            <a:endParaRPr lang="ru-RU" dirty="0" smtClean="0"/>
          </a:p>
          <a:p>
            <a:pPr marL="342900" indent="-342900">
              <a:buFont typeface="Arial" panose="020B0604020202020204" pitchFamily="34" charset="0"/>
              <a:buChar char="•"/>
            </a:pPr>
            <a:r>
              <a:rPr lang="ru-RU" dirty="0" smtClean="0"/>
              <a:t>Агрегирование </a:t>
            </a:r>
            <a:r>
              <a:rPr lang="ru-RU" b="0" dirty="0"/>
              <a:t>(англ. </a:t>
            </a:r>
            <a:r>
              <a:rPr lang="ru-RU" b="0" i="1" dirty="0" err="1"/>
              <a:t>Link</a:t>
            </a:r>
            <a:r>
              <a:rPr lang="ru-RU" b="0" i="1" dirty="0"/>
              <a:t> </a:t>
            </a:r>
            <a:r>
              <a:rPr lang="ru-RU" b="0" i="1" dirty="0" err="1"/>
              <a:t>aggregation</a:t>
            </a:r>
            <a:r>
              <a:rPr lang="ru-RU" b="0" dirty="0"/>
              <a:t>) — технологии объединения нескольких параллельных каналов передачи данных в один логический. Это позволяет увеличить пропускную способность каналов и повысить их надежность в случае отказа одного из каналов.</a:t>
            </a:r>
            <a:endParaRPr lang="ru-RU" dirty="0" smtClean="0"/>
          </a:p>
          <a:p>
            <a:pPr marL="342900" indent="-342900" algn="just">
              <a:buFont typeface="Arial" panose="020B0604020202020204" pitchFamily="34" charset="0"/>
              <a:buChar char="•"/>
            </a:pPr>
            <a:r>
              <a:rPr lang="ru-RU" dirty="0"/>
              <a:t>Зеркалирование трафика</a:t>
            </a:r>
            <a:r>
              <a:rPr lang="ru-RU" b="0" dirty="0"/>
              <a:t> — функция коммутатора, предназначенная для перенаправления трафика с одного порта коммутатора на другой порт этого же коммутатора (локальное зеркалирование) или на удаленный коммутатор (удаленное зеркалирование).</a:t>
            </a:r>
            <a:endParaRPr lang="ru-RU" dirty="0"/>
          </a:p>
        </p:txBody>
      </p:sp>
    </p:spTree>
    <p:extLst>
      <p:ext uri="{BB962C8B-B14F-4D97-AF65-F5344CB8AC3E}">
        <p14:creationId xmlns:p14="http://schemas.microsoft.com/office/powerpoint/2010/main" val="23877154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717"/>
            <a:ext cx="8291264" cy="907345"/>
          </a:xfrm>
        </p:spPr>
        <p:txBody>
          <a:bodyPr>
            <a:normAutofit/>
          </a:bodyPr>
          <a:lstStyle/>
          <a:p>
            <a:r>
              <a:rPr lang="ru-RU" sz="3200" dirty="0" smtClean="0"/>
              <a:t>Неуправляемые коммутаторы </a:t>
            </a:r>
            <a:endParaRPr lang="ru-RU" sz="3200" dirty="0"/>
          </a:p>
        </p:txBody>
      </p:sp>
      <p:sp>
        <p:nvSpPr>
          <p:cNvPr id="3" name="Объект 2"/>
          <p:cNvSpPr>
            <a:spLocks noGrp="1"/>
          </p:cNvSpPr>
          <p:nvPr>
            <p:ph idx="1"/>
          </p:nvPr>
        </p:nvSpPr>
        <p:spPr/>
        <p:txBody>
          <a:bodyPr/>
          <a:lstStyle/>
          <a:p>
            <a:endParaRPr lang="ru-RU" dirty="0"/>
          </a:p>
        </p:txBody>
      </p:sp>
      <p:pic>
        <p:nvPicPr>
          <p:cNvPr id="7170" name="Picture 2" descr="http://beecomp.ru/upload/resize_cache/iblock/b42/350_1000_1/b4229023e8c9a45a08d59fca41403183.jpg"/>
          <p:cNvPicPr>
            <a:picLocks noChangeAspect="1" noChangeArrowheads="1"/>
          </p:cNvPicPr>
          <p:nvPr/>
        </p:nvPicPr>
        <p:blipFill rotWithShape="1">
          <a:blip r:embed="rId2">
            <a:extLst>
              <a:ext uri="{28A0092B-C50C-407E-A947-70E740481C1C}">
                <a14:useLocalDpi xmlns:a14="http://schemas.microsoft.com/office/drawing/2010/main" val="0"/>
              </a:ext>
            </a:extLst>
          </a:blip>
          <a:srcRect t="20404" b="22686"/>
          <a:stretch/>
        </p:blipFill>
        <p:spPr bwMode="auto">
          <a:xfrm>
            <a:off x="251519" y="1079768"/>
            <a:ext cx="4669257" cy="1989191"/>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Каталог, компания INLINE - Неуправляемый коммутатор D-Link 5x10/100/1000Mbps (DGS-1005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3795" y="1060063"/>
            <a:ext cx="3758491" cy="2383434"/>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Неуправляемый коммутатор D-Link 16x10/100Mbps (DES-1016D/F1A) - Robotcomp.r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3701860"/>
            <a:ext cx="5400600" cy="2554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16989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718"/>
            <a:ext cx="5791200" cy="704514"/>
          </a:xfrm>
        </p:spPr>
        <p:txBody>
          <a:bodyPr/>
          <a:lstStyle/>
          <a:p>
            <a:r>
              <a:rPr lang="ru-RU" dirty="0" smtClean="0"/>
              <a:t>маршрутизатор</a:t>
            </a:r>
            <a:endParaRPr lang="ru-RU" dirty="0"/>
          </a:p>
        </p:txBody>
      </p:sp>
      <p:sp>
        <p:nvSpPr>
          <p:cNvPr id="3" name="Содержимое 2"/>
          <p:cNvSpPr>
            <a:spLocks noGrp="1"/>
          </p:cNvSpPr>
          <p:nvPr>
            <p:ph idx="1"/>
          </p:nvPr>
        </p:nvSpPr>
        <p:spPr>
          <a:xfrm>
            <a:off x="457200" y="857232"/>
            <a:ext cx="7620000" cy="5268931"/>
          </a:xfrm>
        </p:spPr>
        <p:txBody>
          <a:bodyPr/>
          <a:lstStyle/>
          <a:p>
            <a:pPr algn="just"/>
            <a:r>
              <a:rPr lang="ru-RU" dirty="0" smtClean="0"/>
              <a:t>(от англ. </a:t>
            </a:r>
            <a:r>
              <a:rPr lang="ru-RU" dirty="0" err="1" smtClean="0"/>
              <a:t>router</a:t>
            </a:r>
            <a:r>
              <a:rPr lang="ru-RU" dirty="0" smtClean="0"/>
              <a:t>) — специализированный сетевой компьютер, имеющий как минимум один сетевой интерфейс и пересылающий пакеты данных между различными сегментами сети, связывающий разнородные сети различных архитектур, принимающий решения о пересылке на основании информации о топологии сети и определённых правил, заданных администратором.</a:t>
            </a:r>
            <a:endParaRPr lang="ru-RU" dirty="0"/>
          </a:p>
        </p:txBody>
      </p:sp>
      <p:pic>
        <p:nvPicPr>
          <p:cNvPr id="12290" name="Picture 2" descr="Роутер wifi: что это такое? Новости в сети"/>
          <p:cNvPicPr>
            <a:picLocks noChangeAspect="1" noChangeArrowheads="1"/>
          </p:cNvPicPr>
          <p:nvPr/>
        </p:nvPicPr>
        <p:blipFill>
          <a:blip r:embed="rId2"/>
          <a:srcRect/>
          <a:stretch>
            <a:fillRect/>
          </a:stretch>
        </p:blipFill>
        <p:spPr bwMode="auto">
          <a:xfrm>
            <a:off x="357158" y="3500438"/>
            <a:ext cx="3448033" cy="2682424"/>
          </a:xfrm>
          <a:prstGeom prst="rect">
            <a:avLst/>
          </a:prstGeom>
          <a:noFill/>
        </p:spPr>
      </p:pic>
      <p:pic>
        <p:nvPicPr>
          <p:cNvPr id="12292" name="Picture 4" descr="Телематические услуги &quot; Инструкции &quot; Поддержка - &quot;Восток-ТВ&quot;"/>
          <p:cNvPicPr>
            <a:picLocks noChangeAspect="1" noChangeArrowheads="1"/>
          </p:cNvPicPr>
          <p:nvPr/>
        </p:nvPicPr>
        <p:blipFill>
          <a:blip r:embed="rId3"/>
          <a:srcRect/>
          <a:stretch>
            <a:fillRect/>
          </a:stretch>
        </p:blipFill>
        <p:spPr bwMode="auto">
          <a:xfrm>
            <a:off x="4214810" y="3561732"/>
            <a:ext cx="3823993" cy="2458827"/>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Принцип </a:t>
            </a:r>
            <a:r>
              <a:rPr lang="ru-RU" dirty="0" smtClean="0"/>
              <a:t>работы</a:t>
            </a:r>
            <a:endParaRPr lang="ru-RU" dirty="0"/>
          </a:p>
        </p:txBody>
      </p:sp>
      <p:sp>
        <p:nvSpPr>
          <p:cNvPr id="3" name="Содержимое 2"/>
          <p:cNvSpPr>
            <a:spLocks noGrp="1"/>
          </p:cNvSpPr>
          <p:nvPr>
            <p:ph idx="1"/>
          </p:nvPr>
        </p:nvSpPr>
        <p:spPr>
          <a:xfrm>
            <a:off x="457200" y="1752600"/>
            <a:ext cx="8435280" cy="4700736"/>
          </a:xfrm>
        </p:spPr>
        <p:txBody>
          <a:bodyPr/>
          <a:lstStyle/>
          <a:p>
            <a:pPr algn="just"/>
            <a:r>
              <a:rPr lang="ru-RU" b="0" dirty="0"/>
              <a:t>Внутренняя организация устройства такова: в памяти у него хранится таблица маршрутизации, которая содержит пути ко всем устройствам в сети, а также к другим маршрутизаторам. Получается такая связанная сеть устройств, к каждому из которых можно подобрать наиболее оптимальный и короткий путь. Роутер периодически отправляет тестовые пакеты по каждому адресу, чтобы узнать время, за которое дойдет пакет и дойдет ли он вообще (может устройство отключилось). Таким образом, он всегда поддерживает актуальное состояние карты сети с помощью своей таблицы маршрутизации.</a:t>
            </a:r>
            <a:endParaRPr lang="ru-RU"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718"/>
            <a:ext cx="8291264" cy="611986"/>
          </a:xfrm>
        </p:spPr>
        <p:txBody>
          <a:bodyPr>
            <a:normAutofit fontScale="90000"/>
          </a:bodyPr>
          <a:lstStyle/>
          <a:p>
            <a:r>
              <a:rPr lang="ru-RU" dirty="0"/>
              <a:t>Таблица маршрутизации</a:t>
            </a:r>
          </a:p>
        </p:txBody>
      </p:sp>
      <p:sp>
        <p:nvSpPr>
          <p:cNvPr id="3" name="Содержимое 2"/>
          <p:cNvSpPr>
            <a:spLocks noGrp="1"/>
          </p:cNvSpPr>
          <p:nvPr>
            <p:ph idx="1"/>
          </p:nvPr>
        </p:nvSpPr>
        <p:spPr>
          <a:xfrm>
            <a:off x="457200" y="908720"/>
            <a:ext cx="8291264" cy="5217443"/>
          </a:xfrm>
        </p:spPr>
        <p:txBody>
          <a:bodyPr/>
          <a:lstStyle/>
          <a:p>
            <a:pPr algn="just"/>
            <a:r>
              <a:rPr lang="ru-RU" dirty="0"/>
              <a:t>Таблица маршрутизации содержит информацию, на основе которой маршрутизатор принимает решение о дальнейшей пересылке пакетов. Таблица состоит из некоторого числа записей — маршрутов, в каждой из которых содержится адрес сети получателя, адрес следующего узла, которому следует передавать пакеты, административное расстояние — степень доверия к источнику маршрута и некоторый вес записи — метрика. Метрики записей в таблице играют роль в вычислении кратчайших маршрутов к различным получателям. В зависимости от модели маршрутизатора и используемых протоколов маршрутизации, в таблице может содержаться некоторая дополнительная служебная информация.</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718"/>
            <a:ext cx="8291264" cy="1371600"/>
          </a:xfrm>
        </p:spPr>
        <p:txBody>
          <a:bodyPr/>
          <a:lstStyle/>
          <a:p>
            <a:r>
              <a:rPr lang="ru-RU" dirty="0"/>
              <a:t>Активное сетевое оборудование</a:t>
            </a:r>
          </a:p>
        </p:txBody>
      </p:sp>
      <p:sp>
        <p:nvSpPr>
          <p:cNvPr id="3" name="Объект 2"/>
          <p:cNvSpPr>
            <a:spLocks noGrp="1"/>
          </p:cNvSpPr>
          <p:nvPr>
            <p:ph idx="1"/>
          </p:nvPr>
        </p:nvSpPr>
        <p:spPr>
          <a:xfrm>
            <a:off x="467544" y="1628800"/>
            <a:ext cx="7620000" cy="4373563"/>
          </a:xfrm>
        </p:spPr>
        <p:txBody>
          <a:bodyPr>
            <a:normAutofit/>
          </a:bodyPr>
          <a:lstStyle/>
          <a:p>
            <a:pPr algn="just"/>
            <a:r>
              <a:rPr lang="ru-RU" sz="3600" b="0" dirty="0"/>
              <a:t>— это оборудование, содержащее электронные схемы, получающее питание от электрической сети или других источников и выполняющее функции </a:t>
            </a:r>
            <a:r>
              <a:rPr lang="ru-RU" sz="3600" b="0" dirty="0" smtClean="0"/>
              <a:t>усиления и преобразования сигналов.</a:t>
            </a:r>
            <a:endParaRPr lang="ru-RU" sz="3600" b="0" dirty="0"/>
          </a:p>
        </p:txBody>
      </p:sp>
    </p:spTree>
    <p:extLst>
      <p:ext uri="{BB962C8B-B14F-4D97-AF65-F5344CB8AC3E}">
        <p14:creationId xmlns:p14="http://schemas.microsoft.com/office/powerpoint/2010/main" val="27457016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718"/>
            <a:ext cx="8219256" cy="1371600"/>
          </a:xfrm>
        </p:spPr>
        <p:txBody>
          <a:bodyPr>
            <a:normAutofit fontScale="90000"/>
          </a:bodyPr>
          <a:lstStyle/>
          <a:p>
            <a:r>
              <a:rPr lang="ru-RU" dirty="0"/>
              <a:t>Таблица маршрутизации может составляться двумя способами:</a:t>
            </a:r>
          </a:p>
        </p:txBody>
      </p:sp>
      <p:sp>
        <p:nvSpPr>
          <p:cNvPr id="3" name="Содержимое 2"/>
          <p:cNvSpPr>
            <a:spLocks noGrp="1"/>
          </p:cNvSpPr>
          <p:nvPr>
            <p:ph idx="1"/>
          </p:nvPr>
        </p:nvSpPr>
        <p:spPr>
          <a:xfrm>
            <a:off x="251520" y="1556792"/>
            <a:ext cx="8568952" cy="4968552"/>
          </a:xfrm>
        </p:spPr>
        <p:txBody>
          <a:bodyPr>
            <a:normAutofit/>
          </a:bodyPr>
          <a:lstStyle/>
          <a:p>
            <a:pPr marL="342900" lvl="0" indent="-342900">
              <a:buFont typeface="Arial" panose="020B0604020202020204" pitchFamily="34" charset="0"/>
              <a:buChar char="•"/>
            </a:pPr>
            <a:r>
              <a:rPr lang="ru-RU" u="sng" dirty="0"/>
              <a:t>статическая маршрутизация</a:t>
            </a:r>
            <a:r>
              <a:rPr lang="ru-RU" dirty="0"/>
              <a:t> — когда записи в таблице вводятся и изменяются вручную. Такой способ требует вмешательства администратора каждый раз, когда происходят изменения в топологии сети. С другой стороны, он является наиболее стабильным и требующим минимума аппаратных ресурсов маршрутизатора для обслуживания таблицы.</a:t>
            </a:r>
          </a:p>
          <a:p>
            <a:pPr marL="342900" indent="-342900" algn="just">
              <a:buFont typeface="Arial" panose="020B0604020202020204" pitchFamily="34" charset="0"/>
              <a:buChar char="•"/>
            </a:pPr>
            <a:r>
              <a:rPr lang="ru-RU" u="sng" dirty="0"/>
              <a:t>динамическая маршрутизация</a:t>
            </a:r>
            <a:r>
              <a:rPr lang="ru-RU" dirty="0"/>
              <a:t> — когда записи в таблице обновляются автоматически при помощи одного или нескольких протоколов маршрутизации — RIP,OSPF, IGRP, EIGRP, IS-IS, BGP, и др. Кроме того, маршрутизатор строит таблицу оптимальных путей к сетям назначения на основе различных критериев — количества промежуточных узлов, пропускной способности каналов, задержки передачи данных и т. п.</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718"/>
            <a:ext cx="5791200" cy="611986"/>
          </a:xfrm>
        </p:spPr>
        <p:txBody>
          <a:bodyPr>
            <a:normAutofit fontScale="90000"/>
          </a:bodyPr>
          <a:lstStyle/>
          <a:p>
            <a:r>
              <a:rPr lang="ru-RU" dirty="0" err="1"/>
              <a:t>медиаконвертер</a:t>
            </a:r>
            <a:endParaRPr lang="ru-RU" dirty="0"/>
          </a:p>
        </p:txBody>
      </p:sp>
      <p:sp>
        <p:nvSpPr>
          <p:cNvPr id="3" name="Содержимое 2"/>
          <p:cNvSpPr>
            <a:spLocks noGrp="1"/>
          </p:cNvSpPr>
          <p:nvPr>
            <p:ph idx="1"/>
          </p:nvPr>
        </p:nvSpPr>
        <p:spPr>
          <a:xfrm>
            <a:off x="457200" y="980729"/>
            <a:ext cx="7620000" cy="3600400"/>
          </a:xfrm>
        </p:spPr>
        <p:txBody>
          <a:bodyPr/>
          <a:lstStyle/>
          <a:p>
            <a:pPr algn="just"/>
            <a:r>
              <a:rPr lang="ru-RU" dirty="0"/>
              <a:t>(также преобразователь среды) — это устройство, преобразующее среду распространения сигнала из одного типа в другой. Чаще всего средой распространения сигнала являются медные провода и оптические кабели. Под средой распространения сигнала может пониматься любая среда передачи данных, однако в современной терминологии </a:t>
            </a:r>
            <a:r>
              <a:rPr lang="ru-RU" dirty="0" err="1"/>
              <a:t>медиаконвертер</a:t>
            </a:r>
            <a:r>
              <a:rPr lang="ru-RU" dirty="0"/>
              <a:t> работает как связующее звено только между двумя средами — оптическим и медным кабелями.</a:t>
            </a:r>
          </a:p>
          <a:p>
            <a:pPr algn="just"/>
            <a:endParaRPr lang="ru-RU" dirty="0"/>
          </a:p>
        </p:txBody>
      </p:sp>
      <p:pic>
        <p:nvPicPr>
          <p:cNvPr id="2050" name="Picture 2" descr="Конвертер D-link D-link DMC-530SC Медиаконвертор 1xUTP 10/100, 1xSC SM, 30km - низкая цена, доставка по Москве. Купить в интерне"/>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3971860"/>
            <a:ext cx="3427140" cy="25507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718"/>
            <a:ext cx="7283152" cy="539978"/>
          </a:xfrm>
        </p:spPr>
        <p:txBody>
          <a:bodyPr>
            <a:normAutofit fontScale="90000"/>
          </a:bodyPr>
          <a:lstStyle/>
          <a:p>
            <a:r>
              <a:rPr lang="ru-RU" dirty="0"/>
              <a:t>сетевой трансивер</a:t>
            </a:r>
          </a:p>
        </p:txBody>
      </p:sp>
      <p:sp>
        <p:nvSpPr>
          <p:cNvPr id="3" name="Содержимое 2"/>
          <p:cNvSpPr>
            <a:spLocks noGrp="1"/>
          </p:cNvSpPr>
          <p:nvPr>
            <p:ph idx="1"/>
          </p:nvPr>
        </p:nvSpPr>
        <p:spPr>
          <a:xfrm>
            <a:off x="251520" y="764705"/>
            <a:ext cx="8496944" cy="2520280"/>
          </a:xfrm>
        </p:spPr>
        <p:txBody>
          <a:bodyPr/>
          <a:lstStyle/>
          <a:p>
            <a:pPr algn="just"/>
            <a:r>
              <a:rPr lang="ru-RU" dirty="0"/>
              <a:t>— устройство для передачи и приёма сигнала между двумя физически разными средами системы связи. Это приёмник-передатчик, физическое устройство, которое соединяет интерфейс хоста с локальной сетью, такой как Ethernet. Трансиверы Ethernet содержат электронные устройства, передающие сигнал в кабель и детектирующие коллизии</a:t>
            </a:r>
            <a:r>
              <a:rPr lang="ru-RU" dirty="0" smtClean="0"/>
              <a:t>.</a:t>
            </a:r>
            <a:endParaRPr lang="ru-RU" dirty="0"/>
          </a:p>
        </p:txBody>
      </p:sp>
      <p:pic>
        <p:nvPicPr>
          <p:cNvPr id="3074" name="Picture 2" descr="Cisco Cisco CTS-QSC20-K9 Где купить, сколько стоит"/>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3501008"/>
            <a:ext cx="3190875" cy="23907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Купить Трансивер TP-Link TL-SM311LM SFP, MiniGBIC, LC, 550/275m в интернет магазине Ого1 с доставкой по Москве и России, цена на"/>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0074" y="3501008"/>
            <a:ext cx="4154306" cy="25922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332657"/>
            <a:ext cx="8363272" cy="3456384"/>
          </a:xfrm>
        </p:spPr>
        <p:txBody>
          <a:bodyPr>
            <a:noAutofit/>
          </a:bodyPr>
          <a:lstStyle/>
          <a:p>
            <a:pPr lvl="0" algn="just"/>
            <a:r>
              <a:rPr lang="ru-RU" sz="2400" b="0" i="1" dirty="0"/>
              <a:t>Сетевая плата</a:t>
            </a:r>
            <a:r>
              <a:rPr lang="ru-RU" sz="2400" b="0" dirty="0"/>
              <a:t>, также известная как сетевая карта, сетевой адаптер, </a:t>
            </a:r>
            <a:r>
              <a:rPr lang="ru-RU" sz="2400" b="0" dirty="0" err="1"/>
              <a:t>Ethernet</a:t>
            </a:r>
            <a:r>
              <a:rPr lang="ru-RU" sz="2400" b="0" dirty="0"/>
              <a:t>-адаптер, NIC (англ. </a:t>
            </a:r>
            <a:r>
              <a:rPr lang="ru-RU" sz="2400" b="0" dirty="0" err="1"/>
              <a:t>network</a:t>
            </a:r>
            <a:r>
              <a:rPr lang="ru-RU" sz="2400" b="0" dirty="0"/>
              <a:t> </a:t>
            </a:r>
            <a:r>
              <a:rPr lang="ru-RU" sz="2400" b="0" dirty="0" err="1"/>
              <a:t>interface</a:t>
            </a:r>
            <a:r>
              <a:rPr lang="ru-RU" sz="2400" b="0" dirty="0"/>
              <a:t> </a:t>
            </a:r>
            <a:r>
              <a:rPr lang="ru-RU" sz="2400" b="0" dirty="0" err="1"/>
              <a:t>controller</a:t>
            </a:r>
            <a:r>
              <a:rPr lang="ru-RU" sz="2400" b="0" dirty="0"/>
              <a:t>) — периферийное устройство, позволяющее компьютеру взаимодействовать с другими устройствами сети. В настоящее время, особенно в персональных компьютерах, сетевые платы довольно часто интегрированы в материнские платы для удобства и удешевления всего компьютера в целом. </a:t>
            </a:r>
          </a:p>
        </p:txBody>
      </p:sp>
      <p:pic>
        <p:nvPicPr>
          <p:cNvPr id="1026" name="Picture 2" descr="1. Принципы работы и компоненты персонального компьютер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3789040"/>
            <a:ext cx="3048000" cy="225742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Как подключить компьютер к ноутбуку? IT ИНСТИНКТ"/>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3891339"/>
            <a:ext cx="3659560" cy="2488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56578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718"/>
            <a:ext cx="8291264" cy="1371600"/>
          </a:xfrm>
        </p:spPr>
        <p:txBody>
          <a:bodyPr>
            <a:normAutofit fontScale="90000"/>
          </a:bodyPr>
          <a:lstStyle/>
          <a:p>
            <a:r>
              <a:rPr lang="ru-RU" dirty="0"/>
              <a:t>По конструктивной реализации сетевые платы делятся на:</a:t>
            </a:r>
          </a:p>
        </p:txBody>
      </p:sp>
      <p:sp>
        <p:nvSpPr>
          <p:cNvPr id="3" name="Объект 2"/>
          <p:cNvSpPr>
            <a:spLocks noGrp="1"/>
          </p:cNvSpPr>
          <p:nvPr>
            <p:ph idx="1"/>
          </p:nvPr>
        </p:nvSpPr>
        <p:spPr>
          <a:xfrm>
            <a:off x="457200" y="1752600"/>
            <a:ext cx="8686800" cy="1244351"/>
          </a:xfrm>
        </p:spPr>
        <p:txBody>
          <a:bodyPr>
            <a:noAutofit/>
          </a:bodyPr>
          <a:lstStyle/>
          <a:p>
            <a:pPr marL="342900" indent="-342900">
              <a:buFont typeface="Arial" panose="020B0604020202020204" pitchFamily="34" charset="0"/>
              <a:buChar char="•"/>
            </a:pPr>
            <a:r>
              <a:rPr lang="ru-RU" sz="2800" b="0" dirty="0"/>
              <a:t>внутренние — отдельные платы, вставляющиеся в ISA, </a:t>
            </a:r>
            <a:r>
              <a:rPr lang="ru-RU" sz="2800" b="0" dirty="0" smtClean="0"/>
              <a:t>PCI</a:t>
            </a:r>
            <a:r>
              <a:rPr lang="en-US" sz="2800" b="0" dirty="0"/>
              <a:t>.</a:t>
            </a:r>
            <a:endParaRPr lang="ru-RU" sz="2800" b="0" dirty="0"/>
          </a:p>
        </p:txBody>
      </p:sp>
      <p:pic>
        <p:nvPicPr>
          <p:cNvPr id="2050" name="Picture 2" descr="Сетевая карта TP-Link TG-3468 купить в Москве. Цена, характеристики, отзывы. Заказать в интернет-магазине brigo.ru с доставкой."/>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4660" y="2924944"/>
            <a:ext cx="6179840" cy="3290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01081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718"/>
            <a:ext cx="8291264" cy="1371600"/>
          </a:xfrm>
        </p:spPr>
        <p:txBody>
          <a:bodyPr>
            <a:normAutofit fontScale="90000"/>
          </a:bodyPr>
          <a:lstStyle/>
          <a:p>
            <a:r>
              <a:rPr lang="ru-RU" dirty="0"/>
              <a:t>По конструктивной реализации сетевые платы делятся на:</a:t>
            </a:r>
          </a:p>
        </p:txBody>
      </p:sp>
      <p:sp>
        <p:nvSpPr>
          <p:cNvPr id="3" name="Объект 2"/>
          <p:cNvSpPr>
            <a:spLocks noGrp="1"/>
          </p:cNvSpPr>
          <p:nvPr>
            <p:ph idx="1"/>
          </p:nvPr>
        </p:nvSpPr>
        <p:spPr>
          <a:xfrm>
            <a:off x="457200" y="1752601"/>
            <a:ext cx="8435280" cy="1532384"/>
          </a:xfrm>
        </p:spPr>
        <p:txBody>
          <a:bodyPr>
            <a:noAutofit/>
          </a:bodyPr>
          <a:lstStyle/>
          <a:p>
            <a:pPr marL="342900" indent="-342900">
              <a:buFont typeface="Arial" panose="020B0604020202020204" pitchFamily="34" charset="0"/>
              <a:buChar char="•"/>
            </a:pPr>
            <a:r>
              <a:rPr lang="ru-RU" sz="2800" b="0" dirty="0"/>
              <a:t>внешние, подключающиеся через LPT, USB или PCMCIA интерфейс, преимущественно использующиеся в ноутбуках;</a:t>
            </a:r>
          </a:p>
        </p:txBody>
      </p:sp>
      <p:pic>
        <p:nvPicPr>
          <p:cNvPr id="3074" name="Picture 2" descr="Продам Внешняя сетевая карта в Киеве. Доска объявлений. Куплю Внешняя сетевая карта. Бесплатные объявления"/>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3599384"/>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В продажу поступил сетевой USB адаптер компании Area PC Бесшумный компьютер"/>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3599384"/>
            <a:ext cx="3278138" cy="2527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00021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718"/>
            <a:ext cx="8219256" cy="1371600"/>
          </a:xfrm>
        </p:spPr>
        <p:txBody>
          <a:bodyPr>
            <a:normAutofit fontScale="90000"/>
          </a:bodyPr>
          <a:lstStyle/>
          <a:p>
            <a:r>
              <a:rPr lang="ru-RU" dirty="0"/>
              <a:t>По конструктивной реализации сетевые платы делятся на:</a:t>
            </a:r>
          </a:p>
        </p:txBody>
      </p:sp>
      <p:sp>
        <p:nvSpPr>
          <p:cNvPr id="3" name="Объект 2"/>
          <p:cNvSpPr>
            <a:spLocks noGrp="1"/>
          </p:cNvSpPr>
          <p:nvPr>
            <p:ph idx="1"/>
          </p:nvPr>
        </p:nvSpPr>
        <p:spPr>
          <a:xfrm>
            <a:off x="457200" y="1752601"/>
            <a:ext cx="7620000" cy="884312"/>
          </a:xfrm>
        </p:spPr>
        <p:txBody>
          <a:bodyPr>
            <a:normAutofit/>
          </a:bodyPr>
          <a:lstStyle/>
          <a:p>
            <a:pPr marL="342900" lvl="0" indent="-342900">
              <a:buFont typeface="Arial" panose="020B0604020202020204" pitchFamily="34" charset="0"/>
              <a:buChar char="•"/>
            </a:pPr>
            <a:r>
              <a:rPr lang="ru-RU" sz="2800" b="0" dirty="0"/>
              <a:t>встроенные в материнскую плату.</a:t>
            </a:r>
          </a:p>
          <a:p>
            <a:endParaRPr lang="ru-RU" sz="2800" b="0" dirty="0"/>
          </a:p>
        </p:txBody>
      </p:sp>
      <p:pic>
        <p:nvPicPr>
          <p:cNvPr id="4098" name="Picture 2" descr="Локальная сеть своими руками: Общие правила построения домашней сети и ее основные компоненты."/>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348880"/>
            <a:ext cx="8004543" cy="4140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90216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718"/>
            <a:ext cx="8435280" cy="1371600"/>
          </a:xfrm>
        </p:spPr>
        <p:txBody>
          <a:bodyPr>
            <a:normAutofit/>
          </a:bodyPr>
          <a:lstStyle/>
          <a:p>
            <a:r>
              <a:rPr lang="ru-RU" sz="2800" dirty="0"/>
              <a:t>На сетевых платах для подключения к локальной сети используются 4 типа разъёмов:</a:t>
            </a:r>
          </a:p>
        </p:txBody>
      </p:sp>
      <p:sp>
        <p:nvSpPr>
          <p:cNvPr id="3" name="Объект 2"/>
          <p:cNvSpPr>
            <a:spLocks noGrp="1"/>
          </p:cNvSpPr>
          <p:nvPr>
            <p:ph idx="1"/>
          </p:nvPr>
        </p:nvSpPr>
        <p:spPr>
          <a:xfrm>
            <a:off x="457200" y="1752601"/>
            <a:ext cx="7620000" cy="596280"/>
          </a:xfrm>
        </p:spPr>
        <p:txBody>
          <a:bodyPr>
            <a:normAutofit fontScale="92500"/>
          </a:bodyPr>
          <a:lstStyle/>
          <a:p>
            <a:pPr lvl="0"/>
            <a:r>
              <a:rPr lang="en-US" sz="2800" b="0" dirty="0" smtClean="0"/>
              <a:t>1. </a:t>
            </a:r>
            <a:r>
              <a:rPr lang="ru-RU" sz="2800" b="0" dirty="0" smtClean="0"/>
              <a:t>8P8C</a:t>
            </a:r>
            <a:r>
              <a:rPr lang="ru-RU" sz="2800" b="0" dirty="0"/>
              <a:t> для витой </a:t>
            </a:r>
            <a:r>
              <a:rPr lang="ru-RU" sz="2800" b="0" dirty="0" smtClean="0"/>
              <a:t>пары</a:t>
            </a:r>
            <a:r>
              <a:rPr lang="en-US" sz="2800" b="0" dirty="0" smtClean="0"/>
              <a:t> </a:t>
            </a:r>
            <a:r>
              <a:rPr lang="en-US" sz="2800" b="0" dirty="0"/>
              <a:t>(8 Position 8 Contact)</a:t>
            </a:r>
            <a:r>
              <a:rPr lang="ru-RU" sz="2800" b="0" dirty="0" smtClean="0"/>
              <a:t>;</a:t>
            </a:r>
            <a:endParaRPr lang="ru-RU" sz="2800" b="0" dirty="0"/>
          </a:p>
          <a:p>
            <a:endParaRPr lang="ru-RU" sz="2800" b="0" dirty="0"/>
          </a:p>
        </p:txBody>
      </p:sp>
      <p:pic>
        <p:nvPicPr>
          <p:cNvPr id="5122" name="Picture 2" descr="RJ"/>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2708920"/>
            <a:ext cx="3804154" cy="3804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22499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718"/>
            <a:ext cx="8435280" cy="1371600"/>
          </a:xfrm>
        </p:spPr>
        <p:txBody>
          <a:bodyPr>
            <a:normAutofit/>
          </a:bodyPr>
          <a:lstStyle/>
          <a:p>
            <a:r>
              <a:rPr lang="ru-RU" sz="2800" dirty="0"/>
              <a:t>На сетевых платах для подключения к локальной сети используются 4 типа разъёмов:</a:t>
            </a:r>
          </a:p>
        </p:txBody>
      </p:sp>
      <p:sp>
        <p:nvSpPr>
          <p:cNvPr id="3" name="Объект 2"/>
          <p:cNvSpPr>
            <a:spLocks noGrp="1"/>
          </p:cNvSpPr>
          <p:nvPr>
            <p:ph idx="1"/>
          </p:nvPr>
        </p:nvSpPr>
        <p:spPr>
          <a:xfrm>
            <a:off x="457200" y="1752601"/>
            <a:ext cx="7620000" cy="1028328"/>
          </a:xfrm>
        </p:spPr>
        <p:txBody>
          <a:bodyPr>
            <a:normAutofit/>
          </a:bodyPr>
          <a:lstStyle/>
          <a:p>
            <a:r>
              <a:rPr lang="en-US" sz="2800" b="0" dirty="0" smtClean="0"/>
              <a:t>2. </a:t>
            </a:r>
            <a:r>
              <a:rPr lang="ru-RU" sz="2800" b="0" dirty="0" smtClean="0"/>
              <a:t>BNC-коннектор</a:t>
            </a:r>
            <a:r>
              <a:rPr lang="ru-RU" sz="2800" b="0" dirty="0"/>
              <a:t> для тонкого коаксиального кабеля;</a:t>
            </a:r>
          </a:p>
        </p:txBody>
      </p:sp>
      <p:pic>
        <p:nvPicPr>
          <p:cNvPr id="6146" name="Picture 2" descr="http://physic.kemsu.ru/pub/content/learn/book/PC%20structure/pic13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1617" y="2778224"/>
            <a:ext cx="5790703" cy="3603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384611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Главная">
  <a:themeElements>
    <a:clrScheme name="Главная">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Главная">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Главная">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353</TotalTime>
  <Words>2020</Words>
  <Application>Microsoft Office PowerPoint</Application>
  <PresentationFormat>Экран (4:3)</PresentationFormat>
  <Paragraphs>73</Paragraphs>
  <Slides>32</Slides>
  <Notes>0</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32</vt:i4>
      </vt:variant>
    </vt:vector>
  </HeadingPairs>
  <TitlesOfParts>
    <vt:vector size="35" baseType="lpstr">
      <vt:lpstr>Arial</vt:lpstr>
      <vt:lpstr>Arial Black</vt:lpstr>
      <vt:lpstr>Главная</vt:lpstr>
      <vt:lpstr>СЕТЕВОЕ ОБОРУДОВАНИЕ</vt:lpstr>
      <vt:lpstr>Сетевое оборудование</vt:lpstr>
      <vt:lpstr>Активное сетевое оборудование</vt:lpstr>
      <vt:lpstr>Презентация PowerPoint</vt:lpstr>
      <vt:lpstr>По конструктивной реализации сетевые платы делятся на:</vt:lpstr>
      <vt:lpstr>По конструктивной реализации сетевые платы делятся на:</vt:lpstr>
      <vt:lpstr>По конструктивной реализации сетевые платы делятся на:</vt:lpstr>
      <vt:lpstr>На сетевых платах для подключения к локальной сети используются 4 типа разъёмов:</vt:lpstr>
      <vt:lpstr>На сетевых платах для подключения к локальной сети используются 4 типа разъёмов:</vt:lpstr>
      <vt:lpstr>На сетевых платах для подключения к локальной сети используются 4 типа разъёмов:</vt:lpstr>
      <vt:lpstr>На сетевых платах для подключения к локальной сети используются 4 типа разъёмов:</vt:lpstr>
      <vt:lpstr>Одной из первых массовых сетевых карт стала серия NE1000/NE2000 фирмы Novell </vt:lpstr>
      <vt:lpstr>Репитер</vt:lpstr>
      <vt:lpstr>Концентратор</vt:lpstr>
      <vt:lpstr>Преимущества и недостатки</vt:lpstr>
      <vt:lpstr>Сетевой Мост</vt:lpstr>
      <vt:lpstr>Принцип работы</vt:lpstr>
      <vt:lpstr>Типы мостов</vt:lpstr>
      <vt:lpstr>коммутатор</vt:lpstr>
      <vt:lpstr>Принцип работы коммутатора</vt:lpstr>
      <vt:lpstr>Режимы коммутации</vt:lpstr>
      <vt:lpstr>Симметричная и асимметричная коммутация</vt:lpstr>
      <vt:lpstr>Буфер памяти</vt:lpstr>
      <vt:lpstr>Возможности и разновидности коммутаторов</vt:lpstr>
      <vt:lpstr>управляемые коммутаторы позволяют настраивать дополнительные функции: </vt:lpstr>
      <vt:lpstr>Неуправляемые коммутаторы </vt:lpstr>
      <vt:lpstr>маршрутизатор</vt:lpstr>
      <vt:lpstr>Принцип работы</vt:lpstr>
      <vt:lpstr>Таблица маршрутизации</vt:lpstr>
      <vt:lpstr>Таблица маршрутизации может составляться двумя способами:</vt:lpstr>
      <vt:lpstr>медиаконвертер</vt:lpstr>
      <vt:lpstr>сетевой трансивер</vt:lpstr>
    </vt:vector>
  </TitlesOfParts>
  <Company>ГБОУ СПО (ССУЗ) "ЧКИПТиХП"</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СЕТЕВОЕ ОБОРУДОВАНИЕ</dc:title>
  <dc:creator>Сергей Григорьевич Флейтинк</dc:creator>
  <cp:lastModifiedBy>Сергей Григорьевич Флейтинк</cp:lastModifiedBy>
  <cp:revision>37</cp:revision>
  <dcterms:created xsi:type="dcterms:W3CDTF">2014-10-16T02:09:08Z</dcterms:created>
  <dcterms:modified xsi:type="dcterms:W3CDTF">2022-06-14T02:50:38Z</dcterms:modified>
</cp:coreProperties>
</file>