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3"/>
  </p:notesMasterIdLst>
  <p:sldIdLst>
    <p:sldId id="256" r:id="rId2"/>
    <p:sldId id="354" r:id="rId3"/>
    <p:sldId id="353" r:id="rId4"/>
    <p:sldId id="344" r:id="rId5"/>
    <p:sldId id="355" r:id="rId6"/>
    <p:sldId id="345" r:id="rId7"/>
    <p:sldId id="348" r:id="rId8"/>
    <p:sldId id="349" r:id="rId9"/>
    <p:sldId id="352" r:id="rId10"/>
    <p:sldId id="350" r:id="rId11"/>
    <p:sldId id="351"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D3C45-DE7D-468B-A9F8-9D55CD509EAA}" type="datetimeFigureOut">
              <a:rPr lang="ru-RU" smtClean="0"/>
              <a:pPr/>
              <a:t>13.03.2022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D8C9ED-1F3C-44F4-95FE-4FD376AA8AB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0905FC65-A12F-48CA-908B-3A19B9F8BCE5}" type="datetime1">
              <a:rPr lang="ru-RU" smtClean="0"/>
              <a:pPr/>
              <a:t>13.03.2022</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15FC9819-61C2-4E87-8BFA-669EF16D188D}"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0F63B072-D11D-416F-A936-33AF9483D65B}" type="datetime1">
              <a:rPr lang="ru-RU" smtClean="0"/>
              <a:pPr/>
              <a:t>13.03.2022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FC9819-61C2-4E87-8BFA-669EF16D18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163EBA2D-69B5-4C32-A381-C4076FC86530}" type="datetime1">
              <a:rPr lang="ru-RU" smtClean="0"/>
              <a:pPr/>
              <a:t>13.03.2022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FC9819-61C2-4E87-8BFA-669EF16D188D}"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6EC0F8C-ADAA-4EC0-98BA-782A66614CC2}" type="datetime1">
              <a:rPr lang="ru-RU" smtClean="0"/>
              <a:pPr/>
              <a:t>13.03.2022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FC9819-61C2-4E87-8BFA-669EF16D188D}" type="slidenum">
              <a:rPr lang="ru-RU" smtClean="0"/>
              <a:pPr/>
              <a:t>‹#›</a:t>
            </a:fld>
            <a:endParaRPr lang="ru-RU"/>
          </a:p>
        </p:txBody>
      </p:sp>
      <p:sp>
        <p:nvSpPr>
          <p:cNvPr id="7" name="Заголовок 6"/>
          <p:cNvSpPr>
            <a:spLocks noGrp="1"/>
          </p:cNvSpPr>
          <p:nvPr>
            <p:ph type="title"/>
          </p:nvPr>
        </p:nvSpPr>
        <p:spPr/>
        <p:txBody>
          <a:bodyPr rtlCol="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1BFA5918-D4A8-4A84-B80D-DD22DECC4E87}" type="datetime1">
              <a:rPr lang="ru-RU" smtClean="0"/>
              <a:pPr/>
              <a:t>13.03.2022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FC9819-61C2-4E87-8BFA-669EF16D188D}"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D5AED291-08F8-4E4A-86C3-478976EAEA9D}" type="datetime1">
              <a:rPr lang="ru-RU" smtClean="0"/>
              <a:pPr/>
              <a:t>13.03.2022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FC9819-61C2-4E87-8BFA-669EF16D188D}" type="slidenum">
              <a:rPr lang="ru-RU" smtClean="0"/>
              <a:pPr/>
              <a:t>‹#›</a:t>
            </a:fld>
            <a:endParaRPr lang="ru-RU"/>
          </a:p>
        </p:txBody>
      </p:sp>
      <p:sp>
        <p:nvSpPr>
          <p:cNvPr id="8" name="Заголовок 7"/>
          <p:cNvSpPr>
            <a:spLocks noGrp="1"/>
          </p:cNvSpPr>
          <p:nvPr>
            <p:ph type="title"/>
          </p:nvPr>
        </p:nvSpPr>
        <p:spPr/>
        <p:txBody>
          <a:bodyPr rtlCol="0"/>
          <a:lstStyle/>
          <a:p>
            <a:r>
              <a:rPr kumimoji="0" lang="ru-RU"/>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E1CD470D-3CB5-44B7-8537-E80E504A9CED}" type="datetime1">
              <a:rPr lang="ru-RU" smtClean="0"/>
              <a:pPr/>
              <a:t>13.03.2022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FC9819-61C2-4E87-8BFA-669EF16D18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0485FD4-CD48-4217-AF2C-90CF32CA4335}" type="datetime1">
              <a:rPr lang="ru-RU" smtClean="0"/>
              <a:pPr/>
              <a:t>13.03.2022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FC9819-61C2-4E87-8BFA-669EF16D188D}" type="slidenum">
              <a:rPr lang="ru-RU" smtClean="0"/>
              <a:pPr/>
              <a:t>‹#›</a:t>
            </a:fld>
            <a:endParaRPr lang="ru-RU"/>
          </a:p>
        </p:txBody>
      </p:sp>
      <p:sp>
        <p:nvSpPr>
          <p:cNvPr id="6" name="Заголовок 5"/>
          <p:cNvSpPr>
            <a:spLocks noGrp="1"/>
          </p:cNvSpPr>
          <p:nvPr>
            <p:ph type="title"/>
          </p:nvPr>
        </p:nvSpPr>
        <p:spPr/>
        <p:txBody>
          <a:bodyPr rtlCol="0"/>
          <a:lstStyle/>
          <a:p>
            <a:r>
              <a:rPr kumimoji="0" lang="ru-RU"/>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0D42802-6E0B-4196-ABAB-55329DC84FCA}" type="datetime1">
              <a:rPr lang="ru-RU" smtClean="0"/>
              <a:pPr/>
              <a:t>13.03.2022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FC9819-61C2-4E87-8BFA-669EF16D18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p>
            <a:fld id="{014A8AEB-0A10-45DB-A841-D20818515DB4}" type="datetime1">
              <a:rPr lang="ru-RU" smtClean="0"/>
              <a:pPr/>
              <a:t>13.03.2022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FC9819-61C2-4E87-8BFA-669EF16D18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00189620-E07A-4B86-B848-1763B8BCD6E2}" type="datetime1">
              <a:rPr lang="ru-RU" smtClean="0"/>
              <a:pPr/>
              <a:t>13.03.2022</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15FC9819-61C2-4E87-8BFA-669EF16D188D}"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ru-RU"/>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0A733B-A943-4E3B-AB57-FFD26324DBEA}" type="datetime1">
              <a:rPr lang="ru-RU" smtClean="0"/>
              <a:pPr/>
              <a:t>13.03.2022</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5FC9819-61C2-4E87-8BFA-669EF16D18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Hyper-Threading</a:t>
            </a:r>
            <a:endParaRPr lang="ru-RU" dirty="0"/>
          </a:p>
        </p:txBody>
      </p:sp>
      <p:sp>
        <p:nvSpPr>
          <p:cNvPr id="3" name="Подзаголовок 2"/>
          <p:cNvSpPr>
            <a:spLocks noGrp="1"/>
          </p:cNvSpPr>
          <p:nvPr>
            <p:ph type="subTitle" idx="1"/>
          </p:nvPr>
        </p:nvSpPr>
        <p:spPr/>
        <p:txBody>
          <a:bodyPr/>
          <a:lstStyle/>
          <a:p>
            <a:r>
              <a:rPr lang="ru-RU" dirty="0"/>
              <a:t>Многопоточность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pPr algn="just"/>
            <a:r>
              <a:rPr lang="ru-RU" dirty="0"/>
              <a:t>Таких много, ибо для вычислений HT это достоинство — тепловыделение практически не растет, процессор особо больше не становится, а при правильной оптимизации можно получить прирост до 30%.</a:t>
            </a:r>
          </a:p>
          <a:p>
            <a:pPr algn="just"/>
            <a:r>
              <a:rPr lang="ru-RU" dirty="0"/>
              <a:t> Поэтому ее поддержку быстро внедрили в те программы, где легко можно сделать распараллеливание нагрузки — в архиваторы (</a:t>
            </a:r>
            <a:r>
              <a:rPr lang="ru-RU" dirty="0" err="1"/>
              <a:t>WinRar</a:t>
            </a:r>
            <a:r>
              <a:rPr lang="ru-RU" dirty="0"/>
              <a:t>), программы для 2D/3D моделирования (3ds </a:t>
            </a:r>
            <a:r>
              <a:rPr lang="ru-RU" dirty="0" err="1"/>
              <a:t>Max</a:t>
            </a:r>
            <a:r>
              <a:rPr lang="ru-RU" dirty="0"/>
              <a:t>, </a:t>
            </a:r>
            <a:r>
              <a:rPr lang="ru-RU" dirty="0" err="1"/>
              <a:t>Maya</a:t>
            </a:r>
            <a:r>
              <a:rPr lang="ru-RU" dirty="0"/>
              <a:t>), программы для обработки фото и видео (</a:t>
            </a:r>
            <a:r>
              <a:rPr lang="ru-RU" dirty="0" err="1"/>
              <a:t>Sony</a:t>
            </a:r>
            <a:r>
              <a:rPr lang="ru-RU" dirty="0"/>
              <a:t> </a:t>
            </a:r>
            <a:r>
              <a:rPr lang="ru-RU" dirty="0" err="1"/>
              <a:t>Vegas</a:t>
            </a:r>
            <a:r>
              <a:rPr lang="ru-RU" dirty="0"/>
              <a:t>, </a:t>
            </a:r>
            <a:r>
              <a:rPr lang="ru-RU" dirty="0" err="1"/>
              <a:t>Photoshop</a:t>
            </a:r>
            <a:r>
              <a:rPr lang="ru-RU" dirty="0"/>
              <a:t>, </a:t>
            </a:r>
            <a:r>
              <a:rPr lang="ru-RU" dirty="0" err="1"/>
              <a:t>Corel</a:t>
            </a:r>
            <a:r>
              <a:rPr lang="ru-RU" dirty="0"/>
              <a:t> </a:t>
            </a:r>
            <a:r>
              <a:rPr lang="ru-RU" dirty="0" err="1"/>
              <a:t>Draw</a:t>
            </a:r>
            <a:r>
              <a:rPr lang="ru-RU" dirty="0"/>
              <a:t>).</a:t>
            </a:r>
          </a:p>
        </p:txBody>
      </p:sp>
      <p:sp>
        <p:nvSpPr>
          <p:cNvPr id="3" name="Номер слайда 2"/>
          <p:cNvSpPr>
            <a:spLocks noGrp="1"/>
          </p:cNvSpPr>
          <p:nvPr>
            <p:ph type="sldNum" sz="quarter" idx="12"/>
          </p:nvPr>
        </p:nvSpPr>
        <p:spPr/>
        <p:txBody>
          <a:bodyPr/>
          <a:lstStyle/>
          <a:p>
            <a:fld id="{15FC9819-61C2-4E87-8BFA-669EF16D188D}" type="slidenum">
              <a:rPr lang="ru-RU" smtClean="0"/>
              <a:pPr/>
              <a:t>10</a:t>
            </a:fld>
            <a:endParaRPr lang="ru-RU"/>
          </a:p>
        </p:txBody>
      </p:sp>
      <p:sp>
        <p:nvSpPr>
          <p:cNvPr id="4" name="Заголовок 3"/>
          <p:cNvSpPr>
            <a:spLocks noGrp="1"/>
          </p:cNvSpPr>
          <p:nvPr>
            <p:ph type="title"/>
          </p:nvPr>
        </p:nvSpPr>
        <p:spPr/>
        <p:txBody>
          <a:bodyPr>
            <a:normAutofit fontScale="90000"/>
          </a:bodyPr>
          <a:lstStyle/>
          <a:p>
            <a:r>
              <a:rPr lang="ru-RU" dirty="0"/>
              <a:t>Программы, умеющие работать с </a:t>
            </a:r>
            <a:r>
              <a:rPr lang="ru-RU" dirty="0" err="1"/>
              <a:t>гиперпоточностью</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a:bodyPr>
          <a:lstStyle/>
          <a:p>
            <a:pPr algn="just"/>
            <a:r>
              <a:rPr lang="ru-RU" dirty="0"/>
              <a:t>Традиционно это большинство игр — их обычно бывает трудно грамотно распараллелить, поэтому зачастую четырех физических ядер на высоких частотах (i5) более чем хватает для игр, распараллелить которые под 8 логических ядер в i7 оказывается непосильной задачей. </a:t>
            </a:r>
          </a:p>
          <a:p>
            <a:pPr algn="just"/>
            <a:r>
              <a:rPr lang="ru-RU" dirty="0"/>
              <a:t>Стоит учитывать и то, что есть фоновые процессы, и если процессор не поддерживает HT, то их обработка ложится на физические ядра, что может замедлить игру. Тут i7 с HT оказывается в выигрыше — все фоновые задачи традиционно имеют пониженный приоритет.</a:t>
            </a:r>
          </a:p>
        </p:txBody>
      </p:sp>
      <p:sp>
        <p:nvSpPr>
          <p:cNvPr id="3" name="Номер слайда 2"/>
          <p:cNvSpPr>
            <a:spLocks noGrp="1"/>
          </p:cNvSpPr>
          <p:nvPr>
            <p:ph type="sldNum" sz="quarter" idx="12"/>
          </p:nvPr>
        </p:nvSpPr>
        <p:spPr/>
        <p:txBody>
          <a:bodyPr/>
          <a:lstStyle/>
          <a:p>
            <a:fld id="{15FC9819-61C2-4E87-8BFA-669EF16D188D}" type="slidenum">
              <a:rPr lang="ru-RU" smtClean="0"/>
              <a:pPr/>
              <a:t>11</a:t>
            </a:fld>
            <a:endParaRPr lang="ru-RU"/>
          </a:p>
        </p:txBody>
      </p:sp>
      <p:sp>
        <p:nvSpPr>
          <p:cNvPr id="4" name="Заголовок 3"/>
          <p:cNvSpPr>
            <a:spLocks noGrp="1"/>
          </p:cNvSpPr>
          <p:nvPr>
            <p:ph type="title"/>
          </p:nvPr>
        </p:nvSpPr>
        <p:spPr/>
        <p:txBody>
          <a:bodyPr>
            <a:normAutofit fontScale="90000"/>
          </a:bodyPr>
          <a:lstStyle/>
          <a:p>
            <a:r>
              <a:rPr lang="ru-RU" dirty="0"/>
              <a:t>Программы, плохо работающие с </a:t>
            </a:r>
            <a:r>
              <a:rPr lang="ru-RU" dirty="0" err="1"/>
              <a:t>гиперпоточностью</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DC41800-901B-41F9-9C32-666197B9445B}"/>
              </a:ext>
            </a:extLst>
          </p:cNvPr>
          <p:cNvSpPr>
            <a:spLocks noGrp="1"/>
          </p:cNvSpPr>
          <p:nvPr>
            <p:ph idx="1"/>
          </p:nvPr>
        </p:nvSpPr>
        <p:spPr/>
        <p:txBody>
          <a:bodyPr/>
          <a:lstStyle/>
          <a:p>
            <a:pPr algn="just"/>
            <a:r>
              <a:rPr lang="ru-RU" dirty="0"/>
              <a:t>Многопоточность — это форма параллельной обработки или разделения задач на части для одновременной обработки. Вместо отправки большой задачи на одно ядро, многопоточные программы разбивают задачи на несколько частей или потоков. Разные ядра процессора обрабатывают эти потоки параллельно, за счет чего достигается экономия времени.</a:t>
            </a:r>
          </a:p>
        </p:txBody>
      </p:sp>
      <p:sp>
        <p:nvSpPr>
          <p:cNvPr id="3" name="Номер слайда 2">
            <a:extLst>
              <a:ext uri="{FF2B5EF4-FFF2-40B4-BE49-F238E27FC236}">
                <a16:creationId xmlns:a16="http://schemas.microsoft.com/office/drawing/2014/main" id="{2CF463FA-29AD-46F6-A12F-84845027DE08}"/>
              </a:ext>
            </a:extLst>
          </p:cNvPr>
          <p:cNvSpPr>
            <a:spLocks noGrp="1"/>
          </p:cNvSpPr>
          <p:nvPr>
            <p:ph type="sldNum" sz="quarter" idx="12"/>
          </p:nvPr>
        </p:nvSpPr>
        <p:spPr/>
        <p:txBody>
          <a:bodyPr/>
          <a:lstStyle/>
          <a:p>
            <a:fld id="{15FC9819-61C2-4E87-8BFA-669EF16D188D}" type="slidenum">
              <a:rPr lang="ru-RU" smtClean="0"/>
              <a:pPr/>
              <a:t>2</a:t>
            </a:fld>
            <a:endParaRPr lang="ru-RU"/>
          </a:p>
        </p:txBody>
      </p:sp>
      <p:sp>
        <p:nvSpPr>
          <p:cNvPr id="4" name="Заголовок 3">
            <a:extLst>
              <a:ext uri="{FF2B5EF4-FFF2-40B4-BE49-F238E27FC236}">
                <a16:creationId xmlns:a16="http://schemas.microsoft.com/office/drawing/2014/main" id="{7B81B855-7569-45D7-9DE7-E635604F80C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39740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1481568-A908-4615-A338-981081379551}"/>
              </a:ext>
            </a:extLst>
          </p:cNvPr>
          <p:cNvSpPr>
            <a:spLocks noGrp="1"/>
          </p:cNvSpPr>
          <p:nvPr>
            <p:ph idx="1"/>
          </p:nvPr>
        </p:nvSpPr>
        <p:spPr/>
        <p:txBody>
          <a:bodyPr/>
          <a:lstStyle/>
          <a:p>
            <a:pPr algn="just"/>
            <a:r>
              <a:rPr lang="en-US" dirty="0"/>
              <a:t>Hyper-threading (</a:t>
            </a:r>
            <a:r>
              <a:rPr lang="ru-RU" dirty="0"/>
              <a:t>англ. </a:t>
            </a:r>
            <a:r>
              <a:rPr lang="en-US" dirty="0"/>
              <a:t>hyper-threading — </a:t>
            </a:r>
            <a:r>
              <a:rPr lang="ru-RU" dirty="0" err="1"/>
              <a:t>гиперпоточность</a:t>
            </a:r>
            <a:r>
              <a:rPr lang="ru-RU" dirty="0"/>
              <a:t>, официальное название — </a:t>
            </a:r>
            <a:r>
              <a:rPr lang="en-US" dirty="0"/>
              <a:t>hyper-threading technology, HTT </a:t>
            </a:r>
            <a:r>
              <a:rPr lang="ru-RU" dirty="0"/>
              <a:t>или </a:t>
            </a:r>
            <a:r>
              <a:rPr lang="en-US" dirty="0"/>
              <a:t>HT) — </a:t>
            </a:r>
            <a:r>
              <a:rPr lang="ru-RU" dirty="0"/>
              <a:t>технология, разработанная компанией </a:t>
            </a:r>
            <a:r>
              <a:rPr lang="en-US" dirty="0"/>
              <a:t>Intel </a:t>
            </a:r>
            <a:r>
              <a:rPr lang="ru-RU" dirty="0"/>
              <a:t>для процессоров на микроархитектуре </a:t>
            </a:r>
            <a:r>
              <a:rPr lang="en-US" dirty="0" err="1"/>
              <a:t>NetBurst</a:t>
            </a:r>
            <a:r>
              <a:rPr lang="en-US" dirty="0"/>
              <a:t>.</a:t>
            </a:r>
            <a:endParaRPr lang="ru-RU" dirty="0"/>
          </a:p>
        </p:txBody>
      </p:sp>
      <p:sp>
        <p:nvSpPr>
          <p:cNvPr id="3" name="Номер слайда 2">
            <a:extLst>
              <a:ext uri="{FF2B5EF4-FFF2-40B4-BE49-F238E27FC236}">
                <a16:creationId xmlns:a16="http://schemas.microsoft.com/office/drawing/2014/main" id="{F9E25D82-4F05-4552-84D0-FCAD594A9EFA}"/>
              </a:ext>
            </a:extLst>
          </p:cNvPr>
          <p:cNvSpPr>
            <a:spLocks noGrp="1"/>
          </p:cNvSpPr>
          <p:nvPr>
            <p:ph type="sldNum" sz="quarter" idx="12"/>
          </p:nvPr>
        </p:nvSpPr>
        <p:spPr/>
        <p:txBody>
          <a:bodyPr/>
          <a:lstStyle/>
          <a:p>
            <a:fld id="{15FC9819-61C2-4E87-8BFA-669EF16D188D}" type="slidenum">
              <a:rPr lang="ru-RU" smtClean="0"/>
              <a:pPr/>
              <a:t>3</a:t>
            </a:fld>
            <a:endParaRPr lang="ru-RU"/>
          </a:p>
        </p:txBody>
      </p:sp>
      <p:sp>
        <p:nvSpPr>
          <p:cNvPr id="4" name="Заголовок 3">
            <a:extLst>
              <a:ext uri="{FF2B5EF4-FFF2-40B4-BE49-F238E27FC236}">
                <a16:creationId xmlns:a16="http://schemas.microsoft.com/office/drawing/2014/main" id="{D0BE4424-AC81-43F8-999A-528F473B8332}"/>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91035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lgn="just"/>
            <a:r>
              <a:rPr lang="ru-RU" dirty="0"/>
              <a:t>Технология </a:t>
            </a:r>
            <a:r>
              <a:rPr lang="ru-RU" dirty="0" err="1"/>
              <a:t>Intel</a:t>
            </a:r>
            <a:r>
              <a:rPr lang="ru-RU" dirty="0"/>
              <a:t>® </a:t>
            </a:r>
            <a:r>
              <a:rPr lang="ru-RU" dirty="0" err="1"/>
              <a:t>Hyper-Threading</a:t>
            </a:r>
            <a:r>
              <a:rPr lang="ru-RU" dirty="0"/>
              <a:t> (</a:t>
            </a:r>
            <a:r>
              <a:rPr lang="ru-RU" dirty="0" err="1"/>
              <a:t>Intel</a:t>
            </a:r>
            <a:r>
              <a:rPr lang="ru-RU" dirty="0"/>
              <a:t>® HT) обеспечивает более эффективное использование ресурсов процессора, позволяя выполнять несколько потоков на каждом ядре.</a:t>
            </a:r>
            <a:endParaRPr lang="en-US" dirty="0"/>
          </a:p>
          <a:p>
            <a:pPr algn="just"/>
            <a:r>
              <a:rPr lang="ru-RU" dirty="0"/>
              <a:t> В отношении производительности эта технология повышает пропускную способность процессоров, улучшая общее быстродействие многопоточных приложений.</a:t>
            </a:r>
          </a:p>
        </p:txBody>
      </p:sp>
      <p:sp>
        <p:nvSpPr>
          <p:cNvPr id="3" name="Номер слайда 2"/>
          <p:cNvSpPr>
            <a:spLocks noGrp="1"/>
          </p:cNvSpPr>
          <p:nvPr>
            <p:ph type="sldNum" sz="quarter" idx="12"/>
          </p:nvPr>
        </p:nvSpPr>
        <p:spPr/>
        <p:txBody>
          <a:bodyPr/>
          <a:lstStyle/>
          <a:p>
            <a:fld id="{15FC9819-61C2-4E87-8BFA-669EF16D188D}" type="slidenum">
              <a:rPr lang="ru-RU" smtClean="0"/>
              <a:pPr/>
              <a:t>4</a:t>
            </a:fld>
            <a:endParaRPr lang="ru-RU"/>
          </a:p>
        </p:txBody>
      </p:sp>
      <p:sp>
        <p:nvSpPr>
          <p:cNvPr id="4" name="Заголовок 3"/>
          <p:cNvSpPr>
            <a:spLocks noGrp="1"/>
          </p:cNvSpPr>
          <p:nvPr>
            <p:ph type="title"/>
          </p:nvPr>
        </p:nvSpPr>
        <p:spPr/>
        <p:txBody>
          <a:bodyPr/>
          <a:lstStyle/>
          <a:p>
            <a:r>
              <a:rPr lang="ru-RU" dirty="0" err="1"/>
              <a:t>Hyper-Threading</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47477F1-9347-4B8D-AFA9-2D2851C71DFD}"/>
              </a:ext>
            </a:extLst>
          </p:cNvPr>
          <p:cNvSpPr>
            <a:spLocks noGrp="1"/>
          </p:cNvSpPr>
          <p:nvPr>
            <p:ph idx="1"/>
          </p:nvPr>
        </p:nvSpPr>
        <p:spPr/>
        <p:txBody>
          <a:bodyPr>
            <a:normAutofit/>
          </a:bodyPr>
          <a:lstStyle/>
          <a:p>
            <a:pPr algn="just"/>
            <a:r>
              <a:rPr lang="ru-RU" dirty="0"/>
              <a:t> 	Главная   цель     применения   </a:t>
            </a:r>
            <a:r>
              <a:rPr lang="ru-RU" dirty="0" err="1"/>
              <a:t>Hyper-Threading</a:t>
            </a:r>
            <a:r>
              <a:rPr lang="ru-RU" dirty="0"/>
              <a:t>  —</a:t>
            </a:r>
            <a:r>
              <a:rPr lang="en-US" dirty="0"/>
              <a:t> </a:t>
            </a:r>
            <a:r>
              <a:rPr lang="ru-RU" dirty="0"/>
              <a:t>не выполнение</a:t>
            </a:r>
            <a:r>
              <a:rPr lang="en-US" dirty="0"/>
              <a:t> </a:t>
            </a:r>
            <a:r>
              <a:rPr lang="ru-RU" dirty="0"/>
              <a:t>нескольких задач одновременно, а максимально  возможная   загрузка процессорных ресурсов.</a:t>
            </a:r>
          </a:p>
          <a:p>
            <a:pPr algn="just"/>
            <a:r>
              <a:rPr lang="ru-RU" dirty="0"/>
              <a:t>    	Процессоры, выполненные по технологии </a:t>
            </a:r>
            <a:r>
              <a:rPr lang="ru-RU" dirty="0" err="1"/>
              <a:t>Hyper-Threading</a:t>
            </a:r>
            <a:r>
              <a:rPr lang="ru-RU" dirty="0"/>
              <a:t>,  одновременно   обрабатывают две  (несколько)   нитей  процессов,  состоящие из потоков данных и команд нескольких     разных       приложений    или различных частей одного. </a:t>
            </a:r>
          </a:p>
        </p:txBody>
      </p:sp>
      <p:sp>
        <p:nvSpPr>
          <p:cNvPr id="3" name="Номер слайда 2">
            <a:extLst>
              <a:ext uri="{FF2B5EF4-FFF2-40B4-BE49-F238E27FC236}">
                <a16:creationId xmlns:a16="http://schemas.microsoft.com/office/drawing/2014/main" id="{C156B834-38D4-42CB-8ACF-570A9CFBF129}"/>
              </a:ext>
            </a:extLst>
          </p:cNvPr>
          <p:cNvSpPr>
            <a:spLocks noGrp="1"/>
          </p:cNvSpPr>
          <p:nvPr>
            <p:ph type="sldNum" sz="quarter" idx="12"/>
          </p:nvPr>
        </p:nvSpPr>
        <p:spPr/>
        <p:txBody>
          <a:bodyPr/>
          <a:lstStyle/>
          <a:p>
            <a:fld id="{15FC9819-61C2-4E87-8BFA-669EF16D188D}" type="slidenum">
              <a:rPr lang="ru-RU" smtClean="0"/>
              <a:pPr/>
              <a:t>5</a:t>
            </a:fld>
            <a:endParaRPr lang="ru-RU"/>
          </a:p>
        </p:txBody>
      </p:sp>
      <p:sp>
        <p:nvSpPr>
          <p:cNvPr id="4" name="Заголовок 3">
            <a:extLst>
              <a:ext uri="{FF2B5EF4-FFF2-40B4-BE49-F238E27FC236}">
                <a16:creationId xmlns:a16="http://schemas.microsoft.com/office/drawing/2014/main" id="{1885E046-F07D-4025-B93D-FAB8A4796797}"/>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26302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500034" y="1142984"/>
            <a:ext cx="8229600" cy="5286412"/>
          </a:xfrm>
        </p:spPr>
        <p:txBody>
          <a:bodyPr>
            <a:normAutofit/>
          </a:bodyPr>
          <a:lstStyle/>
          <a:p>
            <a:pPr algn="just"/>
            <a:r>
              <a:rPr lang="ru-RU" sz="2400" dirty="0"/>
              <a:t>HT позволяет одному физическому ядру обрабатывать одновременно несколько (обычно два) логических потока. </a:t>
            </a:r>
            <a:endParaRPr lang="en-US" sz="2400" dirty="0"/>
          </a:p>
          <a:p>
            <a:pPr algn="just"/>
            <a:r>
              <a:rPr lang="ru-RU" sz="2400" dirty="0"/>
              <a:t>Процессор, поддерживающий </a:t>
            </a:r>
            <a:r>
              <a:rPr lang="ru-RU" sz="2400" dirty="0" err="1"/>
              <a:t>гиперпоточность</a:t>
            </a:r>
            <a:r>
              <a:rPr lang="ru-RU" sz="2400" dirty="0"/>
              <a:t>:</a:t>
            </a:r>
            <a:br>
              <a:rPr lang="ru-RU" sz="2400" dirty="0"/>
            </a:br>
            <a:r>
              <a:rPr lang="ru-RU" sz="2400" dirty="0"/>
              <a:t>может хранить информацию сразу о нескольких выполняющихся потоках</a:t>
            </a:r>
            <a:r>
              <a:rPr lang="en-US" sz="2400" dirty="0"/>
              <a:t>.</a:t>
            </a:r>
            <a:endParaRPr lang="ru-RU" sz="2400" dirty="0"/>
          </a:p>
          <a:p>
            <a:pPr algn="just"/>
            <a:r>
              <a:rPr lang="en-US" sz="2400" dirty="0"/>
              <a:t>C</a:t>
            </a:r>
            <a:r>
              <a:rPr lang="ru-RU" sz="2400" dirty="0"/>
              <a:t>одержит по одному набору регистров (то есть блоков быстрой памяти внутри процессора) и по одному контроллеру прерываний (то есть встроенному блоку процессора, отвечающему за возможность последовательной обработки запросов о наступлении какого-либо события, требующего немедленного внимания, от разных устройств) на каждый логический процессор.</a:t>
            </a:r>
          </a:p>
          <a:p>
            <a:pPr algn="just"/>
            <a:endParaRPr lang="ru-RU" dirty="0"/>
          </a:p>
        </p:txBody>
      </p:sp>
      <p:sp>
        <p:nvSpPr>
          <p:cNvPr id="3" name="Номер слайда 2"/>
          <p:cNvSpPr>
            <a:spLocks noGrp="1"/>
          </p:cNvSpPr>
          <p:nvPr>
            <p:ph type="sldNum" sz="quarter" idx="12"/>
          </p:nvPr>
        </p:nvSpPr>
        <p:spPr/>
        <p:txBody>
          <a:bodyPr/>
          <a:lstStyle/>
          <a:p>
            <a:fld id="{15FC9819-61C2-4E87-8BFA-669EF16D188D}" type="slidenum">
              <a:rPr lang="ru-RU" smtClean="0"/>
              <a:pPr/>
              <a:t>6</a:t>
            </a:fld>
            <a:endParaRPr lang="ru-RU"/>
          </a:p>
        </p:txBody>
      </p:sp>
      <p:sp>
        <p:nvSpPr>
          <p:cNvPr id="4" name="Заголовок 3"/>
          <p:cNvSpPr>
            <a:spLocks noGrp="1"/>
          </p:cNvSpPr>
          <p:nvPr>
            <p:ph type="title"/>
          </p:nvPr>
        </p:nvSpPr>
        <p:spPr/>
        <p:txBody>
          <a:bodyPr/>
          <a:lstStyle/>
          <a:p>
            <a:r>
              <a:rPr lang="ru-RU" dirty="0" err="1"/>
              <a:t>Hyper-Threading</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pPr algn="just"/>
            <a:r>
              <a:rPr lang="ru-RU" dirty="0"/>
              <a:t>Кристалл процессора с поддержкой HT физически больше кристалла процессора без HT в среднем на 5% (именно столько занимают дополнительные блоки регистров и контроллеры прерываний)</a:t>
            </a:r>
          </a:p>
          <a:p>
            <a:pPr algn="just"/>
            <a:r>
              <a:rPr lang="ru-RU" dirty="0"/>
              <a:t>Поддержка HT позволяет нагрузить процессор на 90-95%</a:t>
            </a:r>
          </a:p>
          <a:p>
            <a:pPr algn="just"/>
            <a:r>
              <a:rPr lang="ru-RU" dirty="0"/>
              <a:t>В сравнении с 70% без HT мы получаем, что прирост в лучшем случае будет 20-30% — цифра достаточно большая.</a:t>
            </a:r>
          </a:p>
        </p:txBody>
      </p:sp>
      <p:sp>
        <p:nvSpPr>
          <p:cNvPr id="3" name="Номер слайда 2"/>
          <p:cNvSpPr>
            <a:spLocks noGrp="1"/>
          </p:cNvSpPr>
          <p:nvPr>
            <p:ph type="sldNum" sz="quarter" idx="12"/>
          </p:nvPr>
        </p:nvSpPr>
        <p:spPr/>
        <p:txBody>
          <a:bodyPr/>
          <a:lstStyle/>
          <a:p>
            <a:fld id="{15FC9819-61C2-4E87-8BFA-669EF16D188D}" type="slidenum">
              <a:rPr lang="ru-RU" smtClean="0"/>
              <a:pPr/>
              <a:t>7</a:t>
            </a:fld>
            <a:endParaRPr lang="ru-RU"/>
          </a:p>
        </p:txBody>
      </p:sp>
      <p:sp>
        <p:nvSpPr>
          <p:cNvPr id="4" name="Заголовок 3"/>
          <p:cNvSpPr>
            <a:spLocks noGrp="1"/>
          </p:cNvSpPr>
          <p:nvPr>
            <p:ph type="title"/>
          </p:nvPr>
        </p:nvSpPr>
        <p:spPr/>
        <p:txBody>
          <a:bodyPr>
            <a:normAutofit fontScale="90000"/>
          </a:bodyPr>
          <a:lstStyle/>
          <a:p>
            <a:r>
              <a:rPr lang="ru-RU" dirty="0"/>
              <a:t>Повышение производительности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481328"/>
            <a:ext cx="8229600" cy="4948068"/>
          </a:xfrm>
        </p:spPr>
        <p:txBody>
          <a:bodyPr>
            <a:normAutofit fontScale="92500"/>
          </a:bodyPr>
          <a:lstStyle/>
          <a:p>
            <a:pPr algn="just"/>
            <a:r>
              <a:rPr lang="ru-RU" dirty="0"/>
              <a:t>Однако не все так хорошо: бывает, что прироста производительности от HT нет вообще, и даже бывает так, что HT ухудшает производительность процессора.</a:t>
            </a:r>
          </a:p>
          <a:p>
            <a:pPr algn="just"/>
            <a:r>
              <a:rPr lang="ru-RU" dirty="0"/>
              <a:t> Это бывает по многим причинам:</a:t>
            </a:r>
          </a:p>
          <a:p>
            <a:pPr algn="just"/>
            <a:r>
              <a:rPr lang="ru-RU" b="1" dirty="0"/>
              <a:t>Нехватка кэш-памяти.</a:t>
            </a:r>
            <a:r>
              <a:rPr lang="ru-RU" dirty="0"/>
              <a:t> К примеру в современных </a:t>
            </a:r>
            <a:r>
              <a:rPr lang="ru-RU" dirty="0" err="1"/>
              <a:t>четырехядерных</a:t>
            </a:r>
            <a:r>
              <a:rPr lang="ru-RU" dirty="0"/>
              <a:t> i5 находится 6 </a:t>
            </a:r>
            <a:r>
              <a:rPr lang="ru-RU" dirty="0" err="1"/>
              <a:t>мб</a:t>
            </a:r>
            <a:r>
              <a:rPr lang="ru-RU" dirty="0"/>
              <a:t> </a:t>
            </a:r>
            <a:r>
              <a:rPr lang="ru-RU" dirty="0" err="1"/>
              <a:t>кэша</a:t>
            </a:r>
            <a:r>
              <a:rPr lang="ru-RU" dirty="0"/>
              <a:t> L3 - по 1.5 </a:t>
            </a:r>
            <a:r>
              <a:rPr lang="ru-RU" dirty="0" err="1"/>
              <a:t>мб</a:t>
            </a:r>
            <a:r>
              <a:rPr lang="ru-RU" dirty="0"/>
              <a:t> на ядро. В </a:t>
            </a:r>
            <a:r>
              <a:rPr lang="ru-RU" dirty="0" err="1"/>
              <a:t>четырехядерных</a:t>
            </a:r>
            <a:r>
              <a:rPr lang="ru-RU" dirty="0"/>
              <a:t> i7 с HT </a:t>
            </a:r>
            <a:r>
              <a:rPr lang="ru-RU" dirty="0" err="1"/>
              <a:t>кэша</a:t>
            </a:r>
            <a:r>
              <a:rPr lang="ru-RU" dirty="0"/>
              <a:t> уже 8 </a:t>
            </a:r>
            <a:r>
              <a:rPr lang="ru-RU" dirty="0" err="1"/>
              <a:t>мб</a:t>
            </a:r>
            <a:r>
              <a:rPr lang="ru-RU" dirty="0"/>
              <a:t>, но так как логических ядер 8, то мы получаем уже только 1 </a:t>
            </a:r>
            <a:r>
              <a:rPr lang="ru-RU" dirty="0" err="1"/>
              <a:t>мб</a:t>
            </a:r>
            <a:r>
              <a:rPr lang="ru-RU" dirty="0"/>
              <a:t> на ядро — при вычислениях некоторым программам этого объема может не хватать, что приводит к падению производительности.</a:t>
            </a:r>
          </a:p>
        </p:txBody>
      </p:sp>
      <p:sp>
        <p:nvSpPr>
          <p:cNvPr id="3" name="Номер слайда 2"/>
          <p:cNvSpPr>
            <a:spLocks noGrp="1"/>
          </p:cNvSpPr>
          <p:nvPr>
            <p:ph type="sldNum" sz="quarter" idx="12"/>
          </p:nvPr>
        </p:nvSpPr>
        <p:spPr/>
        <p:txBody>
          <a:bodyPr/>
          <a:lstStyle/>
          <a:p>
            <a:fld id="{15FC9819-61C2-4E87-8BFA-669EF16D188D}" type="slidenum">
              <a:rPr lang="ru-RU" smtClean="0"/>
              <a:pPr/>
              <a:t>8</a:t>
            </a:fld>
            <a:endParaRPr lang="ru-RU"/>
          </a:p>
        </p:txBody>
      </p:sp>
      <p:sp>
        <p:nvSpPr>
          <p:cNvPr id="4" name="Заголовок 3"/>
          <p:cNvSpPr>
            <a:spLocks noGrp="1"/>
          </p:cNvSpPr>
          <p:nvPr>
            <p:ph type="title"/>
          </p:nvPr>
        </p:nvSpPr>
        <p:spPr/>
        <p:txBody>
          <a:bodyPr>
            <a:normAutofit fontScale="90000"/>
          </a:bodyPr>
          <a:lstStyle/>
          <a:p>
            <a:r>
              <a:rPr lang="ru-RU" dirty="0"/>
              <a:t>Понижение производительности</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pPr algn="just"/>
            <a:r>
              <a:rPr lang="ru-RU" b="1" dirty="0"/>
              <a:t>Отсутствие оптимизации ПО. </a:t>
            </a:r>
            <a:r>
              <a:rPr lang="ru-RU" dirty="0"/>
              <a:t>Самая основная проблема — программы считают логические ядра физическими, из-за чего при параллельном выполнении задач на одном ядре часто возникают задержки из-за обращения задач к одному и тому же вычислительному блоку, что в итоге сводит </a:t>
            </a:r>
            <a:r>
              <a:rPr lang="ru-RU" dirty="0" err="1"/>
              <a:t>сводит</a:t>
            </a:r>
            <a:r>
              <a:rPr lang="ru-RU" dirty="0"/>
              <a:t> прирост производительности от HT на нет.</a:t>
            </a:r>
            <a:endParaRPr lang="en-US" dirty="0"/>
          </a:p>
          <a:p>
            <a:pPr algn="just"/>
            <a:r>
              <a:rPr lang="ru-RU" b="1" dirty="0"/>
              <a:t>Зависимость данных. </a:t>
            </a:r>
            <a:r>
              <a:rPr lang="ru-RU" dirty="0"/>
              <a:t>Вытекает из предыдущего пункта — для выполнения одной задачи требуется результат другой, а она еще не выполнена. И опять же мы получаем простой, снижение загрузки на процессор и небольшой прирост от HT.</a:t>
            </a:r>
          </a:p>
        </p:txBody>
      </p:sp>
      <p:sp>
        <p:nvSpPr>
          <p:cNvPr id="3" name="Номер слайда 2"/>
          <p:cNvSpPr>
            <a:spLocks noGrp="1"/>
          </p:cNvSpPr>
          <p:nvPr>
            <p:ph type="sldNum" sz="quarter" idx="12"/>
          </p:nvPr>
        </p:nvSpPr>
        <p:spPr/>
        <p:txBody>
          <a:bodyPr/>
          <a:lstStyle/>
          <a:p>
            <a:fld id="{15FC9819-61C2-4E87-8BFA-669EF16D188D}" type="slidenum">
              <a:rPr lang="ru-RU" smtClean="0"/>
              <a:pPr/>
              <a:t>9</a:t>
            </a:fld>
            <a:endParaRPr lang="ru-RU"/>
          </a:p>
        </p:txBody>
      </p:sp>
      <p:sp>
        <p:nvSpPr>
          <p:cNvPr id="4" name="Заголовок 3"/>
          <p:cNvSpPr>
            <a:spLocks noGrp="1"/>
          </p:cNvSpPr>
          <p:nvPr>
            <p:ph type="title"/>
          </p:nvPr>
        </p:nvSpPr>
        <p:spPr/>
        <p:txBody>
          <a:bodyPr>
            <a:normAutofit fontScale="90000"/>
          </a:bodyPr>
          <a:lstStyle/>
          <a:p>
            <a:r>
              <a:rPr lang="ru-RU" dirty="0"/>
              <a:t>Понижение производительности</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1637</TotalTime>
  <Words>695</Words>
  <Application>Microsoft Office PowerPoint</Application>
  <PresentationFormat>Экран (4:3)</PresentationFormat>
  <Paragraphs>40</Paragraphs>
  <Slides>11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Times New Roman</vt:lpstr>
      <vt:lpstr>Verdana</vt:lpstr>
      <vt:lpstr>Wingdings 2</vt:lpstr>
      <vt:lpstr>Wingdings 3</vt:lpstr>
      <vt:lpstr>Открытая</vt:lpstr>
      <vt:lpstr>Hyper-Threading</vt:lpstr>
      <vt:lpstr>Презентация PowerPoint</vt:lpstr>
      <vt:lpstr>Презентация PowerPoint</vt:lpstr>
      <vt:lpstr>Hyper-Threading</vt:lpstr>
      <vt:lpstr>Презентация PowerPoint</vt:lpstr>
      <vt:lpstr>Hyper-Threading</vt:lpstr>
      <vt:lpstr>Повышение производительности</vt:lpstr>
      <vt:lpstr>Понижение производительности</vt:lpstr>
      <vt:lpstr>Понижение производительности</vt:lpstr>
      <vt:lpstr>Программы, умеющие работать с гиперпоточностью</vt:lpstr>
      <vt:lpstr>Программы, плохо работающие с гиперпоточностью</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Александр</dc:creator>
  <cp:lastModifiedBy>Андрей Исаев</cp:lastModifiedBy>
  <cp:revision>272</cp:revision>
  <dcterms:created xsi:type="dcterms:W3CDTF">2017-09-06T19:34:08Z</dcterms:created>
  <dcterms:modified xsi:type="dcterms:W3CDTF">2022-03-13T15:21:59Z</dcterms:modified>
</cp:coreProperties>
</file>