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2" r:id="rId11"/>
    <p:sldId id="263" r:id="rId12"/>
    <p:sldId id="269" r:id="rId13"/>
    <p:sldId id="270" r:id="rId14"/>
    <p:sldId id="268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2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3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6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7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1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54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87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3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9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52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6B59DE-4748-48CA-AE29-DC16CC9782DB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8D9E7E-EFC6-4615-BCFA-61BA5CAC3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Режимы работы процессора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2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новых поколениях микропроцессоров </a:t>
            </a:r>
            <a:r>
              <a:rPr lang="ru-RU" dirty="0" err="1"/>
              <a:t>Intel</a:t>
            </a:r>
            <a:r>
              <a:rPr lang="ru-RU" dirty="0"/>
              <a:t> появился режим системного управления. Он предназначен для выполнения некоторых действий с возможностью их полной изоляции от прикладного программного обеспечения и даже от операционной системы. Микропроцессор переходит в этот режим только </a:t>
            </a:r>
            <a:r>
              <a:rPr lang="ru-RU" dirty="0" err="1"/>
              <a:t>аппаратно</a:t>
            </a:r>
            <a:r>
              <a:rPr lang="ru-RU" dirty="0"/>
              <a:t>. Никакой программный способ не предусмотрен для перехода в этот режим. </a:t>
            </a:r>
          </a:p>
        </p:txBody>
      </p:sp>
    </p:spTree>
    <p:extLst>
      <p:ext uri="{BB962C8B-B14F-4D97-AF65-F5344CB8AC3E}">
        <p14:creationId xmlns:p14="http://schemas.microsoft.com/office/powerpoint/2010/main" val="3008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Несмотря на то, что процессор i80286, как и i8086, является 16-разрядным, он (в отличие от последнего) может работать в новом — защищенном — режиме и имеет аппаратурную поддержку многозадачных операционных систем, значительно ускоряющую и упрощающую процесс переключения задач. Эта поддержка активно используется всеми мультизадачными операционными системами и оболочками, разработанными для компьютера IBM PC.</a:t>
            </a:r>
          </a:p>
        </p:txBody>
      </p:sp>
    </p:spTree>
    <p:extLst>
      <p:ext uri="{BB962C8B-B14F-4D97-AF65-F5344CB8AC3E}">
        <p14:creationId xmlns:p14="http://schemas.microsoft.com/office/powerpoint/2010/main" val="297512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Адресная шина i80286 была увеличена с 20 до 24 разрядов, что привело к расширению адресного пространства с 1 до 16 Мбайт (224 байт). Новый метод адресации памяти позволил изолировать адресные пространства отдельных задач друг от друга. </a:t>
            </a:r>
          </a:p>
          <a:p>
            <a:pPr marL="0" indent="0" algn="just">
              <a:buNone/>
            </a:pPr>
            <a:r>
              <a:rPr lang="ru-RU" dirty="0"/>
              <a:t>При этом прикладная программа, работающая в среде операционной системы, использующей защищенный режим, не может случайно или намеренно разрушить целостность самой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0000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защищенном режиме программа может записывать данные только в те области памяти, которые выделены ей операционной системой. Это повышает надежность работы мультизадачных и, в частности, мультипользовательских операционных систем. </a:t>
            </a:r>
          </a:p>
          <a:p>
            <a:pPr marL="0" indent="0" algn="just">
              <a:buNone/>
            </a:pPr>
            <a:r>
              <a:rPr lang="ru-RU" dirty="0"/>
              <a:t>В последнем случае изолирование адресных пространств задач, принадлежащих отдельным пользователям, в хорошо спроектированной мультипользовательской операционной системе полностью исключает такую ситуацию, когда после запуска одним пользователем недостаточно отлаженной программы приходится перезапускать всю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67154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Является основным режимом работы микропроцессора. Ключевые особенности защищенного режима: виртуальное адресное пространство, защита и многозадачность. В защищенном режиме программа оперирует с адресами, которые могут относиться к физически отсутствующим ячейкам памяти, поэтому такое адресное пространство называется виртуальным. </a:t>
            </a:r>
          </a:p>
        </p:txBody>
      </p:sp>
    </p:spTree>
    <p:extLst>
      <p:ext uri="{BB962C8B-B14F-4D97-AF65-F5344CB8AC3E}">
        <p14:creationId xmlns:p14="http://schemas.microsoft.com/office/powerpoint/2010/main" val="77343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виртуального i8086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Помимо страничной виртуальной памяти в процессорах i80386 и более поздних реализован так называемый режим виртуального процессора i8086 или просто виртуальный режим. Этот режим реализуется в рамках защищенного режима (процессор может переключиться в виртуальный режим только из защищенного режима). </a:t>
            </a:r>
          </a:p>
          <a:p>
            <a:pPr marL="0" indent="0" algn="just">
              <a:buNone/>
            </a:pPr>
            <a:r>
              <a:rPr lang="ru-RU" dirty="0"/>
              <a:t>В виртуальном режиме процессор способен выполнять программы, составленные для процессора i8086, находясь в защищенном режиме и используя аппаратные средства защищенного режима: мультизадачность, изолирование адресных пространств отдельных задач друг от друга, страничная виртуальная память.</a:t>
            </a:r>
          </a:p>
        </p:txBody>
      </p:sp>
    </p:spTree>
    <p:extLst>
      <p:ext uri="{BB962C8B-B14F-4D97-AF65-F5344CB8AC3E}">
        <p14:creationId xmlns:p14="http://schemas.microsoft.com/office/powerpoint/2010/main" val="47318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виртуального i8086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Помимо страничной виртуальной памяти в процессорах i80386 и более поздних реализован так называемый режим виртуального процессора i8086 или просто виртуальный режим. Этот режим реализуется в рамках защищенного режима (процессор может переключиться в виртуальный режим только из защищенного режима). </a:t>
            </a:r>
          </a:p>
          <a:p>
            <a:pPr marL="0" indent="0" algn="just">
              <a:buNone/>
            </a:pPr>
            <a:r>
              <a:rPr lang="ru-RU" dirty="0"/>
              <a:t>В виртуальном режиме процессор способен выполнять программы, составленные для процессора i8086, находясь в защищенном режиме и используя аппаратные средства защищенного режима: мультизадачность, изолирование адресных пространств отдельных задач друг от друга, страничная виртуальная память.</a:t>
            </a:r>
          </a:p>
          <a:p>
            <a:pPr marL="0" indent="0" algn="just">
              <a:buNone/>
            </a:pPr>
            <a:r>
              <a:rPr lang="ru-RU" dirty="0"/>
              <a:t>Служит для обеспечения функционирования  программ  реального  режима,  причем дает возможность одновременной работы нескольких таких программ, что в реальном  режиме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5618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182563" algn="just">
              <a:buNone/>
            </a:pPr>
            <a:r>
              <a:rPr lang="ru-RU" sz="3600" dirty="0"/>
              <a:t>В 1976 году фирма </a:t>
            </a:r>
            <a:r>
              <a:rPr lang="ru-RU" sz="3600" dirty="0" err="1"/>
              <a:t>Intel</a:t>
            </a:r>
            <a:r>
              <a:rPr lang="ru-RU" sz="3600" dirty="0"/>
              <a:t> закончила разработку 16-разрядного микропроцессора i8086. Он имел разрядность регистров 16 бит и системной шины адреса 20 бит, за счет чего мог адресовать до 1 Мбайт оперативной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7117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22250" algn="just">
              <a:buNone/>
            </a:pPr>
            <a:r>
              <a:rPr lang="ru-RU" sz="2200" dirty="0"/>
              <a:t>В 1982 году был создан i80286. Этот микропроцессор представлял собой улучшенный вариант i8086. </a:t>
            </a:r>
          </a:p>
          <a:p>
            <a:pPr marL="0" indent="222250" algn="just">
              <a:buNone/>
            </a:pPr>
            <a:r>
              <a:rPr lang="ru-RU" sz="2200" dirty="0"/>
              <a:t>Он поддерживал уже несколько режимов работы: </a:t>
            </a:r>
          </a:p>
          <a:p>
            <a:pPr marL="0" indent="222250" algn="just"/>
            <a:r>
              <a:rPr lang="ru-RU" sz="2200" dirty="0"/>
              <a:t>реальный, когда формирование адреса производилось по правилам i8086, </a:t>
            </a:r>
          </a:p>
          <a:p>
            <a:pPr marL="0" indent="222250" algn="just"/>
            <a:r>
              <a:rPr lang="ru-RU" sz="2200" dirty="0"/>
              <a:t> защищенный, который </a:t>
            </a:r>
            <a:r>
              <a:rPr lang="ru-RU" sz="2200" dirty="0" err="1"/>
              <a:t>аппаратно</a:t>
            </a:r>
            <a:r>
              <a:rPr lang="ru-RU" sz="2200" dirty="0"/>
              <a:t> реализовывал многозадачность и управление виртуальной памятью, i80286 имел также большую разрядность шины адреса — 24 разряда против 20 у i8086, и поэтому он мог адресовать до 16 Мбайт оперативной памяти. Первые компьютеры на базе этого микропроцессора появились в 1984 году.</a:t>
            </a:r>
          </a:p>
        </p:txBody>
      </p:sp>
    </p:spTree>
    <p:extLst>
      <p:ext uri="{BB962C8B-B14F-4D97-AF65-F5344CB8AC3E}">
        <p14:creationId xmlns:p14="http://schemas.microsoft.com/office/powerpoint/2010/main" val="41380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dirty="0"/>
              <a:t>В 1985 году фирма </a:t>
            </a:r>
            <a:r>
              <a:rPr lang="ru-RU" dirty="0" err="1"/>
              <a:t>Intel</a:t>
            </a:r>
            <a:r>
              <a:rPr lang="ru-RU" dirty="0"/>
              <a:t> представила первый 32-разрядный микропроцессор i80386, </a:t>
            </a:r>
            <a:r>
              <a:rPr lang="ru-RU" dirty="0" err="1"/>
              <a:t>аппаратно</a:t>
            </a:r>
            <a:r>
              <a:rPr lang="ru-RU" dirty="0"/>
              <a:t> совместимый снизу вверх со всеми предыдущими микропроцессорами этой фирмы. </a:t>
            </a:r>
          </a:p>
          <a:p>
            <a:pPr marL="0" indent="268288" algn="just">
              <a:buNone/>
            </a:pPr>
            <a:r>
              <a:rPr lang="ru-RU" dirty="0"/>
              <a:t>Он был гораздо мощнее своих предшественников, имел 32-разрядную архитектуру и мог прямо адресовать до 4 Гбайт оперативной памяти. Микропроцессор i386 стал поддерживать новый режим работы — режим виртуального i8086, который обеспечил не только большую эффективность работу программ, разработанных для i8086, но и позволил осуществлять параллельную работу нескольких таких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373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микропроцессор с 32-битной </a:t>
            </a:r>
            <a:r>
              <a:rPr lang="ru-RU" dirty="0" err="1"/>
              <a:t>Intel</a:t>
            </a:r>
            <a:r>
              <a:rPr lang="ru-RU" dirty="0"/>
              <a:t>-архитектурой может работать в одном из четырех режимов:</a:t>
            </a:r>
          </a:p>
          <a:p>
            <a:r>
              <a:rPr lang="ru-RU" dirty="0"/>
              <a:t>реальный режим</a:t>
            </a:r>
          </a:p>
          <a:p>
            <a:r>
              <a:rPr lang="ru-RU" dirty="0"/>
              <a:t>системный режим</a:t>
            </a:r>
          </a:p>
          <a:p>
            <a:r>
              <a:rPr lang="ru-RU" dirty="0"/>
              <a:t>защищенный режим</a:t>
            </a:r>
          </a:p>
          <a:p>
            <a:r>
              <a:rPr lang="ru-RU" dirty="0"/>
              <a:t>режим виртуального i8086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2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В первоначальном IBM PC использовался процессор i8086, который мог выполнять 16-разрядные команды, применяя 16-разрядные внутренние регистры, и адресовать только 1 Мбайт памяти, используя 20 разрядов для адреса. Все программное обеспечение PC первоначально было предназначено для этого процессора; оно было разработано на основе 16-разрядной системы команд и модели памяти объемом 1 Мбайт. </a:t>
            </a:r>
          </a:p>
          <a:p>
            <a:pPr marL="0" indent="0" algn="just">
              <a:buNone/>
            </a:pPr>
            <a:r>
              <a:rPr lang="ru-RU" dirty="0"/>
              <a:t>Например, DOS, все программное обеспечение DOS, </a:t>
            </a:r>
            <a:r>
              <a:rPr lang="ru-RU" dirty="0" err="1"/>
              <a:t>Windows</a:t>
            </a:r>
            <a:r>
              <a:rPr lang="ru-RU" dirty="0"/>
              <a:t> от 1.x до 3.x и все приложения для </a:t>
            </a:r>
            <a:r>
              <a:rPr lang="ru-RU" dirty="0" err="1"/>
              <a:t>Windows</a:t>
            </a:r>
            <a:r>
              <a:rPr lang="ru-RU" dirty="0"/>
              <a:t> от 1.x до 3.x написаны в расчете на 16-разрядные команды. Эти 16-разрядные операционные системы и приложения были разработаны для выполнения на процессоре i8086.</a:t>
            </a:r>
          </a:p>
        </p:txBody>
      </p:sp>
    </p:spTree>
    <p:extLst>
      <p:ext uri="{BB962C8B-B14F-4D97-AF65-F5344CB8AC3E}">
        <p14:creationId xmlns:p14="http://schemas.microsoft.com/office/powerpoint/2010/main" val="373402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Более поздние процессоры, например i80286, могли также выполнять те же самые 16-разрядные команды, что и первоначальный i8086, но намного быстрее. Другими словами, процессор i80286 был полностью совместим с первоначальным i8086. </a:t>
            </a:r>
          </a:p>
          <a:p>
            <a:pPr marL="0" indent="0" algn="just">
              <a:buNone/>
            </a:pPr>
            <a:r>
              <a:rPr lang="ru-RU" dirty="0"/>
              <a:t>Шестнадцатиразрядный режим, в котором выполнялись команды процессоров i8086 и i80286, был назван реальным режимом. Все программы, выполняющиеся в реальном режиме, должны использовать только 16-разрядные команды, 20-разрядные адреса и поддерживаться архитектурой памяти, рассчитанной на емкость до 1 Мбайт.</a:t>
            </a:r>
          </a:p>
        </p:txBody>
      </p:sp>
    </p:spTree>
    <p:extLst>
      <p:ext uri="{BB962C8B-B14F-4D97-AF65-F5344CB8AC3E}">
        <p14:creationId xmlns:p14="http://schemas.microsoft.com/office/powerpoint/2010/main" val="41255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программного обеспечения этого типа обычно используется однозадачный режим, т. е. одновременно может выполняться только одна программа. </a:t>
            </a:r>
          </a:p>
          <a:p>
            <a:pPr marL="0" indent="0" algn="just">
              <a:buNone/>
            </a:pPr>
            <a:r>
              <a:rPr lang="ru-RU" dirty="0"/>
              <a:t>Нет никакой встроенной защиты для предотвращения перезаписи ячеек памяти одной программы или даже операционной системы другой программой; это означает, что при выполнении нескольких программ вполне могут быть испорчены данные или код одной из них, а это может привести всю систему к краху (или останову).</a:t>
            </a:r>
          </a:p>
        </p:txBody>
      </p:sp>
    </p:spTree>
    <p:extLst>
      <p:ext uri="{BB962C8B-B14F-4D97-AF65-F5344CB8AC3E}">
        <p14:creationId xmlns:p14="http://schemas.microsoft.com/office/powerpoint/2010/main" val="131895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После инициализации (системного сброса) центральный процессор находится в реальном режиме. В реальном режиме центральный процессор работает как очень быстрый i8086 с возможностью использования 32-битных расширений. Механизм адресации, размеры памяти и обработка прерываний (с их последовательными ограничениями) микропроцессор 8086 полностью совпадают с аналогичными функциями других микропроцессоров с 32-битной </a:t>
            </a:r>
            <a:r>
              <a:rPr lang="ru-RU" dirty="0" err="1"/>
              <a:t>Intel</a:t>
            </a:r>
            <a:r>
              <a:rPr lang="ru-RU" dirty="0"/>
              <a:t> архитектурой в реальном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159955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1040</Words>
  <Application>Microsoft Office PowerPoint</Application>
  <PresentationFormat>Широкоэкранный</PresentationFormat>
  <Paragraphs>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Garamond</vt:lpstr>
      <vt:lpstr>Натуральные материалы</vt:lpstr>
      <vt:lpstr>Режимы работы процессора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Реальный режим</vt:lpstr>
      <vt:lpstr>Реальный режим</vt:lpstr>
      <vt:lpstr>Реальный режим</vt:lpstr>
      <vt:lpstr>Реальный режим</vt:lpstr>
      <vt:lpstr>Системный режим</vt:lpstr>
      <vt:lpstr>Защищенный режим</vt:lpstr>
      <vt:lpstr>Защищенный режим</vt:lpstr>
      <vt:lpstr>Защищенный режим</vt:lpstr>
      <vt:lpstr>Защищенный режим</vt:lpstr>
      <vt:lpstr>Режим виртуального i8086</vt:lpstr>
      <vt:lpstr>Режим виртуального i8086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Режимы работы процессора</dc:title>
  <dc:creator>Исаев Андрей Николаевич</dc:creator>
  <cp:lastModifiedBy>Андрей Исаев</cp:lastModifiedBy>
  <cp:revision>3</cp:revision>
  <dcterms:created xsi:type="dcterms:W3CDTF">2021-10-11T04:09:57Z</dcterms:created>
  <dcterms:modified xsi:type="dcterms:W3CDTF">2022-03-13T15:49:15Z</dcterms:modified>
</cp:coreProperties>
</file>