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IWVMvab9lRGRlHQPliAwIS3L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0F7D88-5E57-4067-9B42-6C8BE0B582C0}">
  <a:tblStyle styleId="{100F7D88-5E57-4067-9B42-6C8BE0B582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769363d9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65769363d9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65769363d9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69363d9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65769363d9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769363d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65769363d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65769363d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769363d9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65769363d9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5769363d9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65769363d9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5769363d9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65769363d9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5769363d9_1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5769363d9_1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5769363d9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65769363d9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5769363d9_3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65769363d9_3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769363d9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65769363d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65769363d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769363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65769363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5769363d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65769363d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5769363d9_5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65769363d9_5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5769363d9_5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65769363d9_5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769363d9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65769363d9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65769363d9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Database Lab Project</a:t>
            </a:r>
            <a:endParaRPr sz="6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961258" y="4525347"/>
            <a:ext cx="3258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SSP4 Group 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Wu Sibing, Dou Maokang, Hu Wenqi, Liu Yanli, Xiao Yang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492113" y="0"/>
            <a:ext cx="5699887" cy="4059244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65769363d9_4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8050" y="2085750"/>
            <a:ext cx="6113942" cy="36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65769363d9_4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50" y="2436075"/>
            <a:ext cx="6428450" cy="33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65769363d9_4_11"/>
          <p:cNvSpPr txBox="1"/>
          <p:nvPr/>
        </p:nvSpPr>
        <p:spPr>
          <a:xfrm>
            <a:off x="537775" y="455500"/>
            <a:ext cx="107787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Equipment(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Lab_Name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Lab_School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Equipment_ID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Model_No, Name, Date_Purchased)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Keys: {Lab_Name, Lab_School, Equipment_ID}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5769363d9_4_11"/>
          <p:cNvSpPr/>
          <p:nvPr/>
        </p:nvSpPr>
        <p:spPr>
          <a:xfrm>
            <a:off x="1395663" y="4924926"/>
            <a:ext cx="2245895" cy="5454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Query </a:t>
            </a:r>
            <a:endParaRPr/>
          </a:p>
        </p:txBody>
      </p:sp>
      <p:sp>
        <p:nvSpPr>
          <p:cNvPr id="261" name="Google Shape;261;p9"/>
          <p:cNvSpPr txBox="1"/>
          <p:nvPr>
            <p:ph idx="1" type="body"/>
          </p:nvPr>
        </p:nvSpPr>
        <p:spPr>
          <a:xfrm>
            <a:off x="838200" y="1825625"/>
            <a:ext cx="9717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Q1. Find all Stakeholders who belong to the “public” domain.</a:t>
            </a:r>
            <a:r>
              <a:rPr lang="en-US" sz="2500"/>
              <a:t> </a:t>
            </a:r>
            <a:endParaRPr b="0" sz="25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  <p:graphicFrame>
        <p:nvGraphicFramePr>
          <p:cNvPr id="262" name="Google Shape;262;p9"/>
          <p:cNvGraphicFramePr/>
          <p:nvPr/>
        </p:nvGraphicFramePr>
        <p:xfrm>
          <a:off x="914400" y="28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069275"/>
                <a:gridCol w="1069275"/>
                <a:gridCol w="1069275"/>
                <a:gridCol w="1069275"/>
                <a:gridCol w="1069275"/>
                <a:gridCol w="1069275"/>
              </a:tblGrid>
              <a:tr h="42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School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Address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63" name="Google Shape;263;p9"/>
          <p:cNvGraphicFramePr/>
          <p:nvPr/>
        </p:nvGraphicFramePr>
        <p:xfrm>
          <a:off x="8481250" y="28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075050"/>
                <a:gridCol w="1075050"/>
              </a:tblGrid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Domain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...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4" name="Google Shape;264;p9"/>
          <p:cNvSpPr txBox="1"/>
          <p:nvPr/>
        </p:nvSpPr>
        <p:spPr>
          <a:xfrm>
            <a:off x="878150" y="2379725"/>
            <a:ext cx="152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8412100" y="2379725"/>
            <a:ext cx="152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9"/>
          <p:cNvGraphicFramePr/>
          <p:nvPr/>
        </p:nvGraphicFramePr>
        <p:xfrm>
          <a:off x="952475" y="50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388150"/>
                <a:gridCol w="1388150"/>
                <a:gridCol w="1388150"/>
                <a:gridCol w="1388150"/>
                <a:gridCol w="1388150"/>
                <a:gridCol w="1388150"/>
                <a:gridCol w="1388150"/>
              </a:tblGrid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School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Address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Domain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someone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public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67" name="Google Shape;267;p9"/>
          <p:cNvSpPr txBox="1"/>
          <p:nvPr/>
        </p:nvSpPr>
        <p:spPr>
          <a:xfrm>
            <a:off x="838275" y="4083475"/>
            <a:ext cx="6415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Person.Person_ID = Stakeholder.Person_ID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7066975" y="4083475"/>
            <a:ext cx="5212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Stakeholder.Domain = 'public';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9"/>
          <p:cNvGrpSpPr/>
          <p:nvPr/>
        </p:nvGrpSpPr>
        <p:grpSpPr>
          <a:xfrm>
            <a:off x="795200" y="5323875"/>
            <a:ext cx="10052325" cy="649500"/>
            <a:chOff x="795200" y="5019075"/>
            <a:chExt cx="10052325" cy="649500"/>
          </a:xfrm>
        </p:grpSpPr>
        <p:sp>
          <p:nvSpPr>
            <p:cNvPr id="270" name="Google Shape;270;p9"/>
            <p:cNvSpPr/>
            <p:nvPr/>
          </p:nvSpPr>
          <p:spPr>
            <a:xfrm>
              <a:off x="795200" y="5019075"/>
              <a:ext cx="3173100" cy="6495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160625" y="5019075"/>
              <a:ext cx="1686900" cy="6495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5769363d9_1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Query </a:t>
            </a:r>
            <a:endParaRPr/>
          </a:p>
        </p:txBody>
      </p:sp>
      <p:sp>
        <p:nvSpPr>
          <p:cNvPr id="277" name="Google Shape;277;g65769363d9_1_23"/>
          <p:cNvSpPr txBox="1"/>
          <p:nvPr>
            <p:ph idx="1" type="body"/>
          </p:nvPr>
        </p:nvSpPr>
        <p:spPr>
          <a:xfrm>
            <a:off x="838200" y="1825625"/>
            <a:ext cx="97170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Q1. Find all Stakeholders who belong to the “public” domain.</a:t>
            </a:r>
            <a:r>
              <a:rPr lang="en-US" sz="2500"/>
              <a:t> 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SELECT</a:t>
            </a:r>
            <a:r>
              <a:rPr lang="en-US" sz="2500"/>
              <a:t> Person.Person_ID, Name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FROM</a:t>
            </a:r>
            <a:r>
              <a:rPr lang="en-US" sz="2500"/>
              <a:t> Person, Stakeholder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WHERE</a:t>
            </a:r>
            <a:r>
              <a:rPr lang="en-US" sz="2500"/>
              <a:t> Person.Person_ID = Stakeholder.Person_ID AND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	Stakeholder.Domain = 'public';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5769363d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500"/>
              <a:t>Q1: Find all Stakeholders who belong to the “public” domain.</a:t>
            </a:r>
            <a:r>
              <a:rPr lang="en-US" sz="2500"/>
              <a:t> </a:t>
            </a:r>
            <a:endParaRPr/>
          </a:p>
        </p:txBody>
      </p:sp>
      <p:sp>
        <p:nvSpPr>
          <p:cNvPr id="284" name="Google Shape;284;g65769363d9_1_0"/>
          <p:cNvSpPr txBox="1"/>
          <p:nvPr>
            <p:ph idx="1" type="body"/>
          </p:nvPr>
        </p:nvSpPr>
        <p:spPr>
          <a:xfrm>
            <a:off x="7120750" y="1825625"/>
            <a:ext cx="295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Expected Results: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90046 → Ryan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90049 → Nathan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90051 → Isaiah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90053 → Josiah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90056 → Hunter</a:t>
            </a:r>
            <a:endParaRPr sz="2500"/>
          </a:p>
        </p:txBody>
      </p:sp>
      <p:pic>
        <p:nvPicPr>
          <p:cNvPr id="285" name="Google Shape;285;g65769363d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00" y="1376425"/>
            <a:ext cx="3874693" cy="503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g65769363d9_1_0"/>
          <p:cNvGrpSpPr/>
          <p:nvPr/>
        </p:nvGrpSpPr>
        <p:grpSpPr>
          <a:xfrm>
            <a:off x="981700" y="1949550"/>
            <a:ext cx="3840700" cy="3236700"/>
            <a:chOff x="981700" y="1949550"/>
            <a:chExt cx="3840700" cy="3236700"/>
          </a:xfrm>
        </p:grpSpPr>
        <p:sp>
          <p:nvSpPr>
            <p:cNvPr id="287" name="Google Shape;287;g65769363d9_1_0"/>
            <p:cNvSpPr/>
            <p:nvPr/>
          </p:nvSpPr>
          <p:spPr>
            <a:xfrm>
              <a:off x="981700" y="1949550"/>
              <a:ext cx="3830100" cy="276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65769363d9_1_0"/>
            <p:cNvSpPr/>
            <p:nvPr/>
          </p:nvSpPr>
          <p:spPr>
            <a:xfrm>
              <a:off x="981700" y="2834750"/>
              <a:ext cx="3830100" cy="276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65769363d9_1_0"/>
            <p:cNvSpPr/>
            <p:nvPr/>
          </p:nvSpPr>
          <p:spPr>
            <a:xfrm>
              <a:off x="981700" y="3429600"/>
              <a:ext cx="3830100" cy="276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5769363d9_1_0"/>
            <p:cNvSpPr/>
            <p:nvPr/>
          </p:nvSpPr>
          <p:spPr>
            <a:xfrm>
              <a:off x="992300" y="4024450"/>
              <a:ext cx="3830100" cy="276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65769363d9_1_0"/>
            <p:cNvSpPr/>
            <p:nvPr/>
          </p:nvSpPr>
          <p:spPr>
            <a:xfrm>
              <a:off x="992300" y="4909650"/>
              <a:ext cx="3830100" cy="276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5769363d9_1_43"/>
          <p:cNvSpPr txBox="1"/>
          <p:nvPr>
            <p:ph idx="1" type="body"/>
          </p:nvPr>
        </p:nvSpPr>
        <p:spPr>
          <a:xfrm>
            <a:off x="692325" y="664026"/>
            <a:ext cx="106614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Q2. Find all Stakeholders who have provided at least five comments or suggestions. 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  <p:graphicFrame>
        <p:nvGraphicFramePr>
          <p:cNvPr id="297" name="Google Shape;297;g65769363d9_1_43"/>
          <p:cNvGraphicFramePr/>
          <p:nvPr/>
        </p:nvGraphicFramePr>
        <p:xfrm>
          <a:off x="762000" y="19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069275"/>
                <a:gridCol w="1069275"/>
                <a:gridCol w="1069275"/>
                <a:gridCol w="1069275"/>
                <a:gridCol w="1069275"/>
                <a:gridCol w="1069275"/>
              </a:tblGrid>
              <a:tr h="42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School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Address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98" name="Google Shape;298;g65769363d9_1_43"/>
          <p:cNvSpPr txBox="1"/>
          <p:nvPr/>
        </p:nvSpPr>
        <p:spPr>
          <a:xfrm>
            <a:off x="725750" y="1541525"/>
            <a:ext cx="152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65769363d9_1_43"/>
          <p:cNvSpPr txBox="1"/>
          <p:nvPr/>
        </p:nvSpPr>
        <p:spPr>
          <a:xfrm>
            <a:off x="7573900" y="1541525"/>
            <a:ext cx="2552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Comments_n_Suggestions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65769363d9_1_43"/>
          <p:cNvSpPr txBox="1"/>
          <p:nvPr/>
        </p:nvSpPr>
        <p:spPr>
          <a:xfrm>
            <a:off x="685875" y="2788075"/>
            <a:ext cx="64155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Person_ID = Stakeholder_Person_ID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65769363d9_1_43"/>
          <p:cNvSpPr txBox="1"/>
          <p:nvPr/>
        </p:nvSpPr>
        <p:spPr>
          <a:xfrm>
            <a:off x="762000" y="5219400"/>
            <a:ext cx="52125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Person_ID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COUNT(Topic) &gt;= 5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2" name="Google Shape;302;g65769363d9_1_43"/>
          <p:cNvGraphicFramePr/>
          <p:nvPr/>
        </p:nvGraphicFramePr>
        <p:xfrm>
          <a:off x="7686675" y="197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378325"/>
                <a:gridCol w="1378325"/>
                <a:gridCol w="1378325"/>
              </a:tblGrid>
              <a:tr h="49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Stakeholder_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Topic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2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03" name="Google Shape;303;g65769363d9_1_43"/>
          <p:cNvGraphicFramePr/>
          <p:nvPr/>
        </p:nvGraphicFramePr>
        <p:xfrm>
          <a:off x="762000" y="36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1228850"/>
                <a:gridCol w="1228850"/>
                <a:gridCol w="1228850"/>
                <a:gridCol w="1228850"/>
                <a:gridCol w="1228850"/>
                <a:gridCol w="1228850"/>
                <a:gridCol w="1228850"/>
                <a:gridCol w="1228850"/>
                <a:gridCol w="1228850"/>
              </a:tblGrid>
              <a:tr h="4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School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Phone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Address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Stakeholder_Person_ID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Topic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someone 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someone A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pSp>
        <p:nvGrpSpPr>
          <p:cNvPr id="304" name="Google Shape;304;g65769363d9_1_43"/>
          <p:cNvGrpSpPr/>
          <p:nvPr/>
        </p:nvGrpSpPr>
        <p:grpSpPr>
          <a:xfrm>
            <a:off x="276525" y="4190050"/>
            <a:ext cx="11551625" cy="847575"/>
            <a:chOff x="1071725" y="5002500"/>
            <a:chExt cx="11551625" cy="847575"/>
          </a:xfrm>
        </p:grpSpPr>
        <p:sp>
          <p:nvSpPr>
            <p:cNvPr id="305" name="Google Shape;305;g65769363d9_1_43"/>
            <p:cNvSpPr/>
            <p:nvPr/>
          </p:nvSpPr>
          <p:spPr>
            <a:xfrm>
              <a:off x="1071725" y="5019075"/>
              <a:ext cx="2212200" cy="8310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65769363d9_1_43"/>
            <p:cNvSpPr/>
            <p:nvPr/>
          </p:nvSpPr>
          <p:spPr>
            <a:xfrm>
              <a:off x="10082950" y="5002500"/>
              <a:ext cx="2540400" cy="831000"/>
            </a:xfrm>
            <a:prstGeom prst="ellipse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idx="1" type="body"/>
          </p:nvPr>
        </p:nvSpPr>
        <p:spPr>
          <a:xfrm>
            <a:off x="692331" y="664029"/>
            <a:ext cx="106614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Q2. Find all Stakeholders who have provided at least five comments or suggestions. 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SELECT</a:t>
            </a:r>
            <a:r>
              <a:rPr lang="en-US" sz="2500"/>
              <a:t> Person_ID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FROM</a:t>
            </a:r>
            <a:r>
              <a:rPr lang="en-US" sz="2500"/>
              <a:t> Person, Comments_n_Suggestions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WHERE</a:t>
            </a:r>
            <a:r>
              <a:rPr lang="en-US" sz="2500"/>
              <a:t> Person_ID = Stakeholder_Person_ID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GROUP BY</a:t>
            </a:r>
            <a:r>
              <a:rPr lang="en-US" sz="2500"/>
              <a:t> Person_ID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</a:rPr>
              <a:t>HAVING COUNT</a:t>
            </a:r>
            <a:r>
              <a:rPr lang="en-US" sz="2500"/>
              <a:t>(Topic) &gt;= 5;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769363d9_1_67"/>
          <p:cNvSpPr txBox="1"/>
          <p:nvPr>
            <p:ph idx="1" type="body"/>
          </p:nvPr>
        </p:nvSpPr>
        <p:spPr>
          <a:xfrm>
            <a:off x="692325" y="664026"/>
            <a:ext cx="106614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Q2. Find all Stakeholders who have provided at least five comments or suggestions. 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  <p:pic>
        <p:nvPicPr>
          <p:cNvPr id="317" name="Google Shape;317;g65769363d9_1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600" y="1516525"/>
            <a:ext cx="3856625" cy="53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65769363d9_1_67"/>
          <p:cNvSpPr/>
          <p:nvPr/>
        </p:nvSpPr>
        <p:spPr>
          <a:xfrm>
            <a:off x="4884850" y="1949550"/>
            <a:ext cx="3830100" cy="100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65769363d9_1_67"/>
          <p:cNvSpPr/>
          <p:nvPr/>
        </p:nvSpPr>
        <p:spPr>
          <a:xfrm>
            <a:off x="4884850" y="2928300"/>
            <a:ext cx="3830100" cy="1772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65769363d9_1_67"/>
          <p:cNvSpPr/>
          <p:nvPr/>
        </p:nvSpPr>
        <p:spPr>
          <a:xfrm>
            <a:off x="4884850" y="4701000"/>
            <a:ext cx="3830100" cy="1272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65769363d9_1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800" y="1523163"/>
            <a:ext cx="4112850" cy="48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65769363d9_1_67"/>
          <p:cNvSpPr/>
          <p:nvPr/>
        </p:nvSpPr>
        <p:spPr>
          <a:xfrm>
            <a:off x="753800" y="1949550"/>
            <a:ext cx="3975000" cy="150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65769363d9_1_67"/>
          <p:cNvSpPr/>
          <p:nvPr/>
        </p:nvSpPr>
        <p:spPr>
          <a:xfrm>
            <a:off x="753800" y="3433663"/>
            <a:ext cx="3975000" cy="150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65769363d9_1_67"/>
          <p:cNvSpPr/>
          <p:nvPr/>
        </p:nvSpPr>
        <p:spPr>
          <a:xfrm>
            <a:off x="753800" y="4940875"/>
            <a:ext cx="3975000" cy="1507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65769363d9_1_67"/>
          <p:cNvSpPr txBox="1"/>
          <p:nvPr>
            <p:ph idx="1" type="body"/>
          </p:nvPr>
        </p:nvSpPr>
        <p:spPr>
          <a:xfrm>
            <a:off x="8867350" y="1943300"/>
            <a:ext cx="295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Expected Results: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90046 →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90048 →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90050 →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90052 →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90056 →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90068 → 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/>
          <p:nvPr>
            <p:ph idx="1" type="body"/>
          </p:nvPr>
        </p:nvSpPr>
        <p:spPr>
          <a:xfrm>
            <a:off x="588625" y="542985"/>
            <a:ext cx="1077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Q3. Find Graduates who are supervised by more than one professor and assigned to more than one research laboratory. 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Using Sub-Query</a:t>
            </a:r>
            <a:endParaRPr b="1" sz="2500"/>
          </a:p>
          <a:p>
            <a:pPr indent="-6413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</p:txBody>
      </p:sp>
      <p:graphicFrame>
        <p:nvGraphicFramePr>
          <p:cNvPr id="331" name="Google Shape;331;p11"/>
          <p:cNvGraphicFramePr/>
          <p:nvPr/>
        </p:nvGraphicFramePr>
        <p:xfrm>
          <a:off x="6477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Graduate_Person_ID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Graduate_Student_ID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Lab_Name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Lab_School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32" name="Google Shape;332;p11"/>
          <p:cNvGraphicFramePr/>
          <p:nvPr/>
        </p:nvGraphicFramePr>
        <p:xfrm>
          <a:off x="647700" y="459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Graduate_Student_ID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Prof_Person_ID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Supervise_Topic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 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3" name="Google Shape;333;p11"/>
          <p:cNvSpPr txBox="1"/>
          <p:nvPr/>
        </p:nvSpPr>
        <p:spPr>
          <a:xfrm>
            <a:off x="663075" y="1733550"/>
            <a:ext cx="2350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647700" y="4119500"/>
            <a:ext cx="2350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642500" y="2977900"/>
            <a:ext cx="49704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Graduate_Person_ID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COUNT(Lab_Name) &gt; 1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5993375" y="3249400"/>
            <a:ext cx="1037100" cy="53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11"/>
          <p:cNvGraphicFramePr/>
          <p:nvPr/>
        </p:nvGraphicFramePr>
        <p:xfrm>
          <a:off x="7478350" y="31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2011775"/>
              </a:tblGrid>
              <a:tr h="39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Graduate_Person_ID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8" name="Google Shape;338;p11"/>
          <p:cNvSpPr txBox="1"/>
          <p:nvPr/>
        </p:nvSpPr>
        <p:spPr>
          <a:xfrm>
            <a:off x="4919025" y="5645500"/>
            <a:ext cx="60960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G1.Person_ID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COUNT(G1.Prof_Person_ID) &gt;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588613" y="5645500"/>
            <a:ext cx="2880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Person_ID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11"/>
          <p:cNvGraphicFramePr/>
          <p:nvPr/>
        </p:nvGraphicFramePr>
        <p:xfrm>
          <a:off x="2671625" y="56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{100F7D88-5E57-4067-9B42-6C8BE0B582C0}</a:tableStyleId>
              </a:tblPr>
              <a:tblGrid>
                <a:gridCol w="2011775"/>
              </a:tblGrid>
              <a:tr h="34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Graduate_Person_ID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5769363d9_1_95"/>
          <p:cNvSpPr txBox="1"/>
          <p:nvPr>
            <p:ph idx="1" type="body"/>
          </p:nvPr>
        </p:nvSpPr>
        <p:spPr>
          <a:xfrm>
            <a:off x="588617" y="542986"/>
            <a:ext cx="107790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Q3. Find Graduates who are supervised by more than one professor and assigned to more than one research laboratory. 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SELECT</a:t>
            </a:r>
            <a:r>
              <a:rPr lang="en-US" sz="2500"/>
              <a:t> </a:t>
            </a:r>
            <a:r>
              <a:rPr lang="en-US" sz="2500"/>
              <a:t>G.Person_ID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FROM</a:t>
            </a:r>
            <a:r>
              <a:rPr lang="en-US" sz="2500"/>
              <a:t> Graduate AS G</a:t>
            </a:r>
            <a:endParaRPr b="0"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WHERE</a:t>
            </a:r>
            <a:r>
              <a:rPr lang="en-US" sz="2500"/>
              <a:t> G.Person_ID </a:t>
            </a:r>
            <a:r>
              <a:rPr lang="en-US" sz="2500">
                <a:solidFill>
                  <a:schemeClr val="accent1"/>
                </a:solidFill>
              </a:rPr>
              <a:t>IN</a:t>
            </a:r>
            <a:r>
              <a:rPr lang="en-US" sz="2500"/>
              <a:t> (</a:t>
            </a:r>
            <a:endParaRPr b="0" sz="2500"/>
          </a:p>
          <a:p>
            <a:pPr indent="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SELECT</a:t>
            </a:r>
            <a:r>
              <a:rPr lang="en-US" sz="2500"/>
              <a:t> A.Graduate_Person_ID</a:t>
            </a:r>
            <a:endParaRPr b="0" sz="2500"/>
          </a:p>
          <a:p>
            <a:pPr indent="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FROM</a:t>
            </a:r>
            <a:r>
              <a:rPr lang="en-US" sz="2500"/>
              <a:t> Assign </a:t>
            </a:r>
            <a:r>
              <a:rPr lang="en-US" sz="2500">
                <a:solidFill>
                  <a:schemeClr val="accent1"/>
                </a:solidFill>
              </a:rPr>
              <a:t>AS</a:t>
            </a:r>
            <a:r>
              <a:rPr lang="en-US" sz="2500"/>
              <a:t> A</a:t>
            </a:r>
            <a:endParaRPr b="0" sz="25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/>
              <a:t>    	</a:t>
            </a:r>
            <a:r>
              <a:rPr lang="en-US" sz="2500">
                <a:solidFill>
                  <a:schemeClr val="accent1"/>
                </a:solidFill>
              </a:rPr>
              <a:t>GROUP BY</a:t>
            </a:r>
            <a:r>
              <a:rPr lang="en-US" sz="2500"/>
              <a:t> A.Graduate_Person_ID</a:t>
            </a:r>
            <a:endParaRPr b="0" sz="25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/>
              <a:t>    	</a:t>
            </a:r>
            <a:r>
              <a:rPr lang="en-US" sz="2500">
                <a:solidFill>
                  <a:schemeClr val="accent1"/>
                </a:solidFill>
              </a:rPr>
              <a:t>HAVING COUNT</a:t>
            </a:r>
            <a:r>
              <a:rPr lang="en-US" sz="2500"/>
              <a:t>(Lab_Name) &gt; 1</a:t>
            </a:r>
            <a:endParaRPr b="0"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/>
              <a:t>)</a:t>
            </a:r>
            <a:endParaRPr b="0"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GROUP BY</a:t>
            </a:r>
            <a:r>
              <a:rPr lang="en-US" sz="2500"/>
              <a:t> G.Person_ID</a:t>
            </a:r>
            <a:endParaRPr b="0"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00">
                <a:solidFill>
                  <a:schemeClr val="accent1"/>
                </a:solidFill>
              </a:rPr>
              <a:t>HAVING COUNT</a:t>
            </a:r>
            <a:r>
              <a:rPr lang="en-US" sz="2500"/>
              <a:t>(*) &gt; 1;</a:t>
            </a:r>
            <a:endParaRPr b="0" sz="250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5769363d9_1_125"/>
          <p:cNvSpPr txBox="1"/>
          <p:nvPr>
            <p:ph idx="1" type="body"/>
          </p:nvPr>
        </p:nvSpPr>
        <p:spPr>
          <a:xfrm>
            <a:off x="588625" y="542985"/>
            <a:ext cx="1077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Q3. Find Graduates who are supervised by more than one professor and assigned to more than one research laboratory. </a:t>
            </a:r>
            <a:endParaRPr b="0" sz="250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</p:txBody>
      </p:sp>
      <p:pic>
        <p:nvPicPr>
          <p:cNvPr id="351" name="Google Shape;351;g65769363d9_1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5" y="1452250"/>
            <a:ext cx="6442900" cy="35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65769363d9_1_125"/>
          <p:cNvSpPr/>
          <p:nvPr/>
        </p:nvSpPr>
        <p:spPr>
          <a:xfrm>
            <a:off x="525725" y="2184600"/>
            <a:ext cx="6442800" cy="51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65769363d9_1_125"/>
          <p:cNvSpPr/>
          <p:nvPr/>
        </p:nvSpPr>
        <p:spPr>
          <a:xfrm>
            <a:off x="525775" y="4432475"/>
            <a:ext cx="6442800" cy="51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65769363d9_1_125"/>
          <p:cNvSpPr txBox="1"/>
          <p:nvPr>
            <p:ph idx="1" type="body"/>
          </p:nvPr>
        </p:nvSpPr>
        <p:spPr>
          <a:xfrm>
            <a:off x="7217500" y="1514675"/>
            <a:ext cx="443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Graduates assigned to more than 1 research lab: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90077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90085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Mindmap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5459413" y="644832"/>
            <a:ext cx="6089649" cy="5568335"/>
            <a:chOff x="0" y="1894"/>
            <a:chExt cx="6089649" cy="5568335"/>
          </a:xfrm>
        </p:grpSpPr>
        <p:sp>
          <p:nvSpPr>
            <p:cNvPr id="104" name="Google Shape;104;p3"/>
            <p:cNvSpPr/>
            <p:nvPr/>
          </p:nvSpPr>
          <p:spPr>
            <a:xfrm>
              <a:off x="0" y="4570349"/>
              <a:ext cx="1522412" cy="999880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4570349"/>
              <a:ext cx="1522412" cy="99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08250" spcFirstLastPara="1" rIns="1082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Try out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2412" y="4570349"/>
              <a:ext cx="4567237" cy="999880"/>
            </a:xfrm>
            <a:prstGeom prst="rect">
              <a:avLst/>
            </a:prstGeom>
            <a:solidFill>
              <a:srgbClr val="CFDEEF">
                <a:alpha val="89411"/>
              </a:srgbClr>
            </a:solidFill>
            <a:ln cap="flat" cmpd="sng" w="12700">
              <a:solidFill>
                <a:srgbClr val="CFDEEF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1522412" y="4570349"/>
              <a:ext cx="4567237" cy="99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92625" spcFirstLastPara="1" rIns="92625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Try out the queries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0" y="3047531"/>
              <a:ext cx="1522412" cy="1537816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0C9B6"/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3047531"/>
              <a:ext cx="1522412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08250" spcFirstLastPara="1" rIns="1082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Formulate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522412" y="3047531"/>
              <a:ext cx="4567237" cy="999580"/>
            </a:xfrm>
            <a:prstGeom prst="rect">
              <a:avLst/>
            </a:prstGeom>
            <a:solidFill>
              <a:srgbClr val="CDEAE8">
                <a:alpha val="89411"/>
              </a:srgbClr>
            </a:solidFill>
            <a:ln cap="flat" cmpd="sng" w="12700">
              <a:solidFill>
                <a:srgbClr val="CDEAE8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1522412" y="3047531"/>
              <a:ext cx="4567237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92625" spcFirstLastPara="1" rIns="92625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Formulate SQL queries for sample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10800000">
              <a:off x="0" y="1524712"/>
              <a:ext cx="1522412" cy="1537816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48BD62"/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1524712"/>
              <a:ext cx="1522412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08250" spcFirstLastPara="1" rIns="1082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Insert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522412" y="1524712"/>
              <a:ext cx="4567237" cy="999580"/>
            </a:xfrm>
            <a:prstGeom prst="rect">
              <a:avLst/>
            </a:prstGeom>
            <a:solidFill>
              <a:srgbClr val="CCE6D4">
                <a:alpha val="89411"/>
              </a:srgbClr>
            </a:solidFill>
            <a:ln cap="flat" cmpd="sng" w="12700">
              <a:solidFill>
                <a:srgbClr val="CCE6D4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522412" y="1524712"/>
              <a:ext cx="4567237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92625" spcFirstLastPara="1" rIns="92625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and insert data to the 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0" y="1894"/>
              <a:ext cx="1522412" cy="1537816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6FAB46"/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1894"/>
              <a:ext cx="1522412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08250" spcFirstLastPara="1" rIns="1082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522412" y="1894"/>
              <a:ext cx="4567237" cy="999580"/>
            </a:xfrm>
            <a:prstGeom prst="rect">
              <a:avLst/>
            </a:prstGeom>
            <a:solidFill>
              <a:srgbClr val="D3E1CC">
                <a:alpha val="89411"/>
              </a:srgbClr>
            </a:solidFill>
            <a:ln cap="flat" cmpd="sng" w="12700">
              <a:solidFill>
                <a:srgbClr val="D3E1CC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1522412" y="1894"/>
              <a:ext cx="4567237" cy="99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200" lIns="92625" spcFirstLastPara="1" rIns="92625" wrap="square" tIns="203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table according to the schema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primary key, foreign key declarations (constraints)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5769363d9_1_104"/>
          <p:cNvSpPr txBox="1"/>
          <p:nvPr>
            <p:ph idx="1" type="body"/>
          </p:nvPr>
        </p:nvSpPr>
        <p:spPr>
          <a:xfrm>
            <a:off x="588625" y="542985"/>
            <a:ext cx="1077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Q3. Find Graduates who are supervised by more than one professor and assigned to more than one research laboratory. </a:t>
            </a:r>
            <a:endParaRPr b="0" sz="250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</p:txBody>
      </p:sp>
      <p:sp>
        <p:nvSpPr>
          <p:cNvPr id="360" name="Google Shape;360;g65769363d9_1_104"/>
          <p:cNvSpPr txBox="1"/>
          <p:nvPr>
            <p:ph idx="1" type="body"/>
          </p:nvPr>
        </p:nvSpPr>
        <p:spPr>
          <a:xfrm>
            <a:off x="7217500" y="1514675"/>
            <a:ext cx="443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Graduates assigned to more than 1 research lab: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90077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90085</a:t>
            </a:r>
            <a:endParaRPr sz="2500"/>
          </a:p>
        </p:txBody>
      </p:sp>
      <p:pic>
        <p:nvPicPr>
          <p:cNvPr id="361" name="Google Shape;361;g65769363d9_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25" y="1382795"/>
            <a:ext cx="6802375" cy="49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65769363d9_1_104"/>
          <p:cNvSpPr/>
          <p:nvPr/>
        </p:nvSpPr>
        <p:spPr>
          <a:xfrm>
            <a:off x="650525" y="2060175"/>
            <a:ext cx="6484200" cy="51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5769363d9_1_104"/>
          <p:cNvSpPr/>
          <p:nvPr/>
        </p:nvSpPr>
        <p:spPr>
          <a:xfrm>
            <a:off x="650525" y="4590750"/>
            <a:ext cx="6484200" cy="511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5769363d9_1_104"/>
          <p:cNvSpPr txBox="1"/>
          <p:nvPr>
            <p:ph idx="1" type="body"/>
          </p:nvPr>
        </p:nvSpPr>
        <p:spPr>
          <a:xfrm>
            <a:off x="7217500" y="3967950"/>
            <a:ext cx="443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Expected Results: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90077 → </a:t>
            </a:r>
            <a:endParaRPr sz="25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500"/>
              <a:t>90085 → 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/>
          <p:nvPr>
            <p:ph idx="1" type="body"/>
          </p:nvPr>
        </p:nvSpPr>
        <p:spPr>
          <a:xfrm>
            <a:off x="561703" y="692331"/>
            <a:ext cx="10792097" cy="5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Q4. Find all Professors who teach more than one courses in the semester. 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/>
              <a:t> Person_ID, Name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</a:rPr>
              <a:t>FROM</a:t>
            </a:r>
            <a:r>
              <a:rPr lang="en-US" sz="2400">
                <a:solidFill>
                  <a:srgbClr val="4CC38C"/>
                </a:solidFill>
              </a:rPr>
              <a:t> </a:t>
            </a:r>
            <a:r>
              <a:rPr lang="en-US" sz="2400"/>
              <a:t>Person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</a:rPr>
              <a:t>WHERE</a:t>
            </a:r>
            <a:r>
              <a:rPr lang="en-US" sz="2400"/>
              <a:t> Person_ID IN (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SELECT</a:t>
            </a:r>
            <a:r>
              <a:rPr lang="en-US" sz="2400"/>
              <a:t> T.Prof_Person_ID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FROM </a:t>
            </a:r>
            <a:r>
              <a:rPr lang="en-US" sz="2400"/>
              <a:t>Timetable AS T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GROUP BY</a:t>
            </a:r>
            <a:r>
              <a:rPr lang="en-US" sz="2400"/>
              <a:t> T.Prof_Person_ID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HAVING</a:t>
            </a:r>
            <a:r>
              <a:rPr lang="en-US" sz="2400"/>
              <a:t> COUNT(*) &gt; 1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)</a:t>
            </a:r>
            <a:endParaRPr sz="24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5769363d9_3_17"/>
          <p:cNvSpPr txBox="1"/>
          <p:nvPr>
            <p:ph idx="1" type="body"/>
          </p:nvPr>
        </p:nvSpPr>
        <p:spPr>
          <a:xfrm>
            <a:off x="561703" y="692331"/>
            <a:ext cx="10792200" cy="5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b="1" lang="en-US" sz="2500"/>
              <a:t>Q4. Find all Professors who teach more than one courses in the semester. </a:t>
            </a:r>
            <a:endParaRPr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0"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500"/>
              <a:t>Expected Results:</a:t>
            </a:r>
            <a:endParaRPr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500"/>
              <a:t>90077 → </a:t>
            </a:r>
            <a:endParaRPr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500"/>
              <a:t>90085 → </a:t>
            </a:r>
            <a:endParaRPr sz="2500"/>
          </a:p>
        </p:txBody>
      </p:sp>
      <p:pic>
        <p:nvPicPr>
          <p:cNvPr id="375" name="Google Shape;375;g65769363d9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00" y="1625200"/>
            <a:ext cx="3343275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65769363d9_3_17"/>
          <p:cNvSpPr/>
          <p:nvPr/>
        </p:nvSpPr>
        <p:spPr>
          <a:xfrm>
            <a:off x="-4513225" y="-7459375"/>
            <a:ext cx="3343200" cy="4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g65769363d9_3_17"/>
          <p:cNvGrpSpPr/>
          <p:nvPr/>
        </p:nvGrpSpPr>
        <p:grpSpPr>
          <a:xfrm>
            <a:off x="697638" y="2065475"/>
            <a:ext cx="3071412" cy="3779425"/>
            <a:chOff x="697638" y="2065475"/>
            <a:chExt cx="3071412" cy="3779425"/>
          </a:xfrm>
        </p:grpSpPr>
        <p:sp>
          <p:nvSpPr>
            <p:cNvPr id="378" name="Google Shape;378;g65769363d9_3_17"/>
            <p:cNvSpPr/>
            <p:nvPr/>
          </p:nvSpPr>
          <p:spPr>
            <a:xfrm>
              <a:off x="697650" y="2065475"/>
              <a:ext cx="3071400" cy="4701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65769363d9_3_17"/>
            <p:cNvSpPr/>
            <p:nvPr/>
          </p:nvSpPr>
          <p:spPr>
            <a:xfrm>
              <a:off x="697638" y="2535575"/>
              <a:ext cx="3071400" cy="4701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5769363d9_3_17"/>
            <p:cNvSpPr/>
            <p:nvPr/>
          </p:nvSpPr>
          <p:spPr>
            <a:xfrm>
              <a:off x="697638" y="4067025"/>
              <a:ext cx="3071400" cy="4701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65769363d9_3_17"/>
            <p:cNvSpPr/>
            <p:nvPr/>
          </p:nvSpPr>
          <p:spPr>
            <a:xfrm>
              <a:off x="697650" y="4537125"/>
              <a:ext cx="3071400" cy="4701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65769363d9_3_17"/>
            <p:cNvSpPr/>
            <p:nvPr/>
          </p:nvSpPr>
          <p:spPr>
            <a:xfrm>
              <a:off x="697638" y="5374800"/>
              <a:ext cx="3071400" cy="4701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g65769363d9_3_17"/>
          <p:cNvSpPr txBox="1"/>
          <p:nvPr/>
        </p:nvSpPr>
        <p:spPr>
          <a:xfrm>
            <a:off x="4457800" y="1625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Expected Results: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90031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90032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90038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90039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90042 →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"/>
          <p:cNvSpPr txBox="1"/>
          <p:nvPr>
            <p:ph idx="1" type="body"/>
          </p:nvPr>
        </p:nvSpPr>
        <p:spPr>
          <a:xfrm>
            <a:off x="705394" y="927463"/>
            <a:ext cx="10648406" cy="5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500"/>
              <a:t>Q5. List all the Equipment belonging to a particular Laboratory.</a:t>
            </a:r>
            <a:r>
              <a:rPr lang="en-US" sz="2500"/>
              <a:t> 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-- Assume Lab Name = "Software Lab 2"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SELECT DISTINCT</a:t>
            </a:r>
            <a:r>
              <a:rPr lang="en-US" sz="2500"/>
              <a:t> Name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FROM</a:t>
            </a:r>
            <a:r>
              <a:rPr lang="en-US" sz="2500"/>
              <a:t> Equipment AS E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WHERE</a:t>
            </a:r>
            <a:r>
              <a:rPr lang="en-US" sz="2500"/>
              <a:t> E.Lab_Name = 'Software Lab 2';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5769363d9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500"/>
              <a:t>Q5. List all the Equipment belonging to a particular Laboratory.</a:t>
            </a:r>
            <a:r>
              <a:rPr lang="en-US" sz="2500"/>
              <a:t> </a:t>
            </a:r>
            <a:endParaRPr/>
          </a:p>
        </p:txBody>
      </p:sp>
      <p:pic>
        <p:nvPicPr>
          <p:cNvPr id="395" name="Google Shape;395;g65769363d9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650" y="1563350"/>
            <a:ext cx="8816374" cy="495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g65769363d9_3_0"/>
          <p:cNvGrpSpPr/>
          <p:nvPr/>
        </p:nvGrpSpPr>
        <p:grpSpPr>
          <a:xfrm>
            <a:off x="934650" y="2400825"/>
            <a:ext cx="10267200" cy="2601175"/>
            <a:chOff x="934650" y="2400825"/>
            <a:chExt cx="10267200" cy="2601175"/>
          </a:xfrm>
        </p:grpSpPr>
        <p:sp>
          <p:nvSpPr>
            <p:cNvPr id="397" name="Google Shape;397;g65769363d9_3_0"/>
            <p:cNvSpPr/>
            <p:nvPr/>
          </p:nvSpPr>
          <p:spPr>
            <a:xfrm>
              <a:off x="1010850" y="2400825"/>
              <a:ext cx="10191000" cy="2922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5769363d9_3_0"/>
            <p:cNvSpPr/>
            <p:nvPr/>
          </p:nvSpPr>
          <p:spPr>
            <a:xfrm>
              <a:off x="1010850" y="2949875"/>
              <a:ext cx="10191000" cy="2922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65769363d9_3_0"/>
            <p:cNvSpPr/>
            <p:nvPr/>
          </p:nvSpPr>
          <p:spPr>
            <a:xfrm>
              <a:off x="934650" y="4709800"/>
              <a:ext cx="10191000" cy="2922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g65769363d9_3_0"/>
          <p:cNvSpPr txBox="1"/>
          <p:nvPr/>
        </p:nvSpPr>
        <p:spPr>
          <a:xfrm>
            <a:off x="9192000" y="5002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Expected Results: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Computer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Power Supply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733697" y="84591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500"/>
              <a:t>Q6. Find all Undergraduates who have not attended at least one laboratory experiments. 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SELECT</a:t>
            </a:r>
            <a:r>
              <a:rPr lang="en-US" sz="2500"/>
              <a:t> Name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FROM</a:t>
            </a:r>
            <a:r>
              <a:rPr lang="en-US" sz="2500"/>
              <a:t> Person AS P, Experiments AS E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WHERE</a:t>
            </a:r>
            <a:r>
              <a:rPr lang="en-US" sz="2500"/>
              <a:t> P.Person_ID = E.Undergraduate_Person_ID </a:t>
            </a:r>
            <a:endParaRPr sz="25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AND E.Attendance = 0;</a:t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5769363d9_0_6"/>
          <p:cNvSpPr txBox="1"/>
          <p:nvPr>
            <p:ph idx="1" type="body"/>
          </p:nvPr>
        </p:nvSpPr>
        <p:spPr>
          <a:xfrm>
            <a:off x="1161050" y="0"/>
            <a:ext cx="99078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1800"/>
              <a:t>Q6. Find all Undergraduates who have not attended at least one laboratory experiments. 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SELECT P.Person_ID, P.Name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FROM Person AS P, Experiments AS E</a:t>
            </a:r>
            <a:endParaRPr b="0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WHERE P.Person_ID = E.Undergraduate_Person_ID AND E.Attendance = 0;</a:t>
            </a:r>
            <a:endParaRPr b="0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1800"/>
            </a:br>
            <a:endParaRPr sz="1800"/>
          </a:p>
        </p:txBody>
      </p:sp>
      <p:pic>
        <p:nvPicPr>
          <p:cNvPr id="411" name="Google Shape;411;g65769363d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100" y="1548000"/>
            <a:ext cx="9907801" cy="5028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g65769363d9_0_6"/>
          <p:cNvGrpSpPr/>
          <p:nvPr/>
        </p:nvGrpSpPr>
        <p:grpSpPr>
          <a:xfrm>
            <a:off x="1180550" y="2384000"/>
            <a:ext cx="9840450" cy="2875150"/>
            <a:chOff x="1180550" y="2384000"/>
            <a:chExt cx="9840450" cy="2875150"/>
          </a:xfrm>
        </p:grpSpPr>
        <p:sp>
          <p:nvSpPr>
            <p:cNvPr id="413" name="Google Shape;413;g65769363d9_0_6"/>
            <p:cNvSpPr/>
            <p:nvPr/>
          </p:nvSpPr>
          <p:spPr>
            <a:xfrm>
              <a:off x="1208900" y="2384000"/>
              <a:ext cx="9812100" cy="291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65769363d9_0_6"/>
            <p:cNvSpPr/>
            <p:nvPr/>
          </p:nvSpPr>
          <p:spPr>
            <a:xfrm>
              <a:off x="1208900" y="2993600"/>
              <a:ext cx="9812100" cy="291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65769363d9_0_6"/>
            <p:cNvSpPr/>
            <p:nvPr/>
          </p:nvSpPr>
          <p:spPr>
            <a:xfrm>
              <a:off x="1180550" y="4967550"/>
              <a:ext cx="9812100" cy="291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65769363d9_0_6"/>
            <p:cNvSpPr/>
            <p:nvPr/>
          </p:nvSpPr>
          <p:spPr>
            <a:xfrm>
              <a:off x="1208900" y="4517600"/>
              <a:ext cx="9812100" cy="291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g65769363d9_0_6"/>
          <p:cNvSpPr txBox="1"/>
          <p:nvPr/>
        </p:nvSpPr>
        <p:spPr>
          <a:xfrm>
            <a:off x="8952925" y="4195175"/>
            <a:ext cx="30000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Expected Results: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90061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90064 →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90068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90074 →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 txBox="1"/>
          <p:nvPr>
            <p:ph idx="1" type="body"/>
          </p:nvPr>
        </p:nvSpPr>
        <p:spPr>
          <a:xfrm>
            <a:off x="836023" y="535577"/>
            <a:ext cx="10517777" cy="5641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500"/>
              <a:t>Q7. List all Graduates who are doing research and taking courses in the semester.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SELECT</a:t>
            </a:r>
            <a:r>
              <a:rPr lang="en-US" sz="2500"/>
              <a:t> DISTINCT P.Person_ID, Name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FROM</a:t>
            </a:r>
            <a:r>
              <a:rPr lang="en-US" sz="2500"/>
              <a:t> Person AS P, Assign as A, Takes as T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>
                <a:solidFill>
                  <a:srgbClr val="0000FF"/>
                </a:solidFill>
              </a:rPr>
              <a:t>WHERE</a:t>
            </a:r>
            <a:r>
              <a:rPr lang="en-US" sz="2500"/>
              <a:t> P.Person_ID = A.Graduate_Person_ID </a:t>
            </a:r>
            <a:endParaRPr sz="2500"/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AND P.Person_ID = T.Person_ID;</a:t>
            </a:r>
            <a:br>
              <a:rPr b="0" lang="en-US" sz="2500"/>
            </a:b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5769363d9_0_16"/>
          <p:cNvSpPr txBox="1"/>
          <p:nvPr>
            <p:ph idx="1" type="body"/>
          </p:nvPr>
        </p:nvSpPr>
        <p:spPr>
          <a:xfrm>
            <a:off x="863375" y="71150"/>
            <a:ext cx="117807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600"/>
              <a:t>Q7. List all Graduates who are doing research and taking courses in the semester.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/>
              <a:t>SELECT DISTINCT P.Person_ID, Name</a:t>
            </a:r>
            <a:endParaRPr b="0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/>
              <a:t>FROM Person AS P, Assign as A, Takes as T</a:t>
            </a:r>
            <a:endParaRPr b="0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/>
              <a:t>WHERE P.Person_ID = A.Graduate_Person_ID AND P.Person_ID = T.Person_ID;</a:t>
            </a:r>
            <a:endParaRPr b="0"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b="0" lang="en-US" sz="1600"/>
            </a:br>
            <a:br>
              <a:rPr b="0" lang="en-US" sz="1600"/>
            </a:br>
            <a:endParaRPr sz="1600"/>
          </a:p>
        </p:txBody>
      </p:sp>
      <p:pic>
        <p:nvPicPr>
          <p:cNvPr id="428" name="Google Shape;428;g65769363d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75" y="1769225"/>
            <a:ext cx="5455500" cy="30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65769363d9_0_16"/>
          <p:cNvSpPr txBox="1"/>
          <p:nvPr/>
        </p:nvSpPr>
        <p:spPr>
          <a:xfrm>
            <a:off x="495375" y="1508450"/>
            <a:ext cx="1300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65769363d9_0_16"/>
          <p:cNvSpPr txBox="1"/>
          <p:nvPr/>
        </p:nvSpPr>
        <p:spPr>
          <a:xfrm>
            <a:off x="5524575" y="1432250"/>
            <a:ext cx="1300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g65769363d9_0_16"/>
          <p:cNvPicPr preferRelativeResize="0"/>
          <p:nvPr/>
        </p:nvPicPr>
        <p:blipFill rotWithShape="1">
          <a:blip r:embed="rId4">
            <a:alphaModFix/>
          </a:blip>
          <a:srcRect b="1408" l="0" r="0" t="-1410"/>
          <a:stretch/>
        </p:blipFill>
        <p:spPr>
          <a:xfrm>
            <a:off x="6240325" y="1361150"/>
            <a:ext cx="3638975" cy="5420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g65769363d9_0_16"/>
          <p:cNvGrpSpPr/>
          <p:nvPr/>
        </p:nvGrpSpPr>
        <p:grpSpPr>
          <a:xfrm>
            <a:off x="183375" y="3401575"/>
            <a:ext cx="6995100" cy="2482875"/>
            <a:chOff x="183375" y="3401575"/>
            <a:chExt cx="6995100" cy="2482875"/>
          </a:xfrm>
        </p:grpSpPr>
        <p:sp>
          <p:nvSpPr>
            <p:cNvPr id="433" name="Google Shape;433;g65769363d9_0_16"/>
            <p:cNvSpPr/>
            <p:nvPr/>
          </p:nvSpPr>
          <p:spPr>
            <a:xfrm>
              <a:off x="183375" y="3401575"/>
              <a:ext cx="975300" cy="11874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65769363d9_0_16"/>
            <p:cNvSpPr/>
            <p:nvPr/>
          </p:nvSpPr>
          <p:spPr>
            <a:xfrm>
              <a:off x="6203175" y="4790350"/>
              <a:ext cx="975300" cy="1094100"/>
            </a:xfrm>
            <a:prstGeom prst="ellipse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g65769363d9_0_16"/>
          <p:cNvSpPr txBox="1"/>
          <p:nvPr/>
        </p:nvSpPr>
        <p:spPr>
          <a:xfrm>
            <a:off x="8938000" y="3781800"/>
            <a:ext cx="30000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Expected Results: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90081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90082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90083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90084 →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90085 →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5769363d9_5_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65769363d9_5_20"/>
          <p:cNvSpPr/>
          <p:nvPr/>
        </p:nvSpPr>
        <p:spPr>
          <a:xfrm>
            <a:off x="0" y="2030410"/>
            <a:ext cx="7005134" cy="4827590"/>
          </a:xfrm>
          <a:custGeom>
            <a:rect b="b" l="l" r="r" t="t"/>
            <a:pathLst>
              <a:path extrusionOk="0" h="4827590" w="7005134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65769363d9_5_20"/>
          <p:cNvSpPr txBox="1"/>
          <p:nvPr>
            <p:ph type="title"/>
          </p:nvPr>
        </p:nvSpPr>
        <p:spPr>
          <a:xfrm>
            <a:off x="916615" y="1884363"/>
            <a:ext cx="63399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0"/>
              <a:t>Q &amp; A</a:t>
            </a:r>
            <a:endParaRPr sz="6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g65769363d9_5_20"/>
          <p:cNvCxnSpPr/>
          <p:nvPr/>
        </p:nvCxnSpPr>
        <p:spPr>
          <a:xfrm>
            <a:off x="1272540" y="4450080"/>
            <a:ext cx="1234500" cy="0"/>
          </a:xfrm>
          <a:prstGeom prst="straightConnector1">
            <a:avLst/>
          </a:prstGeom>
          <a:noFill/>
          <a:ln cap="flat" cmpd="sng" w="508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4" name="Google Shape;444;g65769363d9_5_20"/>
          <p:cNvSpPr/>
          <p:nvPr/>
        </p:nvSpPr>
        <p:spPr>
          <a:xfrm>
            <a:off x="8134348" y="1005839"/>
            <a:ext cx="3444300" cy="3444300"/>
          </a:xfrm>
          <a:prstGeom prst="ellipse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8095"/>
            <a:ext cx="12192000" cy="68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4372303" y="1757284"/>
            <a:ext cx="3708210" cy="1511433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4"/>
          <p:cNvCxnSpPr>
            <a:stCxn id="128" idx="5"/>
          </p:cNvCxnSpPr>
          <p:nvPr/>
        </p:nvCxnSpPr>
        <p:spPr>
          <a:xfrm>
            <a:off x="7537458" y="3047373"/>
            <a:ext cx="543000" cy="187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0" name="Google Shape;130;p4"/>
          <p:cNvGrpSpPr/>
          <p:nvPr/>
        </p:nvGrpSpPr>
        <p:grpSpPr>
          <a:xfrm>
            <a:off x="5821431" y="2758942"/>
            <a:ext cx="5418612" cy="3932863"/>
            <a:chOff x="5720458" y="2750871"/>
            <a:chExt cx="5418612" cy="3932863"/>
          </a:xfrm>
        </p:grpSpPr>
        <p:pic>
          <p:nvPicPr>
            <p:cNvPr id="131" name="Google Shape;13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20458" y="2750871"/>
              <a:ext cx="5418612" cy="3932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4"/>
            <p:cNvSpPr/>
            <p:nvPr/>
          </p:nvSpPr>
          <p:spPr>
            <a:xfrm>
              <a:off x="9502970" y="3582062"/>
              <a:ext cx="411108" cy="2428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-5771392">
              <a:off x="9311682" y="3623453"/>
              <a:ext cx="255587" cy="100013"/>
            </a:xfrm>
            <a:prstGeom prst="arc">
              <a:avLst>
                <a:gd fmla="val 20072997" name="adj1"/>
                <a:gd fmla="val 1551855" name="adj2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Schema </a:t>
            </a:r>
            <a:endParaRPr sz="4400"/>
          </a:p>
        </p:txBody>
      </p:sp>
      <p:grpSp>
        <p:nvGrpSpPr>
          <p:cNvPr id="139" name="Google Shape;139;p5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cxnSp>
          <p:nvCxnSpPr>
            <p:cNvPr id="140" name="Google Shape;140;p5"/>
            <p:cNvCxnSpPr/>
            <p:nvPr/>
          </p:nvCxnSpPr>
          <p:spPr>
            <a:xfrm>
              <a:off x="0" y="531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1" name="Google Shape;141;p5"/>
            <p:cNvSpPr/>
            <p:nvPr/>
          </p:nvSpPr>
          <p:spPr>
            <a:xfrm>
              <a:off x="0" y="531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0" y="531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5"/>
            <p:cNvCxnSpPr/>
            <p:nvPr/>
          </p:nvCxnSpPr>
          <p:spPr>
            <a:xfrm>
              <a:off x="0" y="621999"/>
              <a:ext cx="10515600" cy="0"/>
            </a:xfrm>
            <a:prstGeom prst="straightConnector1">
              <a:avLst/>
            </a:prstGeom>
            <a:solidFill>
              <a:srgbClr val="55BACE"/>
            </a:solidFill>
            <a:ln cap="flat" cmpd="sng" w="12700">
              <a:solidFill>
                <a:srgbClr val="55BA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5"/>
            <p:cNvSpPr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City(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City_Name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State_Name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5"/>
            <p:cNvCxnSpPr/>
            <p:nvPr/>
          </p:nvCxnSpPr>
          <p:spPr>
            <a:xfrm>
              <a:off x="0" y="1243467"/>
              <a:ext cx="10515600" cy="0"/>
            </a:xfrm>
            <a:prstGeom prst="straightConnector1">
              <a:avLst/>
            </a:prstGeom>
            <a:solidFill>
              <a:srgbClr val="50C9B6"/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5"/>
            <p:cNvSpPr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Name, Schools, Phone, Email, Address, ZIP, City_Name, State_Name)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5"/>
            <p:cNvCxnSpPr/>
            <p:nvPr/>
          </p:nvCxnSpPr>
          <p:spPr>
            <a:xfrm>
              <a:off x="0" y="1864935"/>
              <a:ext cx="10515600" cy="0"/>
            </a:xfrm>
            <a:prstGeom prst="straightConnector1">
              <a:avLst/>
            </a:prstGeom>
            <a:solidFill>
              <a:srgbClr val="4CC38C"/>
            </a:solidFill>
            <a:ln cap="flat" cmpd="sng" w="12700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5"/>
            <p:cNvSpPr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Staff(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Staff_ID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Date_Hired, Position)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5"/>
            <p:cNvCxnSpPr/>
            <p:nvPr/>
          </p:nvCxnSpPr>
          <p:spPr>
            <a:xfrm>
              <a:off x="0" y="2486402"/>
              <a:ext cx="10515600" cy="0"/>
            </a:xfrm>
            <a:prstGeom prst="straightConnector1">
              <a:avLst/>
            </a:prstGeom>
            <a:solidFill>
              <a:srgbClr val="48BD62"/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5"/>
            <p:cNvSpPr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Admin_Staff(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Admin_Staff_ID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5"/>
            <p:cNvCxnSpPr/>
            <p:nvPr/>
          </p:nvCxnSpPr>
          <p:spPr>
            <a:xfrm>
              <a:off x="0" y="3107870"/>
              <a:ext cx="10515600" cy="0"/>
            </a:xfrm>
            <a:prstGeom prst="straightConnector1">
              <a:avLst/>
            </a:prstGeom>
            <a:solidFill>
              <a:srgbClr val="4FB546"/>
            </a:solidFill>
            <a:ln cap="flat" cmpd="sng" w="12700">
              <a:solidFill>
                <a:srgbClr val="4FB54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5"/>
            <p:cNvSpPr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Technical_Staff(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Technical_Staff_ID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Lab_Name, Lab_School)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5"/>
            <p:cNvCxnSpPr/>
            <p:nvPr/>
          </p:nvCxnSpPr>
          <p:spPr>
            <a:xfrm>
              <a:off x="0" y="3729338"/>
              <a:ext cx="10515600" cy="0"/>
            </a:xfrm>
            <a:prstGeom prst="straightConnector1">
              <a:avLst/>
            </a:prstGeom>
            <a:solidFill>
              <a:srgbClr val="6FAB46"/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5"/>
            <p:cNvSpPr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Laboratory(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Lab_Name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20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Lab_School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Location)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Schema(cont.)</a:t>
            </a:r>
            <a:endParaRPr sz="4400"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cxnSp>
          <p:nvCxnSpPr>
            <p:cNvPr id="167" name="Google Shape;167;p6"/>
            <p:cNvCxnSpPr/>
            <p:nvPr/>
          </p:nvCxnSpPr>
          <p:spPr>
            <a:xfrm>
              <a:off x="0" y="531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8" name="Google Shape;168;p6"/>
            <p:cNvSpPr/>
            <p:nvPr/>
          </p:nvSpPr>
          <p:spPr>
            <a:xfrm>
              <a:off x="0" y="531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0" y="531"/>
              <a:ext cx="105156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Equipment(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Lab_Name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Lab_School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Equipment_ID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Model_No, Name, Date_Purchased)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6"/>
            <p:cNvCxnSpPr/>
            <p:nvPr/>
          </p:nvCxnSpPr>
          <p:spPr>
            <a:xfrm>
              <a:off x="0" y="621999"/>
              <a:ext cx="10515600" cy="0"/>
            </a:xfrm>
            <a:prstGeom prst="straightConnector1">
              <a:avLst/>
            </a:prstGeom>
            <a:solidFill>
              <a:srgbClr val="55BACE"/>
            </a:solidFill>
            <a:ln cap="flat" cmpd="sng" w="12700">
              <a:solidFill>
                <a:srgbClr val="55BAC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Teaching Laboratory(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Lab_Name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Lab_School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6"/>
            <p:cNvCxnSpPr/>
            <p:nvPr/>
          </p:nvCxnSpPr>
          <p:spPr>
            <a:xfrm>
              <a:off x="0" y="1243467"/>
              <a:ext cx="10515600" cy="0"/>
            </a:xfrm>
            <a:prstGeom prst="straightConnector1">
              <a:avLst/>
            </a:prstGeom>
            <a:solidFill>
              <a:srgbClr val="50C9B6"/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4" name="Google Shape;174;p6"/>
            <p:cNvSpPr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Experiments(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Teaching_Lab_Name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Teaching_Lab_School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Undergraduate_Person_ID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Undergraduate_Student_ID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Date, Attendance)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6"/>
            <p:cNvCxnSpPr/>
            <p:nvPr/>
          </p:nvCxnSpPr>
          <p:spPr>
            <a:xfrm>
              <a:off x="0" y="1864935"/>
              <a:ext cx="10515600" cy="0"/>
            </a:xfrm>
            <a:prstGeom prst="straightConnector1">
              <a:avLst/>
            </a:prstGeom>
            <a:solidFill>
              <a:srgbClr val="4CC38C"/>
            </a:solidFill>
            <a:ln cap="flat" cmpd="sng" w="12700">
              <a:solidFill>
                <a:srgbClr val="4CC38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7" name="Google Shape;177;p6"/>
            <p:cNvSpPr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 Laboratory(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Lab_Name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Lab_School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6"/>
            <p:cNvCxnSpPr/>
            <p:nvPr/>
          </p:nvCxnSpPr>
          <p:spPr>
            <a:xfrm>
              <a:off x="0" y="2486402"/>
              <a:ext cx="10515600" cy="0"/>
            </a:xfrm>
            <a:prstGeom prst="straightConnector1">
              <a:avLst/>
            </a:prstGeom>
            <a:solidFill>
              <a:srgbClr val="48BD62"/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0" name="Google Shape;180;p6"/>
            <p:cNvSpPr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Graduate_Person_ID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Graduate_Student_ID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Lab_Name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Lab_School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6"/>
            <p:cNvCxnSpPr/>
            <p:nvPr/>
          </p:nvCxnSpPr>
          <p:spPr>
            <a:xfrm>
              <a:off x="0" y="3107870"/>
              <a:ext cx="10515600" cy="0"/>
            </a:xfrm>
            <a:prstGeom prst="straightConnector1">
              <a:avLst/>
            </a:prstGeom>
            <a:solidFill>
              <a:srgbClr val="4FB546"/>
            </a:solidFill>
            <a:ln cap="flat" cmpd="sng" w="12700">
              <a:solidFill>
                <a:srgbClr val="4FB54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6"/>
            <p:cNvSpPr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Professor(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Fields_of_Expertise)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6"/>
            <p:cNvCxnSpPr/>
            <p:nvPr/>
          </p:nvCxnSpPr>
          <p:spPr>
            <a:xfrm>
              <a:off x="0" y="3729338"/>
              <a:ext cx="10515600" cy="0"/>
            </a:xfrm>
            <a:prstGeom prst="straightConnector1">
              <a:avLst/>
            </a:prstGeom>
            <a:solidFill>
              <a:srgbClr val="6FAB46"/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6"/>
            <p:cNvSpPr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Timetable(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Prof_ Person_ID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Date_Time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Schema(cont.)</a:t>
            </a:r>
            <a:endParaRPr sz="440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cxnSp>
          <p:nvCxnSpPr>
            <p:cNvPr id="194" name="Google Shape;194;p7"/>
            <p:cNvCxnSpPr/>
            <p:nvPr/>
          </p:nvCxnSpPr>
          <p:spPr>
            <a:xfrm>
              <a:off x="0" y="531"/>
              <a:ext cx="105156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5" name="Google Shape;195;p7"/>
            <p:cNvSpPr/>
            <p:nvPr/>
          </p:nvSpPr>
          <p:spPr>
            <a:xfrm>
              <a:off x="0" y="531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0" y="531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Course(ID, Name, Date, Prof_Person_ID)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7"/>
            <p:cNvCxnSpPr/>
            <p:nvPr/>
          </p:nvCxnSpPr>
          <p:spPr>
            <a:xfrm>
              <a:off x="0" y="621999"/>
              <a:ext cx="105156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7"/>
            <p:cNvSpPr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0" y="621999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Take(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Course_ID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Take_Date) 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7"/>
            <p:cNvCxnSpPr/>
            <p:nvPr/>
          </p:nvCxnSpPr>
          <p:spPr>
            <a:xfrm>
              <a:off x="0" y="1243467"/>
              <a:ext cx="10515600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1" name="Google Shape;201;p7"/>
            <p:cNvSpPr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0" y="1243467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Stakeholder(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Domain) 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7"/>
            <p:cNvCxnSpPr/>
            <p:nvPr/>
          </p:nvCxnSpPr>
          <p:spPr>
            <a:xfrm>
              <a:off x="0" y="1864935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4" name="Google Shape;204;p7"/>
            <p:cNvSpPr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0" y="1864935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Comments/Suggestions(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Stakeholder_Person_ID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Date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Topic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7"/>
            <p:cNvCxnSpPr/>
            <p:nvPr/>
          </p:nvCxnSpPr>
          <p:spPr>
            <a:xfrm>
              <a:off x="0" y="2486402"/>
              <a:ext cx="10515600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7" name="Google Shape;207;p7"/>
            <p:cNvSpPr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0" y="2486402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Majors_Minors, Admission_Date, takecourse_Prof_Person_ID)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7"/>
            <p:cNvCxnSpPr/>
            <p:nvPr/>
          </p:nvCxnSpPr>
          <p:spPr>
            <a:xfrm>
              <a:off x="0" y="3107870"/>
              <a:ext cx="10515600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0" name="Google Shape;210;p7"/>
            <p:cNvSpPr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3107870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Undergraduate(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Undergraduate_Student_ID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7"/>
            <p:cNvCxnSpPr/>
            <p:nvPr/>
          </p:nvCxnSpPr>
          <p:spPr>
            <a:xfrm>
              <a:off x="0" y="3729338"/>
              <a:ext cx="10515600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3" name="Google Shape;213;p7"/>
            <p:cNvSpPr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0" y="3729338"/>
              <a:ext cx="10515600" cy="621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Graduate(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Student_Person_ID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1" i="0" lang="en-US" sz="19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Graduate_Student_ID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Prof_ Person_ID, Supervise_Topic)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769363d9_5_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65769363d9_5_3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5769363d9_5_3"/>
          <p:cNvSpPr/>
          <p:nvPr>
            <p:ph type="title"/>
          </p:nvPr>
        </p:nvSpPr>
        <p:spPr>
          <a:xfrm>
            <a:off x="640080" y="2074363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222" name="Google Shape;222;g65769363d9_5_3"/>
          <p:cNvSpPr txBox="1"/>
          <p:nvPr/>
        </p:nvSpPr>
        <p:spPr>
          <a:xfrm>
            <a:off x="2089788" y="1009100"/>
            <a:ext cx="10352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Person(</a:t>
            </a:r>
            <a:r>
              <a:rPr b="1" i="0" lang="en-US" sz="18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Person_ID</a:t>
            </a:r>
            <a:r>
              <a:rPr b="1" i="0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Name, Schools, Phone, Email, Address, ZIP, City_Name, State_Name) </a:t>
            </a:r>
            <a:endParaRPr b="0" i="0" sz="1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5769363d9_5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1377" y="1690102"/>
            <a:ext cx="5693751" cy="16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65769363d9_5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9002" y="3694025"/>
            <a:ext cx="7268625" cy="17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pic>
        <p:nvPicPr>
          <p:cNvPr id="232" name="Google Shape;23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144" y="961812"/>
            <a:ext cx="6531110" cy="493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769363d9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Insert Table</a:t>
            </a:r>
            <a:endParaRPr/>
          </a:p>
        </p:txBody>
      </p:sp>
      <p:pic>
        <p:nvPicPr>
          <p:cNvPr id="239" name="Google Shape;239;g65769363d9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049" y="872424"/>
            <a:ext cx="5613600" cy="57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5769363d9_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124" y="1798324"/>
            <a:ext cx="6769650" cy="451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g65769363d9_4_0"/>
          <p:cNvCxnSpPr/>
          <p:nvPr/>
        </p:nvCxnSpPr>
        <p:spPr>
          <a:xfrm>
            <a:off x="1386600" y="2126225"/>
            <a:ext cx="9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65769363d9_4_0"/>
          <p:cNvCxnSpPr/>
          <p:nvPr/>
        </p:nvCxnSpPr>
        <p:spPr>
          <a:xfrm>
            <a:off x="2464475" y="2126225"/>
            <a:ext cx="9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65769363d9_4_0"/>
          <p:cNvSpPr txBox="1"/>
          <p:nvPr/>
        </p:nvSpPr>
        <p:spPr>
          <a:xfrm>
            <a:off x="672500" y="1461425"/>
            <a:ext cx="3099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Key: Student_ID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65769363d9_4_0"/>
          <p:cNvSpPr txBox="1"/>
          <p:nvPr/>
        </p:nvSpPr>
        <p:spPr>
          <a:xfrm>
            <a:off x="7207125" y="6316500"/>
            <a:ext cx="12396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5769363d9_4_0"/>
          <p:cNvSpPr/>
          <p:nvPr/>
        </p:nvSpPr>
        <p:spPr>
          <a:xfrm>
            <a:off x="1652337" y="3224463"/>
            <a:ext cx="2566737" cy="5133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5769363d9_4_0"/>
          <p:cNvSpPr/>
          <p:nvPr/>
        </p:nvSpPr>
        <p:spPr>
          <a:xfrm>
            <a:off x="1652337" y="5438274"/>
            <a:ext cx="2566737" cy="4652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2019-10-29T14:40:23Z</dcterms:created>
  <dc:creator>#HU WENQI#</dc:creator>
</cp:coreProperties>
</file>