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3"/>
    <p:sldId id="368" r:id="rId4"/>
    <p:sldId id="367" r:id="rId5"/>
    <p:sldId id="387" r:id="rId6"/>
    <p:sldId id="389" r:id="rId7"/>
    <p:sldId id="397" r:id="rId8"/>
    <p:sldId id="390" r:id="rId9"/>
    <p:sldId id="400" r:id="rId10"/>
    <p:sldId id="430" r:id="rId11"/>
    <p:sldId id="432" r:id="rId12"/>
    <p:sldId id="437" r:id="rId13"/>
    <p:sldId id="431" r:id="rId14"/>
    <p:sldId id="438" r:id="rId16"/>
    <p:sldId id="433" r:id="rId17"/>
    <p:sldId id="436" r:id="rId18"/>
    <p:sldId id="434" r:id="rId19"/>
    <p:sldId id="435" r:id="rId20"/>
    <p:sldId id="443" r:id="rId21"/>
    <p:sldId id="444" r:id="rId22"/>
    <p:sldId id="445" r:id="rId23"/>
    <p:sldId id="459" r:id="rId24"/>
    <p:sldId id="461" r:id="rId25"/>
    <p:sldId id="631" r:id="rId26"/>
    <p:sldId id="424" r:id="rId27"/>
    <p:sldId id="425" r:id="rId28"/>
    <p:sldId id="463" r:id="rId29"/>
    <p:sldId id="538" r:id="rId30"/>
    <p:sldId id="539" r:id="rId31"/>
    <p:sldId id="471" r:id="rId32"/>
    <p:sldId id="480" r:id="rId33"/>
    <p:sldId id="482" r:id="rId34"/>
    <p:sldId id="481" r:id="rId35"/>
    <p:sldId id="522" r:id="rId36"/>
    <p:sldId id="521" r:id="rId37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314" autoAdjust="0"/>
  </p:normalViewPr>
  <p:slideViewPr>
    <p:cSldViewPr>
      <p:cViewPr varScale="1">
        <p:scale>
          <a:sx n="108" d="100"/>
          <a:sy n="108" d="100"/>
        </p:scale>
        <p:origin x="1704" y="96"/>
      </p:cViewPr>
      <p:guideLst>
        <p:guide orient="horz" pos="2160"/>
        <p:guide pos="280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bleStyles" Target="tableStyles.xml"/><Relationship Id="rId4" Type="http://schemas.openxmlformats.org/officeDocument/2006/relationships/slide" Target="slides/slide2.xml"/><Relationship Id="rId39" Type="http://schemas.openxmlformats.org/officeDocument/2006/relationships/viewProps" Target="viewProps.xml"/><Relationship Id="rId38" Type="http://schemas.openxmlformats.org/officeDocument/2006/relationships/presProps" Target="presProps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0F850A-DD4C-45ED-A7B3-0E0D7BF6B1B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87A3D0-9B05-4148-B2AF-F0DA23BD20C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CN"/>
              <a:t>层叠：叠加的，</a:t>
            </a:r>
            <a:endParaRPr lang="x-none" altLang="zh-CN"/>
          </a:p>
          <a:p>
            <a:r>
              <a:rPr lang="x-none" altLang="zh-CN"/>
              <a:t>p{</a:t>
            </a:r>
            <a:endParaRPr lang="x-none" altLang="zh-CN"/>
          </a:p>
          <a:p>
            <a:r>
              <a:rPr lang="x-none" altLang="zh-CN"/>
              <a:t> color:red;</a:t>
            </a:r>
            <a:endParaRPr lang="x-none" altLang="zh-CN"/>
          </a:p>
          <a:p>
            <a:r>
              <a:rPr lang="x-none" altLang="zh-CN"/>
              <a:t>}</a:t>
            </a:r>
            <a:endParaRPr lang="x-none" altLang="zh-CN"/>
          </a:p>
          <a:p>
            <a:r>
              <a:rPr lang="x-none" altLang="zh-CN"/>
              <a:t>p{</a:t>
            </a:r>
            <a:endParaRPr lang="x-none" altLang="zh-CN"/>
          </a:p>
          <a:p>
            <a:r>
              <a:rPr lang="x-none" altLang="zh-CN"/>
              <a:t>font-size:10px;</a:t>
            </a:r>
            <a:endParaRPr lang="x-none" altLang="zh-CN"/>
          </a:p>
          <a:p>
            <a:r>
              <a:rPr lang="x-none" altLang="zh-CN"/>
              <a:t>}</a:t>
            </a:r>
            <a:endParaRPr lang="x-none" altLang="zh-CN"/>
          </a:p>
          <a:p>
            <a:r>
              <a:rPr lang="x-none" altLang="zh-CN"/>
              <a:t>最终两者都有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3D0-9B05-4148-B2AF-F0DA23BD20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CN"/>
              <a:t>还有一种@import引入方式，基本不用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3D0-9B05-4148-B2AF-F0DA23BD20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x-none" altLang="zh-CN"/>
              <a:t>选择器就是在树上选择想要选择的节点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3D0-9B05-4148-B2AF-F0DA23BD20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.</a:t>
            </a:r>
            <a:r>
              <a:rPr lang="en-US" altLang="zh-CN" dirty="0" err="1"/>
              <a:t>boxa</a:t>
            </a:r>
            <a:r>
              <a:rPr lang="en-US" altLang="zh-CN" dirty="0"/>
              <a:t> .</a:t>
            </a:r>
            <a:r>
              <a:rPr lang="en-US" altLang="zh-CN" dirty="0" err="1"/>
              <a:t>news_title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528E4A-F4C0-48CB-9B9D-AD9ACC86ADC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h3{    background-color: #05b0ff;    color: white;    line-height: 30px;    padding-left:10px;    border-radius: 3px;    box-shadow: 10px </a:t>
            </a:r>
            <a:r>
              <a:rPr lang="en-US" altLang="zh-CN" dirty="0" err="1"/>
              <a:t>10px</a:t>
            </a:r>
            <a:r>
              <a:rPr lang="en-US" altLang="zh-CN" dirty="0"/>
              <a:t> 5px #888888;}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87A3D0-9B05-4148-B2AF-F0DA23BD20C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69D92-0DE7-4FF9-86F3-9BDE692A50C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BB0A69-92F8-4A33-B62C-F33BF176D394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8CDFB8-967C-4FEB-96C8-3C60237B18F9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F39E8-865D-4B38-9915-73540808803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  <a:endParaRPr lang="en-US" sz="12200" dirty="0"/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  <a:endParaRPr lang="en-US" sz="12200" dirty="0"/>
          </a:p>
        </p:txBody>
      </p: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99940-FD5F-4307-AFC3-CF81AD59B14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623C0-7EAB-48DC-AF7A-663534EF6C6E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870EC-F89C-4D07-88B4-354B2BF39D39}" type="datetime1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638A7-8FB5-4D46-87DD-D7804896FE7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6193-439E-44CB-A787-AA4D21683AF0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screen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2" name="文本占位符 21"/>
          <p:cNvSpPr>
            <a:spLocks noGrp="1"/>
          </p:cNvSpPr>
          <p:nvPr>
            <p:ph type="body" sz="quarter" idx="11"/>
          </p:nvPr>
        </p:nvSpPr>
        <p:spPr>
          <a:xfrm>
            <a:off x="357158" y="285728"/>
            <a:ext cx="8143932" cy="642942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2"/>
          </p:nvPr>
        </p:nvSpPr>
        <p:spPr>
          <a:xfrm>
            <a:off x="357158" y="1285860"/>
            <a:ext cx="8143932" cy="4643470"/>
          </a:xfrm>
        </p:spPr>
        <p:txBody>
          <a:bodyPr/>
          <a:lstStyle>
            <a:lvl1pPr>
              <a:defRPr sz="2800"/>
            </a:lvl1pPr>
            <a:lvl2pPr>
              <a:defRPr sz="2800"/>
            </a:lvl2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CC06D-6581-44CA-B369-3DE9753922D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B1498-1561-4D33-8F5F-A12833D3F0B8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A3DE3-92EF-4C8E-9F0C-C55CFF23C616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54968-5101-44A5-A3CE-FB577A6A30AE}" type="datetime1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07D13-8462-42C6-8EA1-C0F4D60EFD72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80E37A-F3BE-4617-A44B-92B3AE0D1531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F7005-3636-4419-88DE-E6DDB3A919EB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167E7-2D1E-40C2-B061-4C45A708FF57}" type="datetime1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0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4710" y="2052925"/>
            <a:ext cx="7564192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8F75E08-A665-4272-AD97-33BDE92EC6BE}" type="datetime1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panose="05040102010807070707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1" Type="http://schemas.openxmlformats.org/officeDocument/2006/relationships/hyperlink" Target="http://scjg.tj.gov.cn/tjsscjdglwyh_52651/xwdt/g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7563210" cy="3329581"/>
          </a:xfrm>
        </p:spPr>
        <p:txBody>
          <a:bodyPr/>
          <a:lstStyle/>
          <a:p>
            <a:r>
              <a:rPr lang="x-none" altLang="zh-CN" dirty="0"/>
              <a:t>CSS级联样式表</a:t>
            </a:r>
            <a:endParaRPr lang="x-none" altLang="zh-CN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dirty="0"/>
              <a:t>You look good!</a:t>
            </a:r>
            <a:endParaRPr 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CSS基础</a:t>
            </a:r>
            <a:endParaRPr lang="x-none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选择器，字体、文本、盒子模型、背景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CSS版本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40" y="2054225"/>
            <a:ext cx="5385435" cy="4195445"/>
          </a:xfrm>
        </p:spPr>
        <p:txBody>
          <a:bodyPr/>
          <a:lstStyle/>
          <a:p>
            <a:pPr algn="l"/>
            <a:r>
              <a:rPr lang="zh-CN" altLang="en-US">
                <a:sym typeface="+mn-ea"/>
              </a:rPr>
              <a:t>CSS是从CSS1.0、CSS2.0、CSS2.1以及CSS3.0这4个版本一路升级而来的。其中，CSS2.1是CSS2.0的修订版，CSS3.0是CSS的最新版本。</a:t>
            </a:r>
            <a:endParaRPr lang="zh-CN" altLang="en-US">
              <a:sym typeface="+mn-ea"/>
            </a:endParaRPr>
          </a:p>
          <a:p>
            <a:pPr algn="l"/>
            <a:r>
              <a:rPr lang="zh-CN" altLang="zh-CN" dirty="0">
                <a:solidFill>
                  <a:srgbClr val="FFC000"/>
                </a:solidFill>
                <a:sym typeface="+mn-ea"/>
              </a:rPr>
              <a:t>现在都</a:t>
            </a:r>
            <a:r>
              <a:rPr lang="en-US" altLang="zh-CN" dirty="0">
                <a:solidFill>
                  <a:srgbClr val="FFC000"/>
                </a:solidFill>
                <a:sym typeface="+mn-ea"/>
              </a:rPr>
              <a:t>CSS3</a:t>
            </a:r>
            <a:r>
              <a:rPr lang="zh-CN" altLang="zh-CN" dirty="0">
                <a:solidFill>
                  <a:srgbClr val="FFC000"/>
                </a:solidFill>
                <a:sym typeface="+mn-ea"/>
              </a:rPr>
              <a:t>的时代了，</a:t>
            </a:r>
            <a:r>
              <a:rPr lang="en-US" altLang="zh-CN" dirty="0">
                <a:solidFill>
                  <a:srgbClr val="FFC000"/>
                </a:solidFill>
                <a:sym typeface="+mn-ea"/>
              </a:rPr>
              <a:t>CSS2</a:t>
            </a:r>
            <a:r>
              <a:rPr lang="zh-CN" altLang="zh-CN" dirty="0">
                <a:solidFill>
                  <a:srgbClr val="FFC000"/>
                </a:solidFill>
                <a:sym typeface="+mn-ea"/>
              </a:rPr>
              <a:t>不是被淘汰了吗，为什么还要学</a:t>
            </a:r>
            <a:r>
              <a:rPr lang="en-US" altLang="zh-CN" dirty="0">
                <a:solidFill>
                  <a:srgbClr val="FFC000"/>
                </a:solidFill>
                <a:sym typeface="+mn-ea"/>
              </a:rPr>
              <a:t>CSS2</a:t>
            </a:r>
            <a:r>
              <a:rPr lang="zh-CN" altLang="zh-CN" dirty="0">
                <a:solidFill>
                  <a:srgbClr val="FFC000"/>
                </a:solidFill>
                <a:sym typeface="+mn-ea"/>
              </a:rPr>
              <a:t>呢？</a:t>
            </a:r>
            <a:endParaRPr lang="zh-CN" altLang="zh-CN" dirty="0">
              <a:solidFill>
                <a:srgbClr val="FFC000"/>
              </a:solidFill>
              <a:sym typeface="+mn-ea"/>
            </a:endParaRPr>
          </a:p>
          <a:p>
            <a:pPr algn="l"/>
            <a:r>
              <a:rPr lang="zh-CN" altLang="zh-CN" dirty="0">
                <a:sym typeface="+mn-ea"/>
              </a:rPr>
              <a:t>这个误区非常严重，曾经误导绝大多数的初学者。其实，我们现在所说的</a:t>
            </a:r>
            <a:r>
              <a:rPr lang="en-US" altLang="zh-CN" dirty="0">
                <a:sym typeface="+mn-ea"/>
              </a:rPr>
              <a:t>CSS3</a:t>
            </a:r>
            <a:r>
              <a:rPr lang="zh-CN" altLang="zh-CN" dirty="0">
                <a:sym typeface="+mn-ea"/>
              </a:rPr>
              <a:t>，一般指的是相对于</a:t>
            </a:r>
            <a:r>
              <a:rPr lang="en-US" altLang="zh-CN" dirty="0">
                <a:sym typeface="+mn-ea"/>
              </a:rPr>
              <a:t>CSS2</a:t>
            </a:r>
            <a:r>
              <a:rPr lang="zh-CN" altLang="zh-CN" dirty="0">
                <a:sym typeface="+mn-ea"/>
              </a:rPr>
              <a:t>“新增加的内容”，并不是说</a:t>
            </a:r>
            <a:r>
              <a:rPr lang="en-US" altLang="zh-CN" dirty="0">
                <a:sym typeface="+mn-ea"/>
              </a:rPr>
              <a:t>CSS2</a:t>
            </a:r>
            <a:r>
              <a:rPr lang="zh-CN" altLang="zh-CN" dirty="0">
                <a:sym typeface="+mn-ea"/>
              </a:rPr>
              <a:t>被淘汰了。准确来说，你要学的</a:t>
            </a:r>
            <a:r>
              <a:rPr lang="en-US" altLang="zh-CN" dirty="0">
                <a:sym typeface="+mn-ea"/>
              </a:rPr>
              <a:t>CSS3</a:t>
            </a:r>
            <a:r>
              <a:rPr lang="zh-CN" altLang="zh-CN" dirty="0">
                <a:sym typeface="+mn-ea"/>
              </a:rPr>
              <a:t>其实等于</a:t>
            </a:r>
            <a:r>
              <a:rPr lang="en-US" altLang="zh-CN" dirty="0">
                <a:sym typeface="+mn-ea"/>
              </a:rPr>
              <a:t>CSS2</a:t>
            </a:r>
            <a:r>
              <a:rPr lang="zh-CN" altLang="zh-CN" dirty="0">
                <a:sym typeface="+mn-ea"/>
              </a:rPr>
              <a:t>加上</a:t>
            </a:r>
            <a:r>
              <a:rPr lang="en-US" altLang="zh-CN" dirty="0">
                <a:sym typeface="+mn-ea"/>
              </a:rPr>
              <a:t>CSS3</a:t>
            </a:r>
            <a:r>
              <a:rPr lang="zh-CN" altLang="zh-CN" dirty="0">
                <a:sym typeface="+mn-ea"/>
              </a:rPr>
              <a:t>。</a:t>
            </a:r>
            <a:endParaRPr lang="zh-CN" altLang="en-US" dirty="0"/>
          </a:p>
          <a:p>
            <a:pPr algn="l"/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2180" y="2205355"/>
            <a:ext cx="2992120" cy="299212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CSS概述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2053590"/>
            <a:ext cx="7819390" cy="4195445"/>
          </a:xfrm>
        </p:spPr>
        <p:txBody>
          <a:bodyPr/>
          <a:lstStyle/>
          <a:p>
            <a:r>
              <a:rPr lang="zh-CN" altLang="en-US"/>
              <a:t>CSS 指</a:t>
            </a:r>
            <a:r>
              <a:rPr lang="zh-CN" altLang="en-US" b="1">
                <a:solidFill>
                  <a:srgbClr val="FFC000"/>
                </a:solidFill>
              </a:rPr>
              <a:t>层叠</a:t>
            </a:r>
            <a:r>
              <a:rPr lang="zh-CN" altLang="en-US"/>
              <a:t>样式表 (Cascading Style Sheets)</a:t>
            </a:r>
            <a:endParaRPr lang="zh-CN" altLang="en-US"/>
          </a:p>
          <a:p>
            <a:r>
              <a:rPr lang="zh-CN" altLang="en-US"/>
              <a:t>样式定义如何显示 HTML 元素</a:t>
            </a:r>
            <a:endParaRPr lang="zh-CN" altLang="en-US"/>
          </a:p>
          <a:p>
            <a:r>
              <a:rPr lang="zh-CN" altLang="en-US"/>
              <a:t>样式通常存储在样式表中</a:t>
            </a:r>
            <a:endParaRPr lang="zh-CN" altLang="en-US"/>
          </a:p>
          <a:p>
            <a:r>
              <a:rPr lang="zh-CN" altLang="en-US"/>
              <a:t>把样式添加到 HTML 4.0 中，是为了解决</a:t>
            </a:r>
            <a:r>
              <a:rPr lang="zh-CN" altLang="en-US" b="1">
                <a:solidFill>
                  <a:srgbClr val="FFC000"/>
                </a:solidFill>
              </a:rPr>
              <a:t>内容与表现分离</a:t>
            </a:r>
            <a:r>
              <a:rPr lang="zh-CN" altLang="en-US"/>
              <a:t>的问题</a:t>
            </a:r>
            <a:endParaRPr lang="zh-CN" altLang="en-US"/>
          </a:p>
          <a:p>
            <a:r>
              <a:rPr lang="zh-CN" altLang="en-US"/>
              <a:t>外部样式表可以极大提高工作效率</a:t>
            </a:r>
            <a:endParaRPr lang="zh-CN" altLang="en-US"/>
          </a:p>
          <a:p>
            <a:r>
              <a:rPr lang="zh-CN" altLang="en-US"/>
              <a:t>外部样式表通常存储在 CSS 文件中</a:t>
            </a:r>
            <a:endParaRPr lang="zh-CN" altLang="en-US"/>
          </a:p>
          <a:p>
            <a:r>
              <a:rPr lang="zh-CN" altLang="en-US"/>
              <a:t>多个样式定义可层叠为一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Cascading</a:t>
            </a:r>
            <a:r>
              <a:rPr lang="zh-CN" altLang="en-US"/>
              <a:t>指的是后面的定义会覆盖先前的定义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CSS层叠优先权与引入方式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40" y="2053590"/>
            <a:ext cx="7641590" cy="4195445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浏览器缺省设置</a:t>
            </a:r>
            <a:r>
              <a:rPr lang="x-none" altLang="zh-CN" dirty="0">
                <a:cs typeface="微软雅黑" panose="020B0503020204020204" pitchFamily="34" charset="-122"/>
                <a:sym typeface="+mn-ea"/>
              </a:rPr>
              <a:t>（如h1默认字体很大）</a:t>
            </a:r>
            <a:endParaRPr lang="x-none" altLang="zh-CN" dirty="0"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外部样式表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marL="45720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&lt;link </a:t>
            </a:r>
            <a:r>
              <a:rPr lang="en-US" altLang="zh-CN" sz="1775" dirty="0" err="1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rel</a:t>
            </a:r>
            <a:r>
              <a:rPr lang="en-US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="</a:t>
            </a:r>
            <a:r>
              <a:rPr lang="en-US" altLang="zh-CN" sz="1775" dirty="0" err="1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stylesheet</a:t>
            </a:r>
            <a:r>
              <a:rPr lang="en-US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" type="text/</a:t>
            </a:r>
            <a:r>
              <a:rPr lang="en-US" altLang="zh-CN" sz="1775" dirty="0" err="1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css</a:t>
            </a:r>
            <a:r>
              <a:rPr lang="en-US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" </a:t>
            </a:r>
            <a:r>
              <a:rPr lang="en-US" altLang="zh-CN" sz="1775" dirty="0" err="1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href</a:t>
            </a:r>
            <a:r>
              <a:rPr lang="en-US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="</a:t>
            </a:r>
            <a:r>
              <a:rPr lang="zh-CN" altLang="en-US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文件路径</a:t>
            </a:r>
            <a:r>
              <a:rPr lang="en-US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" /&gt;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内部样式表（位于 &lt;head&gt; 标签内部）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marL="45720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altLang="zh-CN" sz="1775" dirty="0">
                <a:solidFill>
                  <a:srgbClr val="FFC000"/>
                </a:solidFill>
                <a:cs typeface="微软雅黑" panose="020B0503020204020204" pitchFamily="34" charset="-122"/>
                <a:sym typeface="+mn-ea"/>
              </a:rPr>
              <a:t>&lt;style&gt;...&lt;/style&gt;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cs typeface="微软雅黑" panose="020B0503020204020204" pitchFamily="34" charset="-122"/>
                <a:sym typeface="+mn-ea"/>
              </a:rPr>
              <a:t>内联样式（在 HTML 元素内部）</a:t>
            </a:r>
            <a:endParaRPr lang="zh-CN" altLang="en-US" dirty="0">
              <a:cs typeface="微软雅黑" panose="020B0503020204020204" pitchFamily="34" charset="-122"/>
              <a:sym typeface="+mn-ea"/>
            </a:endParaRPr>
          </a:p>
          <a:p>
            <a:pPr marL="457200" lvl="2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x-none" altLang="zh-CN" sz="1775" dirty="0">
                <a:solidFill>
                  <a:srgbClr val="FFC000"/>
                </a:solidFill>
                <a:cs typeface="微软雅黑" panose="020B0503020204020204" pitchFamily="34" charset="-122"/>
              </a:rPr>
              <a:t>&lt;h1 style="..."&gt;</a:t>
            </a:r>
            <a:endParaRPr lang="x-none" altLang="zh-CN" sz="1775" dirty="0">
              <a:solidFill>
                <a:srgbClr val="FFC000"/>
              </a:solidFill>
              <a:cs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CSS语法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40" y="2053590"/>
            <a:ext cx="4219575" cy="4195445"/>
          </a:xfrm>
        </p:spPr>
        <p:txBody>
          <a:bodyPr/>
          <a:lstStyle/>
          <a:p>
            <a:r>
              <a:rPr lang="x-none" altLang="zh-CN"/>
              <a:t>选择器，以及一条或多条声明。</a:t>
            </a:r>
            <a:endParaRPr lang="x-none" altLang="zh-CN"/>
          </a:p>
          <a:p>
            <a:pPr marL="457200" lvl="2"/>
            <a:r>
              <a:rPr lang="en-US" altLang="zh-CN" sz="1775" b="1" dirty="0">
                <a:solidFill>
                  <a:srgbClr val="FFC000"/>
                </a:solidFill>
                <a:sym typeface="+mn-ea"/>
              </a:rPr>
              <a:t>selector{</a:t>
            </a:r>
            <a:r>
              <a:rPr lang="zh-CN" altLang="en-US" sz="1775" b="1" dirty="0">
                <a:solidFill>
                  <a:srgbClr val="FFC000"/>
                </a:solidFill>
                <a:sym typeface="+mn-ea"/>
              </a:rPr>
              <a:t>属性</a:t>
            </a:r>
            <a:r>
              <a:rPr lang="en-US" altLang="zh-CN" sz="1775" b="1" dirty="0">
                <a:solidFill>
                  <a:srgbClr val="FFC000"/>
                </a:solidFill>
                <a:sym typeface="+mn-ea"/>
              </a:rPr>
              <a:t>:</a:t>
            </a:r>
            <a:r>
              <a:rPr lang="zh-CN" altLang="en-US" sz="1775" b="1" dirty="0">
                <a:solidFill>
                  <a:srgbClr val="FFC000"/>
                </a:solidFill>
                <a:sym typeface="+mn-ea"/>
              </a:rPr>
              <a:t>属性值</a:t>
            </a:r>
            <a:r>
              <a:rPr lang="en-US" altLang="zh-CN" sz="1775" b="1" dirty="0">
                <a:solidFill>
                  <a:srgbClr val="FFC000"/>
                </a:solidFill>
                <a:sym typeface="+mn-ea"/>
              </a:rPr>
              <a:t>;</a:t>
            </a:r>
            <a:r>
              <a:rPr lang="zh-CN" altLang="en-US" sz="1775" b="1" dirty="0">
                <a:solidFill>
                  <a:srgbClr val="FFC000"/>
                </a:solidFill>
                <a:sym typeface="+mn-ea"/>
              </a:rPr>
              <a:t>属性</a:t>
            </a:r>
            <a:r>
              <a:rPr lang="en-US" altLang="zh-CN" sz="1775" b="1" dirty="0">
                <a:solidFill>
                  <a:srgbClr val="FFC000"/>
                </a:solidFill>
                <a:sym typeface="+mn-ea"/>
              </a:rPr>
              <a:t>:</a:t>
            </a:r>
            <a:r>
              <a:rPr lang="zh-CN" altLang="en-US" sz="1775" b="1" dirty="0">
                <a:solidFill>
                  <a:srgbClr val="FFC000"/>
                </a:solidFill>
                <a:sym typeface="+mn-ea"/>
              </a:rPr>
              <a:t>属性值</a:t>
            </a:r>
            <a:r>
              <a:rPr lang="en-US" altLang="zh-CN" sz="1775" b="1" dirty="0">
                <a:solidFill>
                  <a:srgbClr val="FFC000"/>
                </a:solidFill>
                <a:sym typeface="+mn-ea"/>
              </a:rPr>
              <a:t>;………}</a:t>
            </a:r>
            <a:endParaRPr lang="en-US" altLang="zh-CN" sz="1775" b="1" dirty="0">
              <a:solidFill>
                <a:srgbClr val="FFC000"/>
              </a:solidFill>
              <a:sym typeface="+mn-ea"/>
            </a:endParaRPr>
          </a:p>
          <a:p>
            <a:pPr marL="457200" lvl="2"/>
            <a:endParaRPr lang="en-US" altLang="zh-CN" sz="1775" b="1" dirty="0">
              <a:solidFill>
                <a:srgbClr val="FFC000"/>
              </a:solidFill>
              <a:sym typeface="+mn-ea"/>
            </a:endParaRPr>
          </a:p>
          <a:p>
            <a:pPr marL="0" lvl="1"/>
            <a:r>
              <a:rPr lang="x-none" altLang="en-US" sz="1995" b="1" dirty="0">
                <a:solidFill>
                  <a:srgbClr val="FFC000"/>
                </a:solidFill>
                <a:sym typeface="+mn-ea"/>
              </a:rPr>
              <a:t>选择器</a:t>
            </a:r>
            <a:r>
              <a:rPr lang="x-none" altLang="en-US" sz="1995" dirty="0">
                <a:solidFill>
                  <a:schemeClr val="tx1"/>
                </a:solidFill>
                <a:sym typeface="+mn-ea"/>
              </a:rPr>
              <a:t>非常重要：</a:t>
            </a:r>
            <a:endParaRPr lang="x-none" altLang="en-US" sz="1995" dirty="0">
              <a:solidFill>
                <a:schemeClr val="tx1"/>
              </a:solidFill>
              <a:sym typeface="+mn-ea"/>
            </a:endParaRPr>
          </a:p>
          <a:p>
            <a:pPr marL="457200" lvl="3"/>
            <a:r>
              <a:rPr lang="x-none" altLang="en-US" sz="1775" dirty="0">
                <a:solidFill>
                  <a:schemeClr val="tx1"/>
                </a:solidFill>
                <a:sym typeface="+mn-ea"/>
              </a:rPr>
              <a:t>CSS基础（</a:t>
            </a:r>
            <a:r>
              <a:rPr lang="x-none" altLang="en-US" sz="1775" dirty="0">
                <a:sym typeface="+mn-ea"/>
              </a:rPr>
              <a:t>对应想要对应的内容，网页好看的基础</a:t>
            </a:r>
            <a:r>
              <a:rPr lang="x-none" altLang="en-US" sz="1775" dirty="0">
                <a:solidFill>
                  <a:schemeClr val="tx1"/>
                </a:solidFill>
                <a:sym typeface="+mn-ea"/>
              </a:rPr>
              <a:t>）</a:t>
            </a:r>
            <a:endParaRPr lang="x-none" altLang="en-US" sz="1775" dirty="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x-none" altLang="en-US" sz="1775" dirty="0">
                <a:solidFill>
                  <a:schemeClr val="tx1"/>
                </a:solidFill>
                <a:sym typeface="+mn-ea"/>
              </a:rPr>
              <a:t>能看懂别人的CSS</a:t>
            </a:r>
            <a:endParaRPr lang="x-none" altLang="en-US" sz="1775" dirty="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x-none" altLang="en-US" sz="1775" dirty="0">
                <a:solidFill>
                  <a:schemeClr val="tx1"/>
                </a:solidFill>
                <a:sym typeface="+mn-ea"/>
              </a:rPr>
              <a:t>jquery</a:t>
            </a:r>
            <a:endParaRPr lang="x-none" altLang="en-US" sz="1775" dirty="0">
              <a:solidFill>
                <a:schemeClr val="tx1"/>
              </a:solidFill>
              <a:sym typeface="+mn-ea"/>
            </a:endParaRPr>
          </a:p>
          <a:p>
            <a:pPr marL="457200" lvl="2"/>
            <a:r>
              <a:rPr lang="x-none" altLang="en-US" sz="1775" dirty="0">
                <a:solidFill>
                  <a:srgbClr val="FFC000"/>
                </a:solidFill>
                <a:sym typeface="+mn-ea"/>
              </a:rPr>
              <a:t>爬虫</a:t>
            </a:r>
            <a:endParaRPr lang="x-none" altLang="en-US" sz="1775" dirty="0">
              <a:solidFill>
                <a:srgbClr val="FFC000"/>
              </a:solidFill>
              <a:sym typeface="+mn-ea"/>
            </a:endParaRPr>
          </a:p>
          <a:p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8535" y="2794000"/>
            <a:ext cx="4184650" cy="142684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CSS选择器（爬虫）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560" y="1268730"/>
            <a:ext cx="5805805" cy="380174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3573145"/>
            <a:ext cx="3864610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+mn-ea"/>
              </a:rPr>
              <a:t>CSS</a:t>
            </a:r>
            <a:r>
              <a:rPr lang="zh-CN" altLang="en-US" dirty="0">
                <a:sym typeface="+mn-ea"/>
              </a:rPr>
              <a:t>选择器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07950" y="2062480"/>
            <a:ext cx="7317740" cy="4195445"/>
          </a:xfrm>
        </p:spPr>
        <p:txBody>
          <a:bodyPr>
            <a:normAutofit/>
          </a:bodyPr>
          <a:lstStyle/>
          <a:p>
            <a:r>
              <a:rPr lang="en-US" altLang="zh-CN" sz="2000" dirty="0">
                <a:sym typeface="+mn-ea"/>
              </a:rPr>
              <a:t>CSS</a:t>
            </a:r>
            <a:r>
              <a:rPr lang="zh-CN" altLang="en-US" sz="2000" dirty="0">
                <a:sym typeface="+mn-ea"/>
              </a:rPr>
              <a:t>选择器分为</a:t>
            </a:r>
            <a:r>
              <a:rPr lang="x-none" altLang="en-US" sz="2000" dirty="0">
                <a:sym typeface="+mn-ea"/>
              </a:rPr>
              <a:t>4</a:t>
            </a:r>
            <a:r>
              <a:rPr lang="zh-CN" altLang="en-US" sz="2000" dirty="0">
                <a:sym typeface="+mn-ea"/>
              </a:rPr>
              <a:t>种类型：</a:t>
            </a:r>
            <a:endParaRPr lang="zh-CN" altLang="en-US" sz="2000" dirty="0">
              <a:sym typeface="+mn-ea"/>
            </a:endParaRPr>
          </a:p>
          <a:p>
            <a:pPr lvl="1"/>
            <a:r>
              <a:rPr lang="x-none" altLang="zh-CN" sz="1800" dirty="0">
                <a:solidFill>
                  <a:srgbClr val="FFC000"/>
                </a:solidFill>
                <a:sym typeface="+mn-ea"/>
              </a:rPr>
              <a:t>全局选择器</a:t>
            </a:r>
            <a:r>
              <a:rPr lang="x-none" altLang="zh-CN" sz="1800" dirty="0">
                <a:sym typeface="+mn-ea"/>
              </a:rPr>
              <a:t>：*，（通用元素选择器）匹配任何元素。</a:t>
            </a:r>
            <a:endParaRPr lang="x-none" altLang="zh-CN" sz="1800" dirty="0">
              <a:sym typeface="+mn-ea"/>
            </a:endParaRPr>
          </a:p>
          <a:p>
            <a:pPr lvl="1"/>
            <a:r>
              <a:rPr lang="x-none" altLang="zh-CN" dirty="0">
                <a:solidFill>
                  <a:srgbClr val="FFC000"/>
                </a:solidFill>
                <a:sym typeface="+mn-ea"/>
              </a:rPr>
              <a:t>标签</a:t>
            </a:r>
            <a:r>
              <a:rPr lang="zh-CN" altLang="en-US" dirty="0">
                <a:solidFill>
                  <a:srgbClr val="FFC000"/>
                </a:solidFill>
                <a:sym typeface="+mn-ea"/>
              </a:rPr>
              <a:t>选择器</a:t>
            </a:r>
            <a:r>
              <a:rPr lang="x-none" altLang="zh-CN" dirty="0">
                <a:sym typeface="+mn-ea"/>
              </a:rPr>
              <a:t>：E，</a:t>
            </a:r>
            <a:r>
              <a:rPr lang="x-none" dirty="0">
                <a:sym typeface="+mn-ea"/>
              </a:rPr>
              <a:t>匹配所有使用E标签的元素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olidFill>
                  <a:srgbClr val="FFC000"/>
                </a:solidFill>
                <a:sym typeface="+mn-ea"/>
              </a:rPr>
              <a:t>类别选择器</a:t>
            </a:r>
            <a:r>
              <a:rPr lang="x-none" altLang="zh-CN" dirty="0">
                <a:sym typeface="+mn-ea"/>
              </a:rPr>
              <a:t>：.info，</a:t>
            </a:r>
            <a:r>
              <a:rPr lang="x-none" dirty="0">
                <a:sym typeface="+mn-ea"/>
              </a:rPr>
              <a:t>匹配所有class属性中包含info的元素</a:t>
            </a:r>
            <a:r>
              <a:rPr lang="zh-CN" altLang="en-US" dirty="0">
                <a:sym typeface="+mn-ea"/>
              </a:rPr>
              <a:t>。</a:t>
            </a:r>
            <a:endParaRPr lang="zh-CN" altLang="en-US" dirty="0">
              <a:sym typeface="+mn-ea"/>
            </a:endParaRPr>
          </a:p>
          <a:p>
            <a:pPr lvl="1"/>
            <a:r>
              <a:rPr lang="en-US" altLang="zh-CN" dirty="0">
                <a:solidFill>
                  <a:srgbClr val="FFC000"/>
                </a:solidFill>
                <a:sym typeface="+mn-ea"/>
              </a:rPr>
              <a:t>ID</a:t>
            </a:r>
            <a:r>
              <a:rPr lang="zh-CN" altLang="en-US" dirty="0">
                <a:solidFill>
                  <a:srgbClr val="FFC000"/>
                </a:solidFill>
                <a:sym typeface="+mn-ea"/>
              </a:rPr>
              <a:t>选择器</a:t>
            </a:r>
            <a:r>
              <a:rPr lang="x-none" altLang="zh-CN" dirty="0">
                <a:sym typeface="+mn-ea"/>
              </a:rPr>
              <a:t>：#footer，</a:t>
            </a:r>
            <a:r>
              <a:rPr lang="x-none" dirty="0">
                <a:sym typeface="+mn-ea"/>
              </a:rPr>
              <a:t>匹配所有id属性等于footer的元素</a:t>
            </a:r>
            <a:r>
              <a:rPr lang="zh-CN" altLang="en-US" dirty="0">
                <a:sym typeface="+mn-ea"/>
              </a:rPr>
              <a:t>。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solidFill>
                  <a:srgbClr val="FFC000"/>
                </a:solidFill>
                <a:sym typeface="+mn-ea"/>
              </a:rPr>
              <a:t>全局选择器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5605" y="1700530"/>
            <a:ext cx="2743200" cy="8928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273050"/>
            <a:ext cx="2247900" cy="624078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827405" y="3141345"/>
            <a:ext cx="4086860" cy="2557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r>
              <a:rPr lang="x-none" altLang="zh-CN"/>
              <a:t>*</a:t>
            </a:r>
            <a:r>
              <a:rPr lang="x-none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{</a:t>
            </a:r>
            <a:endParaRPr lang="x-none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r>
              <a:rPr lang="x-none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   color:#ff0000;</a:t>
            </a:r>
            <a:endParaRPr lang="x-none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r>
              <a:rPr lang="x-none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}</a:t>
            </a:r>
            <a:endParaRPr lang="x-none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endParaRPr lang="x-none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r>
              <a:rPr lang="x-none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一般</a:t>
            </a:r>
            <a:r>
              <a:rPr lang="x-none" altLang="zh-CN" sz="2000" b="1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不用</a:t>
            </a:r>
            <a:r>
              <a:rPr lang="x-none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全局选择器～～</a:t>
            </a:r>
            <a:endParaRPr lang="x-none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marL="342900" indent="-342900" algn="l" defTabSz="457200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</a:pPr>
            <a:r>
              <a:rPr lang="x-none" altLang="zh-CN" sz="2000"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这药太猛～</a:t>
            </a:r>
            <a:endParaRPr lang="x-none" altLang="zh-CN" sz="2000"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标签选择器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li{</a:t>
            </a:r>
            <a:endParaRPr lang="x-none" altLang="zh-CN"/>
          </a:p>
          <a:p>
            <a:r>
              <a:rPr lang="x-none" altLang="zh-CN"/>
              <a:t>    color:#ff0000;</a:t>
            </a:r>
            <a:endParaRPr lang="x-none" altLang="zh-CN"/>
          </a:p>
          <a:p>
            <a:r>
              <a:rPr lang="x-none" altLang="zh-CN"/>
              <a:t>}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92090" y="332740"/>
            <a:ext cx="2314575" cy="62668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" y="3717290"/>
            <a:ext cx="2645410" cy="64198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类别选择器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5140" y="2053590"/>
            <a:ext cx="4012565" cy="4195445"/>
          </a:xfrm>
        </p:spPr>
        <p:txBody>
          <a:bodyPr/>
          <a:lstStyle/>
          <a:p>
            <a:r>
              <a:rPr lang="x-none" altLang="zh-CN"/>
              <a:t>.red{</a:t>
            </a:r>
            <a:endParaRPr lang="x-none" altLang="zh-CN"/>
          </a:p>
          <a:p>
            <a:r>
              <a:rPr lang="x-none" altLang="zh-CN"/>
              <a:t>    color:#ff0000;</a:t>
            </a:r>
            <a:endParaRPr lang="x-none" altLang="zh-CN"/>
          </a:p>
          <a:p>
            <a:r>
              <a:rPr lang="x-none" altLang="zh-CN"/>
              <a:t>}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95" y="1268730"/>
            <a:ext cx="2536190" cy="6858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605" y="3357880"/>
            <a:ext cx="4556760" cy="28606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476885"/>
            <a:ext cx="2016760" cy="5925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复习一下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51305" y="2052955"/>
            <a:ext cx="5429250" cy="4195445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ID选择器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505" y="2054225"/>
            <a:ext cx="3509010" cy="1442085"/>
          </a:xfrm>
        </p:spPr>
        <p:txBody>
          <a:bodyPr/>
          <a:lstStyle/>
          <a:p>
            <a:r>
              <a:rPr lang="x-none" altLang="zh-CN"/>
              <a:t>#blue{</a:t>
            </a:r>
            <a:endParaRPr lang="x-none" altLang="zh-CN"/>
          </a:p>
          <a:p>
            <a:r>
              <a:rPr lang="x-none" altLang="zh-CN"/>
              <a:t>    color:#0000ff;</a:t>
            </a:r>
            <a:endParaRPr lang="x-none" altLang="zh-CN"/>
          </a:p>
          <a:p>
            <a:r>
              <a:rPr lang="x-none" altLang="zh-CN"/>
              <a:t>}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140" y="1268730"/>
            <a:ext cx="2406015" cy="66421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995" y="3357245"/>
            <a:ext cx="3994785" cy="31242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2090" y="332740"/>
            <a:ext cx="2007235" cy="615759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多元素的组合选择器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83895" y="1772920"/>
            <a:ext cx="7564120" cy="20828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18185" y="4460240"/>
            <a:ext cx="601345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逗号：都</a:t>
            </a:r>
            <a:endParaRPr lang="zh-CN" altLang="en-US"/>
          </a:p>
          <a:p>
            <a:r>
              <a:rPr lang="zh-CN" altLang="en-US"/>
              <a:t>空格：子孙</a:t>
            </a:r>
            <a:endParaRPr lang="zh-CN" altLang="en-US"/>
          </a:p>
          <a:p>
            <a:r>
              <a:rPr lang="zh-CN" altLang="en-US"/>
              <a:t>大于：儿子</a:t>
            </a:r>
            <a:endParaRPr lang="zh-CN" altLang="en-US"/>
          </a:p>
          <a:p>
            <a:r>
              <a:rPr lang="zh-CN" altLang="en-US"/>
              <a:t>加号：弟弟们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大儿</a:t>
            </a:r>
            <a:r>
              <a:rPr lang="zh-CN" altLang="en-US">
                <a:sym typeface="+mn-ea"/>
              </a:rPr>
              <a:t>都都，空孙加弟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>
                <a:sym typeface="+mn-ea"/>
              </a:rPr>
              <a:t>文档对象模型（树型结构）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9750" y="1268730"/>
            <a:ext cx="7400925" cy="402336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50850" y="5539105"/>
            <a:ext cx="7793990" cy="367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x-none" altLang="zh-CN"/>
              <a:t>父元素，子元素，子孙，兄弟？</a:t>
            </a:r>
            <a:endParaRPr lang="x-none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试着在真实网页上找到响应的元素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1634" y="1937205"/>
            <a:ext cx="8375559" cy="1899814"/>
          </a:xfrm>
        </p:spPr>
        <p:txBody>
          <a:bodyPr>
            <a:normAutofit fontScale="97500"/>
          </a:bodyPr>
          <a:lstStyle/>
          <a:p>
            <a:r>
              <a:rPr lang="en-US" altLang="zh-CN" dirty="0">
                <a:solidFill>
                  <a:srgbClr val="FFC000"/>
                </a:solidFill>
                <a:hlinkClick r:id="rId1"/>
              </a:rPr>
              <a:t>http://scjg.tj.gov.cn/tjsscjdglwyh_52651/xwdt/gs/</a:t>
            </a:r>
            <a:endParaRPr lang="en-US" altLang="zh-CN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标题</a:t>
            </a:r>
            <a:r>
              <a:rPr lang="zh-CN" altLang="en-US" dirty="0"/>
              <a:t>: ‘</a:t>
            </a:r>
            <a:r>
              <a:rPr lang="en-US" altLang="zh-CN" dirty="0"/>
              <a:t>.</a:t>
            </a:r>
            <a:r>
              <a:rPr lang="en-US" altLang="zh-CN" dirty="0" err="1"/>
              <a:t>news_list</a:t>
            </a:r>
            <a:r>
              <a:rPr lang="en-US" altLang="zh-CN" dirty="0"/>
              <a:t> a</a:t>
            </a:r>
            <a:r>
              <a:rPr lang="zh-CN" altLang="en-US" dirty="0"/>
              <a:t>’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日期</a:t>
            </a:r>
            <a:r>
              <a:rPr lang="zh-CN" altLang="en-US" dirty="0"/>
              <a:t>: </a:t>
            </a:r>
            <a:r>
              <a:rPr lang="en-US" altLang="zh-CN" dirty="0"/>
              <a:t>‘.</a:t>
            </a:r>
            <a:r>
              <a:rPr lang="en-US" altLang="zh-CN" dirty="0" err="1"/>
              <a:t>news_list</a:t>
            </a:r>
            <a:r>
              <a:rPr lang="en-US" altLang="zh-CN" dirty="0"/>
              <a:t> span</a:t>
            </a:r>
            <a:r>
              <a:rPr lang="zh-CN" altLang="en-US" dirty="0"/>
              <a:t>’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菜单</a:t>
            </a:r>
            <a:r>
              <a:rPr lang="zh-CN" altLang="en-US" dirty="0"/>
              <a:t>: '</a:t>
            </a:r>
            <a:r>
              <a:rPr lang="en-US" altLang="zh-CN" dirty="0"/>
              <a:t>.</a:t>
            </a:r>
            <a:r>
              <a:rPr lang="en-US" altLang="zh-CN" dirty="0" err="1"/>
              <a:t>nav_list</a:t>
            </a:r>
            <a:r>
              <a:rPr lang="en-US" altLang="zh-CN" dirty="0"/>
              <a:t> a</a:t>
            </a:r>
            <a:r>
              <a:rPr lang="zh-CN" altLang="en-US" dirty="0"/>
              <a:t>'</a:t>
            </a:r>
            <a:endParaRPr lang="zh-CN" altLang="en-US" dirty="0"/>
          </a:p>
          <a:p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40" y="3970888"/>
            <a:ext cx="7441949" cy="2675118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试着在真实网页上找到响应的元素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685" y="1857374"/>
            <a:ext cx="5245735" cy="5000625"/>
          </a:xfrm>
        </p:spPr>
        <p:txBody>
          <a:bodyPr>
            <a:normAutofit lnSpcReduction="10000"/>
          </a:bodyPr>
          <a:lstStyle/>
          <a:p>
            <a:r>
              <a:rPr lang="zh-CN" altLang="en-US" dirty="0">
                <a:solidFill>
                  <a:srgbClr val="FFC000"/>
                </a:solidFill>
              </a:rPr>
              <a:t>https://github.com/expressjs/express</a:t>
            </a:r>
            <a:endParaRPr lang="zh-CN" altLang="en-US" dirty="0">
              <a:solidFill>
                <a:srgbClr val="FFC000"/>
              </a:solidFill>
            </a:endParaRPr>
          </a:p>
          <a:p>
            <a:r>
              <a:rPr lang="zh-CN" altLang="en-US" dirty="0">
                <a:solidFill>
                  <a:srgbClr val="FFC000"/>
                </a:solidFill>
              </a:rPr>
              <a:t>author</a:t>
            </a:r>
            <a:r>
              <a:rPr lang="zh-CN" altLang="en-US" dirty="0"/>
              <a:t>: ‘.author </a:t>
            </a:r>
            <a:r>
              <a:rPr lang="en-US" altLang="zh-CN" dirty="0"/>
              <a:t>a</a:t>
            </a:r>
            <a:r>
              <a:rPr lang="zh-CN" altLang="en-US" dirty="0"/>
              <a:t>',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commits</a:t>
            </a:r>
            <a:r>
              <a:rPr lang="zh-CN" altLang="en-US" dirty="0"/>
              <a:t>: '.commits .num',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branches</a:t>
            </a:r>
            <a:r>
              <a:rPr lang="zh-CN" altLang="en-US" dirty="0"/>
              <a:t>: '.numbers-summary &gt; li.commits + li .num',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releases</a:t>
            </a:r>
            <a:r>
              <a:rPr lang="zh-CN" altLang="en-US" dirty="0"/>
              <a:t>: '.numbers-summary &gt; li.commits + li + li .num',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contributors</a:t>
            </a:r>
            <a:r>
              <a:rPr lang="zh-CN" altLang="en-US" dirty="0"/>
              <a:t>: '.numbers-summary &gt; li.commits + li + li + li .num',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</a:rPr>
              <a:t>stars</a:t>
            </a:r>
            <a:r>
              <a:rPr lang="zh-CN" altLang="en-US" dirty="0"/>
              <a:t>: '.pagehead-actions &gt; li + li .social-count',</a:t>
            </a:r>
            <a:endParaRPr lang="en-US" altLang="zh-CN" dirty="0"/>
          </a:p>
          <a:p>
            <a:r>
              <a:rPr lang="zh-CN" altLang="en-US" dirty="0"/>
              <a:t>很不幸，都改版了。。。</a:t>
            </a:r>
            <a:endParaRPr lang="zh-CN" altLang="en-US" dirty="0"/>
          </a:p>
          <a:p>
            <a:r>
              <a:rPr lang="en-US" altLang="x-none" dirty="0"/>
              <a:t>但是，找到了窍门：copy selector</a:t>
            </a:r>
            <a:endParaRPr lang="en-US" altLang="x-none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63845" y="1196975"/>
            <a:ext cx="3578225" cy="234315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2090" y="3573145"/>
            <a:ext cx="3864610" cy="322389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小练习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试着找出http://www.suibe.edu.cn/上的所有新闻快讯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7766431" y="295736"/>
            <a:ext cx="628813" cy="767687"/>
          </a:xfrm>
        </p:spPr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2525431"/>
            <a:ext cx="9144000" cy="4332569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属性选择器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61820" y="1170305"/>
            <a:ext cx="5266055" cy="564769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伪类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9090" y="1360170"/>
            <a:ext cx="5793105" cy="534543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选择器参考网页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>
                <a:sym typeface="+mn-ea"/>
              </a:rPr>
              <a:t>https://www.w3cplus.com/css3/basic-selectors</a:t>
            </a:r>
            <a:endParaRPr lang="zh-CN" altLang="en-US" dirty="0"/>
          </a:p>
          <a:p>
            <a:r>
              <a:rPr lang="zh-CN" altLang="en-US" dirty="0">
                <a:solidFill>
                  <a:srgbClr val="FFC000"/>
                </a:solidFill>
                <a:sym typeface="+mn-ea"/>
              </a:rPr>
              <a:t>http://www.ruanyifeng.com/blog/2009/03/css_selectors.html</a:t>
            </a:r>
            <a:endParaRPr lang="zh-CN" altLang="en-US" dirty="0">
              <a:solidFill>
                <a:srgbClr val="FFC000"/>
              </a:solidFill>
            </a:endParaRPr>
          </a:p>
          <a:p>
            <a:endParaRPr lang="zh-CN" altLang="en-US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x-none" altLang="zh-CN"/>
              <a:t>CSS常用属性</a:t>
            </a:r>
            <a:endParaRPr lang="x-none" altLang="zh-CN"/>
          </a:p>
        </p:txBody>
      </p:sp>
      <p:sp>
        <p:nvSpPr>
          <p:cNvPr id="6" name="副标题 5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x-none" altLang="zh-CN"/>
              <a:t>font,text,background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HTML+CSS部分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 dirty="0"/>
              <a:t>HTML</a:t>
            </a:r>
            <a:endParaRPr lang="x-none" altLang="zh-CN" dirty="0"/>
          </a:p>
          <a:p>
            <a:r>
              <a:rPr lang="x-none" altLang="zh-CN" dirty="0">
                <a:solidFill>
                  <a:srgbClr val="FFC000"/>
                </a:solidFill>
              </a:rPr>
              <a:t>CSS选择器</a:t>
            </a:r>
            <a:endParaRPr lang="x-none" altLang="zh-CN" dirty="0">
              <a:solidFill>
                <a:srgbClr val="FFC000"/>
              </a:solidFill>
            </a:endParaRPr>
          </a:p>
          <a:p>
            <a:r>
              <a:rPr lang="x-none" altLang="zh-CN" dirty="0">
                <a:solidFill>
                  <a:srgbClr val="FFC000"/>
                </a:solidFill>
              </a:rPr>
              <a:t>CSS基础（字体、文本、背景、盒子模型 ）</a:t>
            </a:r>
            <a:endParaRPr lang="x-none" altLang="zh-CN" dirty="0">
              <a:solidFill>
                <a:srgbClr val="FFC000"/>
              </a:solidFill>
            </a:endParaRPr>
          </a:p>
          <a:p>
            <a:r>
              <a:rPr lang="x-none" altLang="zh-CN" dirty="0"/>
              <a:t>CSS布局（浮动、定位、Flexbox、Grid）</a:t>
            </a:r>
            <a:endParaRPr lang="x-none" altLang="zh-CN" dirty="0"/>
          </a:p>
          <a:p>
            <a:r>
              <a:rPr lang="x-none" altLang="zh-CN" dirty="0"/>
              <a:t>CSS高级（响应式设计、变换、过渡、动画）</a:t>
            </a:r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常用属性</a:t>
            </a:r>
            <a:r>
              <a:rPr lang="x-none" altLang="zh-CN" dirty="0"/>
              <a:t>-font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4710" y="2052925"/>
            <a:ext cx="7564192" cy="87201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主要有字体属性、颜色属性、背景属性、文本段落属性等。</a:t>
            </a:r>
            <a:endParaRPr lang="en-US" altLang="zh-CN" dirty="0"/>
          </a:p>
          <a:p>
            <a:pPr marL="0" indent="0">
              <a:buFontTx/>
              <a:buNone/>
            </a:pPr>
            <a:r>
              <a:rPr lang="en-US" altLang="zh-CN" dirty="0"/>
              <a:t>1. </a:t>
            </a:r>
            <a:r>
              <a:rPr lang="zh-CN" altLang="en-US" dirty="0"/>
              <a:t>字体属性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323528" y="3068960"/>
          <a:ext cx="8496300" cy="345598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265308"/>
                <a:gridCol w="1788334"/>
                <a:gridCol w="5442658"/>
              </a:tblGrid>
              <a:tr h="49371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属性名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属性含义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属性值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1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font-family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字体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取值（如“宋体”）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1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font-size: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字体大小（字号）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取值单位：</a:t>
                      </a:r>
                      <a:r>
                        <a:rPr lang="en-US" sz="16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pt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（点数），例“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12pt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”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1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font-style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字体风格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normal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（普通，默认值），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italic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斜体，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oblique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中间状态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8742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font-weight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字体加粗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normal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（普通，默认值），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bold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（一般加粗），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bolder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（重加粗），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lighter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（轻加粗），</a:t>
                      </a:r>
                      <a:r>
                        <a:rPr lang="en-US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number:100-900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之间的加粗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93712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font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字体复合属性</a:t>
                      </a:r>
                      <a:endParaRPr lang="zh-CN" sz="16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0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用来简化</a:t>
                      </a:r>
                      <a:r>
                        <a:rPr lang="en-US" sz="16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css</a:t>
                      </a:r>
                      <a:r>
                        <a:rPr lang="zh-CN" sz="16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代码，可以取值以上所有属性值，之间用空格分开</a:t>
                      </a:r>
                      <a:endParaRPr lang="zh-CN" sz="16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68575" marR="6857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常用属性</a:t>
            </a:r>
            <a:r>
              <a:rPr lang="x-none" altLang="zh-CN" dirty="0"/>
              <a:t>-text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645" y="1597258"/>
            <a:ext cx="7564192" cy="51197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文本段落属性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1259632" y="2109237"/>
          <a:ext cx="6696993" cy="4376924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1133652"/>
                <a:gridCol w="858907"/>
                <a:gridCol w="4704434"/>
              </a:tblGrid>
              <a:tr h="470512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属性名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属性含义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属性值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12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text-decoration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文字修饰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none,underline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: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下划线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,</a:t>
                      </a:r>
                      <a:r>
                        <a:rPr lang="en-US" sz="13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overline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: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上划线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,line-through: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删除线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,blink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：文字闪烁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61239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vertical-align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垂直对齐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baseline: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默认的垂直对齐方式，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super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文字的上标，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sub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文字的下标，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top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垂直靠上，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text-top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使元素和上级元素的字体向上对齐，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middle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垂直居中对齐，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text-bottom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使元素和上级元素的字体向下对齐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12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text-align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水平对齐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left,right,center,justify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: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两段对齐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0512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text-indent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文本缩进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缩进值（长度或百分比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92611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line-height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文本行高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行高值（长度，倍数，百分比）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1026">
                <a:tc>
                  <a:txBody>
                    <a:bodyPr/>
                    <a:lstStyle/>
                    <a:p>
                      <a:pPr indent="1143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white-space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190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3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处理空白</a:t>
                      </a:r>
                      <a:endParaRPr lang="zh-CN" sz="13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635" indent="-635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normal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将连续的多个空格合并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,</a:t>
                      </a:r>
                      <a:r>
                        <a:rPr lang="en-US" sz="13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nowrap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强制在同一行内显示所有文本，直到文本结束或者遇到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&lt;</a:t>
                      </a:r>
                      <a:r>
                        <a:rPr lang="en-US" sz="13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br</a:t>
                      </a:r>
                      <a:r>
                        <a:rPr lang="en-US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&gt;</a:t>
                      </a:r>
                      <a:r>
                        <a:rPr lang="zh-CN" sz="13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对象</a:t>
                      </a:r>
                      <a:endParaRPr lang="zh-CN" sz="13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5463" marR="5546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CSS</a:t>
            </a:r>
            <a:r>
              <a:rPr lang="zh-CN" altLang="en-US" dirty="0"/>
              <a:t>常用属性</a:t>
            </a:r>
            <a:r>
              <a:rPr lang="x-none" altLang="zh-CN" dirty="0"/>
              <a:t>-background</a:t>
            </a:r>
            <a:endParaRPr lang="x-none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645" y="1597258"/>
            <a:ext cx="7564192" cy="511979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zh-CN" altLang="en-US" dirty="0"/>
              <a:t>颜色和背景属性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312729" y="1988840"/>
          <a:ext cx="6768108" cy="4253676"/>
        </p:xfrm>
        <a:graphic>
          <a:graphicData uri="http://schemas.openxmlformats.org/drawingml/2006/table">
            <a:tbl>
              <a:tblPr firstRow="1" firstCol="1" lastRow="1" lastCol="1" bandRow="1" bandCol="1"/>
              <a:tblGrid>
                <a:gridCol w="2216106"/>
                <a:gridCol w="1317685"/>
                <a:gridCol w="3234317"/>
              </a:tblGrid>
              <a:tr h="7089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属性名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属性含义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属性值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9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color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颜色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（颜色值是英文名称或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16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进制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RGB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值）例，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red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为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#ff0000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）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9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background-color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背景颜色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同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color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属性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9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background-image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背景图像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none: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不用背景；</a:t>
                      </a:r>
                      <a:r>
                        <a:rPr lang="en-US" sz="15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url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：图像地址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9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background-position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背景图片位置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top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，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left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，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right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，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bottom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，</a:t>
                      </a:r>
                      <a:r>
                        <a:rPr lang="en-US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center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等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08946"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background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背景复合属性</a:t>
                      </a:r>
                      <a:endParaRPr lang="zh-CN" sz="1500" kern="100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简化</a:t>
                      </a:r>
                      <a:r>
                        <a:rPr lang="en-US" sz="1500" kern="1000" dirty="0" err="1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  <a:cs typeface="Times New Roman" panose="02020603050405020304"/>
                        </a:rPr>
                        <a:t>css</a:t>
                      </a:r>
                      <a:r>
                        <a:rPr lang="zh-CN" sz="1500" kern="1000" dirty="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ea typeface="黑体" panose="02010609060101010101" charset="-122"/>
                        </a:rPr>
                        <a:t>代码，可取值以上所有属性值，之间用空格分开</a:t>
                      </a:r>
                      <a:endParaRPr lang="zh-CN" sz="1500" kern="1000" dirty="0">
                        <a:solidFill>
                          <a:schemeClr val="tx1"/>
                        </a:solidFill>
                        <a:effectLst/>
                        <a:latin typeface="Times New Roman" panose="02020603050405020304"/>
                        <a:ea typeface="SimSun" panose="02010600030101010101" pitchFamily="2" charset="-122"/>
                      </a:endParaRPr>
                    </a:p>
                  </a:txBody>
                  <a:tcPr marL="57044" marR="57044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推荐字体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65" y="1268700"/>
            <a:ext cx="7564192" cy="4195481"/>
          </a:xfrm>
        </p:spPr>
        <p:txBody>
          <a:bodyPr/>
          <a:lstStyle/>
          <a:p>
            <a:r>
              <a:rPr lang="x-none" altLang="zh-CN" dirty="0"/>
              <a:t>https://ant.design/docs/spec/font-cn</a:t>
            </a:r>
            <a:endParaRPr lang="x-none" altLang="zh-CN" dirty="0"/>
          </a:p>
          <a:p>
            <a:pPr lvl="1"/>
            <a:r>
              <a:rPr lang="x-none" altLang="zh-CN" dirty="0"/>
              <a:t>font-family: -apple-system, BlinkMacSystemFont, "Segoe UI", Roboto,"Helvetica Neue", Helvetica, "PingFang SC", "Hiragino Sans GB", "Microsoft YaHei",SimSun, sans-serif;</a:t>
            </a:r>
            <a:endParaRPr lang="x-none" altLang="zh-CN" dirty="0"/>
          </a:p>
          <a:p>
            <a:pPr lvl="0"/>
            <a:r>
              <a:rPr lang="x-none" altLang="zh-CN" dirty="0"/>
              <a:t>http://element-cn.eleme.io</a:t>
            </a:r>
            <a:endParaRPr lang="x-none" altLang="zh-CN" dirty="0"/>
          </a:p>
          <a:p>
            <a:pPr lvl="1"/>
            <a:r>
              <a:rPr lang="x-none" altLang="zh-CN" dirty="0"/>
              <a:t>font-family: "Helvetica Neue",Helvetica,"PingFang SC","Hiragino Sans GB","Microsoft YaHei","微软雅黑",Arial,sans-serif;</a:t>
            </a:r>
            <a:endParaRPr lang="x-none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14876" y="3929066"/>
            <a:ext cx="3038475" cy="271018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例子与回家作业</a:t>
            </a:r>
            <a:endParaRPr lang="x-none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按自己的品味修改简历</a:t>
            </a:r>
            <a:endParaRPr lang="x-none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x-none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上传github</a:t>
            </a:r>
            <a:endParaRPr lang="x-none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51920" y="1853248"/>
            <a:ext cx="5144269" cy="442482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学习</a:t>
            </a:r>
            <a:r>
              <a:rPr lang="x-none" altLang="zh-CN">
                <a:sym typeface="+mn-ea"/>
              </a:rPr>
              <a:t>网站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65" y="1485235"/>
            <a:ext cx="7564192" cy="4195481"/>
          </a:xfrm>
        </p:spPr>
        <p:txBody>
          <a:bodyPr/>
          <a:lstStyle/>
          <a:p>
            <a:r>
              <a:rPr lang="zh-CN" altLang="en-US"/>
              <a:t>http://www.w3school.com.cn/html/index.asp</a:t>
            </a:r>
            <a:endParaRPr lang="zh-CN" altLang="en-US"/>
          </a:p>
          <a:p>
            <a:endParaRPr lang="x-none" altLang="zh-CN"/>
          </a:p>
          <a:p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47495" y="1988820"/>
            <a:ext cx="6062980" cy="481139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前端学习方法建议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先完成再完美</a:t>
            </a:r>
            <a:endParaRPr lang="x-none" altLang="zh-CN"/>
          </a:p>
          <a:p>
            <a:r>
              <a:rPr lang="x-none" altLang="zh-CN"/>
              <a:t>先理解问题</a:t>
            </a:r>
            <a:endParaRPr lang="x-none" altLang="zh-CN"/>
          </a:p>
          <a:p>
            <a:r>
              <a:rPr lang="x-none" altLang="zh-CN"/>
              <a:t>练习、练习、再练习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988820"/>
            <a:ext cx="3931920" cy="34048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什么是HTML?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HTML 是用来描述网页的一种语言。</a:t>
            </a:r>
            <a:endParaRPr lang="zh-CN" altLang="en-US"/>
          </a:p>
          <a:p>
            <a:endParaRPr lang="zh-CN" altLang="en-US"/>
          </a:p>
          <a:p>
            <a:pPr lvl="1"/>
            <a:r>
              <a:rPr lang="zh-CN" altLang="en-US"/>
              <a:t>HTML 指的是超文本标记语言 (Hyper Text Markup Language)</a:t>
            </a:r>
            <a:endParaRPr lang="zh-CN" altLang="en-US"/>
          </a:p>
          <a:p>
            <a:pPr lvl="1"/>
            <a:r>
              <a:rPr lang="zh-CN" altLang="en-US"/>
              <a:t>HTML 不是一种编程语言，而是一种标记语言 (markup language)</a:t>
            </a:r>
            <a:endParaRPr lang="zh-CN" altLang="en-US"/>
          </a:p>
          <a:p>
            <a:pPr lvl="1"/>
            <a:r>
              <a:rPr lang="zh-CN" altLang="en-US"/>
              <a:t>标记语言是一套标记标签 (markup tag)</a:t>
            </a:r>
            <a:endParaRPr lang="zh-CN" altLang="en-US"/>
          </a:p>
          <a:p>
            <a:pPr lvl="1"/>
            <a:r>
              <a:rPr lang="zh-CN" altLang="en-US"/>
              <a:t>HTML 使用标记标签来描述网页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Hello World!你好世界！</a:t>
            </a:r>
            <a:endParaRPr lang="x-none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39115" y="1412875"/>
            <a:ext cx="7564120" cy="2327910"/>
          </a:xfrm>
        </p:spPr>
        <p:txBody>
          <a:bodyPr>
            <a:normAutofit lnSpcReduction="10000"/>
          </a:bodyPr>
          <a:lstStyle/>
          <a:p>
            <a:r>
              <a:rPr lang="x-none" altLang="zh-CN"/>
              <a:t>!DOCTYPE（文档类型声明）, </a:t>
            </a:r>
            <a:endParaRPr lang="x-none" altLang="zh-CN"/>
          </a:p>
          <a:p>
            <a:r>
              <a:rPr lang="x-none" altLang="zh-CN"/>
              <a:t>&lt;html&gt;</a:t>
            </a:r>
            <a:endParaRPr lang="x-none" altLang="zh-CN"/>
          </a:p>
          <a:p>
            <a:pPr lvl="1"/>
            <a:r>
              <a:rPr lang="x-none" altLang="zh-CN"/>
              <a:t>&lt;head&gt;</a:t>
            </a:r>
            <a:endParaRPr lang="x-none" altLang="zh-CN"/>
          </a:p>
          <a:p>
            <a:pPr lvl="2"/>
            <a:r>
              <a:rPr lang="x-none" altLang="zh-CN" sz="1600"/>
              <a:t>meta：元信息</a:t>
            </a:r>
            <a:endParaRPr lang="x-none" altLang="zh-CN" sz="1600"/>
          </a:p>
          <a:p>
            <a:pPr lvl="2"/>
            <a:r>
              <a:rPr lang="x-none" altLang="zh-CN" sz="1600"/>
              <a:t>title：网页标题</a:t>
            </a:r>
            <a:endParaRPr lang="x-none" altLang="zh-CN" sz="1600"/>
          </a:p>
          <a:p>
            <a:pPr lvl="1"/>
            <a:r>
              <a:rPr lang="x-none" altLang="zh-CN"/>
              <a:t>&lt;body&gt;</a:t>
            </a: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1505" y="3861435"/>
            <a:ext cx="7914005" cy="275399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栗子，简单个人简历</a:t>
            </a:r>
            <a:br>
              <a:rPr lang="x-none" altLang="zh-CN"/>
            </a:br>
            <a:endParaRPr lang="x-none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11955" y="1772920"/>
            <a:ext cx="4535805" cy="4195445"/>
          </a:xfrm>
          <a:prstGeom prst="rect">
            <a:avLst/>
          </a:prstGeom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395605" y="1988820"/>
            <a:ext cx="3667125" cy="4237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20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8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6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panose="05040102010807070707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pPr marL="0" lvl="1"/>
            <a:r>
              <a:rPr sz="2000" dirty="0">
                <a:sym typeface="+mn-ea"/>
              </a:rPr>
              <a:t>工作经历</a:t>
            </a:r>
            <a:endParaRPr sz="2000" dirty="0">
              <a:sym typeface="+mn-ea"/>
            </a:endParaRPr>
          </a:p>
          <a:p>
            <a:pPr marL="0" lvl="1"/>
            <a:r>
              <a:rPr sz="2000" dirty="0">
                <a:sym typeface="+mn-ea"/>
              </a:rPr>
              <a:t>语言能力</a:t>
            </a:r>
            <a:endParaRPr sz="2000" dirty="0">
              <a:sym typeface="+mn-ea"/>
            </a:endParaRPr>
          </a:p>
          <a:p>
            <a:pPr marL="0" lvl="1"/>
            <a:r>
              <a:rPr sz="2000" dirty="0">
                <a:sym typeface="+mn-ea"/>
              </a:rPr>
              <a:t>获奖情况</a:t>
            </a:r>
            <a:endParaRPr sz="2000" dirty="0">
              <a:sym typeface="+mn-ea"/>
            </a:endParaRPr>
          </a:p>
          <a:p>
            <a:pPr marL="0" lvl="1"/>
            <a:r>
              <a:rPr sz="2000" dirty="0">
                <a:sym typeface="+mn-ea"/>
              </a:rPr>
              <a:t>发表作品</a:t>
            </a:r>
            <a:endParaRPr sz="2000" dirty="0">
              <a:sym typeface="+mn-ea"/>
            </a:endParaRPr>
          </a:p>
          <a:p>
            <a:pPr marL="0" lvl="1"/>
            <a:r>
              <a:rPr lang="x-none" sz="2000" dirty="0">
                <a:sym typeface="+mn-ea"/>
              </a:rPr>
              <a:t>证书</a:t>
            </a:r>
            <a:endParaRPr lang="x-none" sz="2000" dirty="0">
              <a:sym typeface="+mn-ea"/>
            </a:endParaRPr>
          </a:p>
          <a:p>
            <a:pPr marL="0" lvl="1"/>
            <a:r>
              <a:rPr lang="x-none" sz="2000" dirty="0">
                <a:sym typeface="+mn-ea"/>
              </a:rPr>
              <a:t>自我介绍</a:t>
            </a:r>
            <a:endParaRPr lang="x-none" sz="2000" dirty="0">
              <a:sym typeface="+mn-ea"/>
            </a:endParaRPr>
          </a:p>
          <a:p>
            <a:pPr marL="0" lvl="1"/>
            <a:r>
              <a:rPr lang="x-none" sz="2000" dirty="0">
                <a:sym typeface="+mn-ea"/>
              </a:rPr>
              <a:t>...</a:t>
            </a:r>
            <a:endParaRPr lang="x-none" sz="2000" dirty="0">
              <a:sym typeface="+mn-ea"/>
            </a:endParaRPr>
          </a:p>
          <a:p>
            <a:pPr marL="0" lvl="1"/>
            <a:endParaRPr lang="x-none" sz="2000" dirty="0">
              <a:sym typeface="+mn-ea"/>
            </a:endParaRPr>
          </a:p>
          <a:p>
            <a:pPr marL="0" lvl="1"/>
            <a:endParaRPr lang="x-none" sz="2000" dirty="0"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altLang="zh-CN"/>
              <a:t>回家作业</a:t>
            </a:r>
            <a:endParaRPr lang="x-none" altLang="zh-CN"/>
          </a:p>
        </p:txBody>
      </p:sp>
      <p:sp>
        <p:nvSpPr>
          <p:cNvPr id="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x-none" altLang="zh-CN"/>
              <a:t>制作自己的简单简历index.html</a:t>
            </a:r>
            <a:endParaRPr lang="x-none" altLang="zh-CN"/>
          </a:p>
          <a:p>
            <a:r>
              <a:rPr lang="x-none" altLang="zh-CN"/>
              <a:t>制作如下图表单form.html</a:t>
            </a:r>
            <a:endParaRPr lang="x-none" altLang="zh-CN"/>
          </a:p>
          <a:p>
            <a:r>
              <a:rPr lang="x-none" altLang="zh-CN">
                <a:sym typeface="+mn-ea"/>
              </a:rPr>
              <a:t>用超级链接，连接两者</a:t>
            </a:r>
            <a:endParaRPr lang="x-none" altLang="zh-CN">
              <a:sym typeface="+mn-ea"/>
            </a:endParaRPr>
          </a:p>
          <a:p>
            <a:r>
              <a:rPr lang="x-none" altLang="zh-CN">
                <a:sym typeface="+mn-ea"/>
              </a:rPr>
              <a:t>都上传git</a:t>
            </a:r>
            <a:r>
              <a:rPr lang="en-US" altLang="x-none">
                <a:sym typeface="+mn-ea"/>
              </a:rPr>
              <a:t>ee</a:t>
            </a:r>
            <a:endParaRPr lang="x-none" altLang="zh-CN"/>
          </a:p>
          <a:p>
            <a:endParaRPr lang="x-none" altLang="zh-CN"/>
          </a:p>
          <a:p>
            <a:endParaRPr lang="x-none" altLang="zh-CN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35229-8F83-4024-85CD-2E1DFFA1087A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/>
          <p:nvPr/>
        </p:nvPicPr>
        <p:blipFill>
          <a:blip r:embed="rId1"/>
          <a:srcRect/>
          <a:stretch>
            <a:fillRect/>
          </a:stretch>
        </p:blipFill>
        <p:spPr bwMode="auto">
          <a:xfrm>
            <a:off x="5292090" y="1988820"/>
            <a:ext cx="2928620" cy="33921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主题1">
  <a:themeElements>
    <a:clrScheme name="红色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离子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离子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0</TotalTime>
  <Words>3491</Words>
  <Application>WPS 演示</Application>
  <PresentationFormat>全屏显示(4:3)</PresentationFormat>
  <Paragraphs>408</Paragraphs>
  <Slides>34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46" baseType="lpstr">
      <vt:lpstr>Arial</vt:lpstr>
      <vt:lpstr>宋体</vt:lpstr>
      <vt:lpstr>Wingdings</vt:lpstr>
      <vt:lpstr>Wingdings 3</vt:lpstr>
      <vt:lpstr>微软雅黑</vt:lpstr>
      <vt:lpstr>Century Gothic</vt:lpstr>
      <vt:lpstr>Arial Unicode MS</vt:lpstr>
      <vt:lpstr>Calibri</vt:lpstr>
      <vt:lpstr>黑体</vt:lpstr>
      <vt:lpstr>Times New Roman</vt:lpstr>
      <vt:lpstr>SimSun</vt:lpstr>
      <vt:lpstr>主题1</vt:lpstr>
      <vt:lpstr>CSS级联样式表</vt:lpstr>
      <vt:lpstr>复习一下</vt:lpstr>
      <vt:lpstr>HTML+CSS部分</vt:lpstr>
      <vt:lpstr>学习网站</vt:lpstr>
      <vt:lpstr>前端学习方法建议</vt:lpstr>
      <vt:lpstr>什么是HTML?</vt:lpstr>
      <vt:lpstr>Hello World!你好世界！</vt:lpstr>
      <vt:lpstr>栗子，简单个人简历 </vt:lpstr>
      <vt:lpstr>回家作业</vt:lpstr>
      <vt:lpstr>CSS基础</vt:lpstr>
      <vt:lpstr>CSS版本</vt:lpstr>
      <vt:lpstr>CSS概述</vt:lpstr>
      <vt:lpstr>CSS层叠优先权与引入方式</vt:lpstr>
      <vt:lpstr>CSS语法</vt:lpstr>
      <vt:lpstr>CSS选择器（爬虫）</vt:lpstr>
      <vt:lpstr>CSS选择器</vt:lpstr>
      <vt:lpstr>全局选择器</vt:lpstr>
      <vt:lpstr>标签选择器</vt:lpstr>
      <vt:lpstr>类别选择器</vt:lpstr>
      <vt:lpstr>ID选择器</vt:lpstr>
      <vt:lpstr>多元素的组合选择器</vt:lpstr>
      <vt:lpstr>文档对象模型（树型结构）</vt:lpstr>
      <vt:lpstr>试着在真实网页上找到响应的元素</vt:lpstr>
      <vt:lpstr>试着在真实网页上找到响应的元素</vt:lpstr>
      <vt:lpstr>小练习</vt:lpstr>
      <vt:lpstr>属性选择器</vt:lpstr>
      <vt:lpstr>伪类</vt:lpstr>
      <vt:lpstr>选择器参考网页</vt:lpstr>
      <vt:lpstr>CSS常用属性</vt:lpstr>
      <vt:lpstr>CSS常用属性-font</vt:lpstr>
      <vt:lpstr>CSS常用属性-text</vt:lpstr>
      <vt:lpstr>CSS常用属性-background</vt:lpstr>
      <vt:lpstr>推荐字体</vt:lpstr>
      <vt:lpstr>例子与回家作业</vt:lpstr>
    </vt:vector>
  </TitlesOfParts>
  <Company>Sky123.Org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企业竞争模拟系统介绍与模拟规则</dc:title>
  <dc:creator>Sun Cihai</dc:creator>
  <cp:lastModifiedBy>sun</cp:lastModifiedBy>
  <cp:revision>217</cp:revision>
  <dcterms:created xsi:type="dcterms:W3CDTF">2024-03-13T01:38:32Z</dcterms:created>
  <dcterms:modified xsi:type="dcterms:W3CDTF">2024-03-13T01:38:32Z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2052-11.1.0.11719</vt:lpwstr>
  </property>
  <property fmtid="{D5CDD505-2E9C-101B-9397-08002B2CF9AE}" pid="3" name="ICV">
    <vt:lpwstr/>
  </property>
</Properties>
</file>