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8" r:id="rId5"/>
    <p:sldId id="269" r:id="rId6"/>
    <p:sldId id="265" r:id="rId7"/>
    <p:sldId id="266" r:id="rId8"/>
    <p:sldId id="270" r:id="rId9"/>
    <p:sldId id="267" r:id="rId10"/>
    <p:sldId id="271" r:id="rId11"/>
  </p:sldIdLst>
  <p:sldSz cx="20320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3"/>
  </p:normalViewPr>
  <p:slideViewPr>
    <p:cSldViewPr snapToGrid="0" snapToObjects="1">
      <p:cViewPr varScale="1">
        <p:scale>
          <a:sx n="42" d="100"/>
          <a:sy n="42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40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4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42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82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58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4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63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3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81666" y="1915583"/>
            <a:ext cx="17356667" cy="387350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81666" y="5894916"/>
            <a:ext cx="17356667" cy="13229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989666" y="7461250"/>
            <a:ext cx="16351251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989666" y="5037666"/>
            <a:ext cx="16351251" cy="7408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0320001" cy="1143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3656210" y="297656"/>
            <a:ext cx="13007580" cy="2530079"/>
          </a:xfrm>
          <a:prstGeom prst="rect">
            <a:avLst/>
          </a:prstGeom>
        </p:spPr>
        <p:txBody>
          <a:bodyPr lIns="59531" tIns="59531" rIns="59531" bIns="59531"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3656210" y="3036093"/>
            <a:ext cx="13007580" cy="7366993"/>
          </a:xfrm>
          <a:prstGeom prst="rect">
            <a:avLst/>
          </a:prstGeom>
        </p:spPr>
        <p:txBody>
          <a:bodyPr lIns="59531" tIns="59531" rIns="59531" bIns="59531"/>
          <a:lstStyle>
            <a:lvl1pPr marL="491289" indent="-491289" defTabSz="584200">
              <a:spcBef>
                <a:spcPts val="4200"/>
              </a:spcBef>
              <a:defRPr>
                <a:solidFill>
                  <a:srgbClr val="FFFFFF"/>
                </a:solidFill>
              </a:defRPr>
            </a:lvl1pPr>
            <a:lvl2pPr marL="935789" indent="-491289" defTabSz="584200">
              <a:spcBef>
                <a:spcPts val="4200"/>
              </a:spcBef>
              <a:defRPr>
                <a:solidFill>
                  <a:srgbClr val="FFFFFF"/>
                </a:solidFill>
              </a:defRPr>
            </a:lvl2pPr>
            <a:lvl3pPr marL="1380289" indent="-491289" defTabSz="584200">
              <a:spcBef>
                <a:spcPts val="4200"/>
              </a:spcBef>
              <a:defRPr>
                <a:solidFill>
                  <a:srgbClr val="FFFFFF"/>
                </a:solidFill>
              </a:defRPr>
            </a:lvl3pPr>
            <a:lvl4pPr marL="1824789" indent="-491289" defTabSz="584200">
              <a:spcBef>
                <a:spcPts val="4200"/>
              </a:spcBef>
              <a:defRPr>
                <a:solidFill>
                  <a:srgbClr val="FFFFFF"/>
                </a:solidFill>
              </a:defRPr>
            </a:lvl4pPr>
            <a:lvl5pPr marL="2269289" indent="-491289" defTabSz="584200">
              <a:spcBef>
                <a:spcPts val="4200"/>
              </a:spcBef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945453" y="10849570"/>
            <a:ext cx="414211" cy="423863"/>
          </a:xfrm>
          <a:prstGeom prst="rect">
            <a:avLst/>
          </a:prstGeom>
        </p:spPr>
        <p:txBody>
          <a:bodyPr lIns="59531" tIns="59531" rIns="59531" bIns="59531">
            <a:normAutofit/>
          </a:bodyPr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481666" y="1915583"/>
            <a:ext cx="17356667" cy="387350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1481666" y="5894916"/>
            <a:ext cx="17356667" cy="13229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">
                <a:solidFill>
                  <a:srgbClr val="FF260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1400">
                <a:solidFill>
                  <a:srgbClr val="FF260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1400">
                <a:solidFill>
                  <a:srgbClr val="FF260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1400">
                <a:solidFill>
                  <a:srgbClr val="FF260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1400">
                <a:solidFill>
                  <a:srgbClr val="FF260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2604974" y="560916"/>
            <a:ext cx="15113001" cy="7281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29166" y="7874000"/>
            <a:ext cx="19261668" cy="167216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529166" y="9599083"/>
            <a:ext cx="19261668" cy="13229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481666" y="3778250"/>
            <a:ext cx="17356667" cy="3873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0971650" y="920750"/>
            <a:ext cx="7937501" cy="958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75833" y="920750"/>
            <a:ext cx="8519584" cy="4677834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375833" y="5704416"/>
            <a:ext cx="8519584" cy="480483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0974916" y="2698750"/>
            <a:ext cx="7937501" cy="7672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07583" y="2698750"/>
            <a:ext cx="8339667" cy="7672917"/>
          </a:xfrm>
          <a:prstGeom prst="rect">
            <a:avLst/>
          </a:prstGeom>
        </p:spPr>
        <p:txBody>
          <a:bodyPr/>
          <a:lstStyle>
            <a:lvl1pPr marL="447040" indent="-447040">
              <a:spcBef>
                <a:spcPts val="4500"/>
              </a:spcBef>
              <a:defRPr sz="3600"/>
            </a:lvl1pPr>
            <a:lvl2pPr marL="1005839" indent="-447039">
              <a:spcBef>
                <a:spcPts val="4500"/>
              </a:spcBef>
              <a:defRPr sz="3600"/>
            </a:lvl2pPr>
            <a:lvl3pPr marL="1564639" indent="-447039">
              <a:spcBef>
                <a:spcPts val="4500"/>
              </a:spcBef>
              <a:defRPr sz="3600"/>
            </a:lvl3pPr>
            <a:lvl4pPr marL="2123439" indent="-447039">
              <a:spcBef>
                <a:spcPts val="4500"/>
              </a:spcBef>
              <a:defRPr sz="3600"/>
            </a:lvl4pPr>
            <a:lvl5pPr marL="2682239" indent="-447039">
              <a:spcBef>
                <a:spcPts val="4500"/>
              </a:spcBef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407583" y="1481666"/>
            <a:ext cx="17504833" cy="845608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005416" y="941916"/>
            <a:ext cx="11811001" cy="95567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3133916" y="5873749"/>
            <a:ext cx="6170084" cy="46249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13133916" y="941916"/>
            <a:ext cx="6170084" cy="46249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407583" y="793750"/>
            <a:ext cx="17504833" cy="1905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333" tIns="42333" rIns="42333" bIns="42333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407583" y="2698750"/>
            <a:ext cx="17504833" cy="76729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333" tIns="42333" rIns="42333" bIns="42333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964800" y="10900833"/>
            <a:ext cx="379816" cy="389467"/>
          </a:xfrm>
          <a:prstGeom prst="rect">
            <a:avLst/>
          </a:prstGeom>
          <a:ln w="3175">
            <a:miter lim="400000"/>
          </a:ln>
        </p:spPr>
        <p:txBody>
          <a:bodyPr wrap="none" lIns="42333" tIns="42333" rIns="42333" bIns="42333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1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4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8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41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05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68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32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95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59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2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40"/>
          <p:cNvGrpSpPr/>
          <p:nvPr/>
        </p:nvGrpSpPr>
        <p:grpSpPr>
          <a:xfrm>
            <a:off x="18830509" y="404564"/>
            <a:ext cx="1090336" cy="1089446"/>
            <a:chOff x="0" y="0"/>
            <a:chExt cx="1090335" cy="1089445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1090336" cy="108944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333" tIns="42333" rIns="42333" bIns="42333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pic>
          <p:nvPicPr>
            <p:cNvPr id="138" name="jdc3-filte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609" y="343771"/>
              <a:ext cx="850019" cy="17553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0" y="593081"/>
              <a:ext cx="1090336" cy="3238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2333" tIns="42333" rIns="42333" bIns="42333" numCol="1" anchor="t">
              <a:normAutofit/>
            </a:bodyPr>
            <a:lstStyle>
              <a:lvl1pPr>
                <a:defRPr sz="1400"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r>
                <a:t>产品设计组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7124631" y="4585229"/>
            <a:ext cx="5273598" cy="22014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333" tIns="42333" rIns="42333" bIns="42333">
            <a:spAutoFit/>
          </a:bodyPr>
          <a:lstStyle>
            <a:lvl1pPr algn="l" defTabSz="457200">
              <a:lnSpc>
                <a:spcPct val="150000"/>
              </a:lnSpc>
              <a:defRPr sz="10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7124631" y="4431771"/>
            <a:ext cx="250739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flipH="1" flipV="1">
            <a:off x="7124630" y="6271154"/>
            <a:ext cx="4570805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872181" y="4532312"/>
            <a:ext cx="1505753" cy="1624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>
            <a:spAutoFit/>
          </a:bodyPr>
          <a:lstStyle>
            <a:lvl1pPr algn="r">
              <a:defRPr sz="100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en-US" altLang="zh-CN" dirty="0" smtClean="0"/>
              <a:t>17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 flipV="1">
            <a:off x="6497989" y="5042399"/>
            <a:ext cx="348184" cy="74724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039678" y="6399741"/>
            <a:ext cx="8659603" cy="931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333" tIns="42333" rIns="42333" bIns="42333">
            <a:spAutoFit/>
          </a:bodyPr>
          <a:lstStyle/>
          <a:p>
            <a:pPr algn="l" defTabSz="457200">
              <a:defRPr sz="5500" cap="all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6198066" y="4877614"/>
            <a:ext cx="5233793" cy="110115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600" dirty="0" smtClean="0"/>
              <a:t>年度总结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2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40"/>
          <p:cNvGrpSpPr/>
          <p:nvPr/>
        </p:nvGrpSpPr>
        <p:grpSpPr>
          <a:xfrm>
            <a:off x="18830509" y="404564"/>
            <a:ext cx="1090336" cy="1089446"/>
            <a:chOff x="0" y="0"/>
            <a:chExt cx="1090335" cy="1089445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1090336" cy="108944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333" tIns="42333" rIns="42333" bIns="42333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pic>
          <p:nvPicPr>
            <p:cNvPr id="138" name="jdc3-filte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609" y="343771"/>
              <a:ext cx="850019" cy="17553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0" y="593081"/>
              <a:ext cx="1090336" cy="3238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2333" tIns="42333" rIns="42333" bIns="42333" numCol="1" anchor="t">
              <a:normAutofit/>
            </a:bodyPr>
            <a:lstStyle>
              <a:lvl1pPr>
                <a:defRPr sz="1400"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r>
                <a:t>产品设计组</a:t>
              </a:r>
            </a:p>
          </p:txBody>
        </p:sp>
      </p:grpSp>
      <p:sp>
        <p:nvSpPr>
          <p:cNvPr id="144" name="Shape 144"/>
          <p:cNvSpPr/>
          <p:nvPr/>
        </p:nvSpPr>
        <p:spPr>
          <a:xfrm>
            <a:off x="6292378" y="4532312"/>
            <a:ext cx="85556" cy="1624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>
            <a:spAutoFit/>
          </a:bodyPr>
          <a:lstStyle>
            <a:lvl1pPr algn="r">
              <a:defRPr sz="100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7039678" y="6399741"/>
            <a:ext cx="8659603" cy="931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333" tIns="42333" rIns="42333" bIns="42333">
            <a:spAutoFit/>
          </a:bodyPr>
          <a:lstStyle/>
          <a:p>
            <a:pPr algn="l" defTabSz="457200">
              <a:defRPr sz="5500" cap="all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5074252" y="4830081"/>
            <a:ext cx="116592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谢谢大家耐心聆听</a:t>
            </a:r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</a:t>
            </a:r>
            <a:endParaRPr lang="zh-CN" altLang="en-US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04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6180110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 smtClean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 工作情况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0" y="2800349"/>
            <a:ext cx="19267855" cy="6915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6180110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工作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成果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72957" y="2335527"/>
            <a:ext cx="6486525" cy="7010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一、营销中心提报系统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3" y="3980900"/>
            <a:ext cx="17740359" cy="59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6180110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工作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成果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72957" y="2335527"/>
            <a:ext cx="6486525" cy="7010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一、营销中心提报系统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3316222"/>
            <a:ext cx="14992459" cy="61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6180110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工作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成果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72957" y="2335527"/>
            <a:ext cx="6486525" cy="7010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二、营销中台效果数据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04113"/>
            <a:ext cx="14630400" cy="62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6180110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工作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成果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72957" y="2335527"/>
            <a:ext cx="6486525" cy="7010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二、营销中台效果数据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9" y="3649541"/>
            <a:ext cx="12007516" cy="53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5947675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个人成长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036560" y="2191704"/>
            <a:ext cx="15414780" cy="562547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一、专业技能上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 smtClean="0"/>
              <a:t>	1</a:t>
            </a:r>
            <a:r>
              <a:rPr lang="zh-CN" altLang="en-US" dirty="0" smtClean="0"/>
              <a:t>、学习</a:t>
            </a:r>
            <a:r>
              <a:rPr lang="zh-CN" altLang="en-US" dirty="0"/>
              <a:t>并熟练掌握</a:t>
            </a:r>
            <a:r>
              <a:rPr lang="en-US" altLang="zh-CN" dirty="0" err="1" smtClean="0"/>
              <a:t>vuejs</a:t>
            </a:r>
            <a:r>
              <a:rPr lang="zh-CN" altLang="en-US" dirty="0" smtClean="0"/>
              <a:t>，熟悉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语法、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构建工具；</a:t>
            </a:r>
            <a:endParaRPr lang="en-US" altLang="zh-CN" dirty="0" smtClean="0"/>
          </a:p>
          <a:p>
            <a:pPr algn="l"/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、掌握用</a:t>
            </a:r>
            <a:r>
              <a:rPr kumimoji="0" lang="en-US" altLang="zh-CN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git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进行项目分支策略管理；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zh-CN" altLang="en-US" dirty="0" smtClean="0"/>
              <a:t>二、业务开发上</a:t>
            </a:r>
            <a:endParaRPr lang="en-US" altLang="zh-CN" dirty="0" smtClean="0"/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、熟悉项目开发初期的准备工作，如域名、</a:t>
            </a:r>
            <a:r>
              <a:rPr lang="zh-CN" altLang="en-US" dirty="0"/>
              <a:t>服务器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申请；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、学会站在开发者的角度看代需求；</a:t>
            </a:r>
            <a:endParaRPr lang="en-US" altLang="zh-CN" dirty="0" smtClean="0"/>
          </a:p>
          <a:p>
            <a:pPr algn="l"/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zh-CN" altLang="en-US" dirty="0" smtClean="0"/>
              <a:t>三、其他</a:t>
            </a:r>
            <a:endParaRPr lang="en-US" altLang="zh-CN" dirty="0" smtClean="0"/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、了解了</a:t>
            </a:r>
            <a:r>
              <a:rPr kumimoji="0" lang="en-US" altLang="zh-CN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nodejs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react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等技术；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、针对业务中遇到了问题，并作出总结。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17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7076189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未来一年计划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036560" y="2191706"/>
            <a:ext cx="15414780" cy="562547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一、业务上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 smtClean="0"/>
              <a:t>	1</a:t>
            </a:r>
            <a:r>
              <a:rPr lang="zh-CN" altLang="en-US" dirty="0" smtClean="0"/>
              <a:t>、进一步学习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技术，争取能尽快应用到项目当中；</a:t>
            </a:r>
            <a:endParaRPr lang="en-US" altLang="zh-CN" dirty="0" smtClean="0"/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、潜心研究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D3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Echarts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等数据图形化工具，争取将效果数据做的更好；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 smtClean="0"/>
              <a:t>	3</a:t>
            </a:r>
            <a:r>
              <a:rPr lang="zh-CN" altLang="en-US" dirty="0" smtClean="0"/>
              <a:t>、留心关注并学习前端新颖工具。</a:t>
            </a:r>
            <a:endParaRPr lang="en-US" altLang="zh-CN" dirty="0"/>
          </a:p>
          <a:p>
            <a:pPr algn="l"/>
            <a:r>
              <a:rPr lang="zh-CN" altLang="en-US" dirty="0" smtClean="0"/>
              <a:t>二、个人素养上</a:t>
            </a:r>
            <a:endParaRPr lang="en-US" altLang="zh-CN" dirty="0" smtClean="0"/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努力克服自己的缺点，提高专业水平，提高自信，争取能够早日独立挑起承担项目开发的担子。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47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95254" y="657056"/>
            <a:ext cx="4819161" cy="971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333" tIns="42333" rIns="42333" bIns="42333" anchor="ctr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en-US" altLang="zh-CN" dirty="0" smtClean="0"/>
              <a:t>17</a:t>
            </a:r>
            <a:r>
              <a:rPr lang="zh-CN" altLang="en-US" dirty="0" smtClean="0"/>
              <a:t>年度总结 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sz="4400" dirty="0" smtClean="0">
                <a:solidFill>
                  <a:schemeClr val="bg2">
                    <a:lumMod val="90000"/>
                  </a:schemeClr>
                </a:solidFill>
              </a:rPr>
              <a:t>总结</a:t>
            </a:r>
            <a:endParaRPr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xfrm>
            <a:off x="18820356" y="999471"/>
            <a:ext cx="1090336" cy="32386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E2F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产品设计组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20356" y="406389"/>
            <a:ext cx="1090336" cy="1089447"/>
          </a:xfrm>
          <a:prstGeom prst="rect">
            <a:avLst/>
          </a:prstGeom>
          <a:ln w="25400">
            <a:solidFill>
              <a:srgbClr val="FE2F00"/>
            </a:solidFill>
            <a:miter lim="400000"/>
          </a:ln>
        </p:spPr>
        <p:txBody>
          <a:bodyPr lIns="42333" tIns="42333" rIns="42333" bIns="42333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jdc3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2966" y="750161"/>
            <a:ext cx="850019" cy="175531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016220" y="905598"/>
            <a:ext cx="4727730" cy="485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2333" tIns="42333" rIns="42333" bIns="42333" anchor="ctr">
            <a:spAutoFit/>
          </a:bodyPr>
          <a:lstStyle>
            <a:lvl1pPr algn="l" defTabSz="457200">
              <a:defRPr sz="2600">
                <a:solidFill>
                  <a:srgbClr val="666B72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95254" y="2104605"/>
            <a:ext cx="17949692" cy="50099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333" tIns="42333" rIns="42333" bIns="42333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	</a:t>
            </a:r>
            <a:r>
              <a:rPr lang="zh-CN" altLang="zh-CN" dirty="0" smtClean="0"/>
              <a:t>首先</a:t>
            </a:r>
            <a:r>
              <a:rPr lang="zh-CN" altLang="zh-CN" dirty="0"/>
              <a:t>，很荣幸自己加入了一个有爱的开发小组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在提报系统项目的这一年，</a:t>
            </a:r>
            <a:r>
              <a:rPr lang="zh-CN" altLang="zh-CN" dirty="0" smtClean="0"/>
              <a:t>积累</a:t>
            </a:r>
            <a:r>
              <a:rPr lang="zh-CN" altLang="zh-CN" dirty="0"/>
              <a:t>了不少开发经验，专业水平、业务能力都有很大的提升。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zh-CN" dirty="0" smtClean="0"/>
              <a:t>其次，</a:t>
            </a:r>
            <a:r>
              <a:rPr lang="zh-CN" altLang="en-US" dirty="0" smtClean="0"/>
              <a:t>一年的提报项目</a:t>
            </a:r>
            <a:r>
              <a:rPr lang="zh-CN" altLang="zh-CN" dirty="0" smtClean="0"/>
              <a:t>团队</a:t>
            </a:r>
            <a:r>
              <a:rPr lang="zh-CN" altLang="zh-CN" dirty="0"/>
              <a:t>开发工作，让我更加深刻认识协同合作的重要性，只有团队每一个成员都能做到步调一致才能高效地完成整个需求。团队合作是一面镜子，镜子里看到了自己积极努力工作的一面，也看到了自己工作中表现的不足，对于不足我会积极主动弥补；对于优点会将他应用到我的前端学习之路上以及工作</a:t>
            </a:r>
            <a:r>
              <a:rPr lang="zh-CN" altLang="zh-CN" dirty="0" smtClean="0"/>
              <a:t>当中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l"/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最后，前端的路漫漫其修远兮，吾将上下而求索；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95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6400" dist="266700" rotWithShape="0">
              <a:srgbClr val="000000">
                <a:alpha val="70249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C1B1B"/>
            </a:gs>
            <a:gs pos="100000">
              <a:srgbClr val="FF6511"/>
            </a:gs>
          </a:gsLst>
          <a:lin ang="5400000" scaled="0"/>
        </a:gra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2333" tIns="42333" rIns="42333" bIns="4233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6400" dist="266700" rotWithShape="0">
              <a:srgbClr val="000000">
                <a:alpha val="70249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C1B1B"/>
            </a:gs>
            <a:gs pos="100000">
              <a:srgbClr val="FF6511"/>
            </a:gs>
          </a:gsLst>
          <a:lin ang="5400000" scaled="0"/>
        </a:gra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2333" tIns="42333" rIns="42333" bIns="4233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102</Words>
  <Application>Microsoft Macintosh PowerPoint</Application>
  <PresentationFormat>自定义</PresentationFormat>
  <Paragraphs>43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Avenir Roman</vt:lpstr>
      <vt:lpstr>Heiti SC Light</vt:lpstr>
      <vt:lpstr>Helvetica Light</vt:lpstr>
      <vt:lpstr>Lantinghei SC Extralight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14</cp:revision>
  <dcterms:modified xsi:type="dcterms:W3CDTF">2017-12-24T16:26:08Z</dcterms:modified>
</cp:coreProperties>
</file>