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4" r:id="rId3"/>
    <p:sldId id="257" r:id="rId4"/>
    <p:sldId id="272" r:id="rId5"/>
    <p:sldId id="258" r:id="rId6"/>
    <p:sldId id="273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3F"/>
    <a:srgbClr val="008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945" autoAdjust="0"/>
  </p:normalViewPr>
  <p:slideViewPr>
    <p:cSldViewPr snapToGrid="0">
      <p:cViewPr varScale="1">
        <p:scale>
          <a:sx n="119" d="100"/>
          <a:sy n="119" d="100"/>
        </p:scale>
        <p:origin x="8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A20B30-FB69-42C4-AF7C-6A0BC8AD3B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18150-C8F0-4DE2-B345-1C37281383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DC9BE-E139-4883-B138-9D876898C19A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CB9FF-7FC9-40D5-A805-246946146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9EDBB-AF10-4A7B-8F5D-8CC4A3A95F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637B1-56CC-456A-B883-FE94289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62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A7ACC-8E65-4048-B97E-C128EE82C6AD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86FB5-FF74-440F-A1B3-5E01CB608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Graph classification, or the problem of assigning labels to a graph in a dataset, has found practical applications in diverse fields, including </a:t>
            </a:r>
            <a:r>
              <a:rPr lang="en-US"/>
              <a:t>malware detection learning </a:t>
            </a:r>
            <a:r>
              <a:rPr lang="en-US" dirty="0"/>
              <a:t>molecular fingerprints and anticancer hyper </a:t>
            </a:r>
            <a:r>
              <a:rPr lang="en-US"/>
              <a:t>food prediction.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86FB5-FF74-440F-A1B3-5E01CB608E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set of graphs D, graph classification aims assigning labels for each graph.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86FB5-FF74-440F-A1B3-5E01CB608E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74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86FB5-FF74-440F-A1B3-5E01CB608E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43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Randomized smoothing</a:t>
            </a:r>
            <a:r>
              <a:rPr lang="en-US" dirty="0"/>
              <a:t> is a technique for certifying adversarial robustness whereby each prediction is accompanied by a radius in which the classifier’s prediction is guaranteed to remain constant.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86FB5-FF74-440F-A1B3-5E01CB608E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02E8-7E52-480A-BEE7-D0F802247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08BCB-E8ED-4758-B13F-38EB534F6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5BBA3-F05C-4BA4-A913-69F15630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7C4F-59AD-4880-90B7-9B0F3336EE9A}" type="datetime1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F8FCB-E14C-4CE1-81D3-4E5C03AB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F6C2F-E0AC-4142-BEA0-D3B9A4B0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05CDB91F-4770-488E-B9A0-CAAD6E57C2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9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4F56-ABD1-4A8E-AD0A-456F54D4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5E94F-E7E1-4033-A0FC-7767A5021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EC13A-1111-4656-BDEF-E67B171E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CAA-0E82-4918-B9D2-2BB705A1FB5A}" type="datetime1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D244A-4847-4C4A-A4A0-0EAC783D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01B5-1695-4A2A-82E2-375E30C0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B91F-4770-488E-B9A0-CAAD6E57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0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BD429-C5EE-4E4A-823B-E5EE81F71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85A4C-B165-4CA8-98DB-5BB9CAB9F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B357A-E736-44EF-BA2B-A813BB72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F571-05F2-4FDE-9EA5-DCEC827112C0}" type="datetime1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F083-9EA9-484A-AA8D-215DAFAF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61871-59AB-42B6-9360-B23E11B7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B91F-4770-488E-B9A0-CAAD6E57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4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5133-BC12-4CBD-841C-F190F063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91122-B3CC-4C48-8E46-C4E092B8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6BB82-F407-4648-A84F-335CB59E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0F65-E495-43D9-9CEF-52CC888CC3C1}" type="datetime1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9F2BB-0DEE-486F-87A5-12AA273F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DE9B7-8966-4ACD-A8FD-26D3375F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05CDB91F-4770-488E-B9A0-CAAD6E57C2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ADBE-943C-4A6E-A90F-4E4D93C4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832DD-69FD-4D9E-9B4A-DE3BF13A7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EB820-6D53-4289-B67D-BD93074A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7E02-142A-40B9-B3FC-8C630891F24A}" type="datetime1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9BAE0-07BF-441A-A329-A44FD115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8794-5248-4DE7-B0CC-1C3D2544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B91F-4770-488E-B9A0-CAAD6E57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0701-BFF1-4518-A31E-7ECB6A55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8AE2-E4E8-4659-8454-7D98CC313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271E7-4F0C-42E6-A992-2CD6B87A6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BB4CA-CC1A-48F4-A336-095CE3F1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18B7-4270-459F-B9C3-76AC7FCDDA22}" type="datetime1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5C6C4-44D3-4D16-92A8-50748613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39B56-3BE7-4893-AB6F-A7F67017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B91F-4770-488E-B9A0-CAAD6E57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8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F99D-1CF7-44C9-9A45-196F91CE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3F260-A13B-4F87-82C1-4704F9C7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69F52-A195-4478-B879-16D7670B4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2DF71-35AB-4C7C-8C00-8C23DE783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37306-33BE-46BE-88CA-4D96784AE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A99B1-BB9C-44ED-9ADB-498D5FFE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1FBD-E1C1-4BDD-B9C4-D9BC2E4DDB00}" type="datetime1">
              <a:rPr lang="en-US" smtClean="0"/>
              <a:t>11/29/20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8E23F-E388-42CA-9398-6875B5E3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E4A3F-22D2-4F23-968D-9365663E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B91F-4770-488E-B9A0-CAAD6E57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4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6C19-1A8D-4901-8EE2-C52757C0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C6AE0-954F-4F31-9318-64D3B64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66C2-8A42-4B50-9DFB-A431247356C1}" type="datetime1">
              <a:rPr lang="en-US" smtClean="0"/>
              <a:t>11/29/20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EAC90-CC86-4CB5-83B9-B58284C2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2D1B5-3761-4AF2-8C23-913D701B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B91F-4770-488E-B9A0-CAAD6E57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4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B0A06-B424-47E4-8D16-CE66B74B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3F87-76F3-4530-90B8-83BA7070FDA0}" type="datetime1">
              <a:rPr lang="en-US" smtClean="0"/>
              <a:t>11/29/20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ED146-E2FE-4BBD-AB5D-24B66B49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3B39C-BFB5-4CE8-8934-36E0EF42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B91F-4770-488E-B9A0-CAAD6E57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1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F9E6-2946-4885-959C-CB1966DE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2FFB1-1AC2-49BC-90B6-D15924A1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F4726-2705-4A9C-A65C-D386FC13B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0EDA5-B360-42C4-B96A-483D8E93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922F-5D4B-4B1E-AB4F-365D16C5A252}" type="datetime1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B565C-DC2F-4922-A677-B0C2DFC2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41E1B-2CB3-41C9-ACAA-FB692B3B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B91F-4770-488E-B9A0-CAAD6E57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7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99AA-6917-44EE-8D6F-498D2FF0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53ED0-56EE-47DC-AB3A-5FA8E1CDA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DE6E3-29A8-4127-85EC-668863DAA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8817A-74ED-404E-81DB-9DB390AF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5508-9CA3-46F2-9892-39E1BC1FB2FE}" type="datetime1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A8E5E-3596-4AC9-A16F-DF97F7D4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B8F7A-5782-4A6B-99CC-2D08D543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B91F-4770-488E-B9A0-CAAD6E57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7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1688E-1B67-4914-AE79-72B9DB49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41-3E1A-42E6-B3AA-39E0388C7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5B329-9FFA-4F38-873E-AB4E44D17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4DA6-4C7B-4DE1-82E5-0E213F60E29B}" type="datetime1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04400-9965-4FFA-BA35-E4258AB3D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1BCD-0889-424B-A5D5-02D68E580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DB91F-4770-488E-B9A0-CAAD6E57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9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Esteroide_sexual" TargetMode="External"/><Relationship Id="rId11" Type="http://schemas.openxmlformats.org/officeDocument/2006/relationships/hyperlink" Target="https://pixabay.com/en/adenosine-biphosphate-nucleotide-872312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hyperlink" Target="http://elastrolabiodeazarquiel.blogspot.com/2011_05_01_archive.html" TargetMode="External"/><Relationship Id="rId9" Type="http://schemas.openxmlformats.org/officeDocument/2006/relationships/hyperlink" Target="https://en.wikipedia.org/wiki/Tetrodotoxi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pixabay.com/en/adenosine-biphosphate-nucleotide-872312/" TargetMode="External"/><Relationship Id="rId3" Type="http://schemas.openxmlformats.org/officeDocument/2006/relationships/image" Target="../media/image8.svg"/><Relationship Id="rId7" Type="http://schemas.openxmlformats.org/officeDocument/2006/relationships/hyperlink" Target="http://elastrolabiodeazarquiel.blogspot.com/2011_05_01_archive.html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s://en.wikipedia.org/wiki/Tetrodotoxin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hyperlink" Target="https://es.wikipedia.org/wiki/Esteroide_sexu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9FB36-A35D-4148-82A1-ACF90D7A2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Autofit/>
          </a:bodyPr>
          <a:lstStyle/>
          <a:p>
            <a:r>
              <a:rPr lang="en-US" sz="4000" dirty="0"/>
              <a:t>Certified Robustness of Graph Classification against Topology Attack with Randomized Smoothing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738E2-4D06-4397-947E-AB6C32C41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Zhidong Gao, Rui Hu, Yanmin Gong</a:t>
            </a:r>
          </a:p>
          <a:p>
            <a:r>
              <a:rPr lang="en-US"/>
              <a:t>Department of Electrical and Computer Engineering</a:t>
            </a:r>
          </a:p>
          <a:p>
            <a:r>
              <a:rPr lang="en-US"/>
              <a:t>University of Texas at San Antonio</a:t>
            </a:r>
          </a:p>
          <a:p>
            <a:r>
              <a:rPr lang="en-US"/>
              <a:t>11.07.2020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D6C87-5F9B-4C32-8AD5-2F104F44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B91F-4770-488E-B9A0-CAAD6E57C2CD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5D56FFB-38D5-4D33-B610-FC9EC1415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69"/>
            <a:ext cx="1567006" cy="745508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F37DB3E-59BC-412F-850C-C8BEECF72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519" y="6417"/>
            <a:ext cx="1567006" cy="98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3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C31D-8B25-4247-9256-9241B210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166E6-D168-4D60-A1C9-3659E02F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B91F-4770-488E-B9A0-CAAD6E57C2C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ABE21-8BF9-4838-8296-8565B547E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263" y="2053407"/>
            <a:ext cx="4853473" cy="355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8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1790-A1EB-4E4E-AD52-ABD36915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644E-2995-4798-8441-61AFEA47A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7EA4B-0038-4A86-BA0A-1DDA3E97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B91F-4770-488E-B9A0-CAAD6E57C2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3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5D56FFB-38D5-4D33-B610-FC9EC1415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660400"/>
            <a:ext cx="5029200" cy="23114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F37DB3E-59BC-412F-850C-C8BEECF72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3035300"/>
            <a:ext cx="5029200" cy="311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89FB36-A35D-4148-82A1-ACF90D7A2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512" y="1122363"/>
            <a:ext cx="5087631" cy="2387600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Certified Robustness of Graph Classification against Topology Attack with Randomized Smoothing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738E2-4D06-4397-947E-AB6C32C41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512" y="3602037"/>
            <a:ext cx="5087631" cy="21335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Zhidong Gao, Rui Hu, Yanmin Gong</a:t>
            </a:r>
          </a:p>
          <a:p>
            <a:r>
              <a:rPr lang="en-US" dirty="0">
                <a:solidFill>
                  <a:srgbClr val="FFFFFF"/>
                </a:solidFill>
              </a:rPr>
              <a:t>Department of Electrical and Computer Engineering</a:t>
            </a:r>
          </a:p>
          <a:p>
            <a:r>
              <a:rPr lang="en-US" dirty="0">
                <a:solidFill>
                  <a:srgbClr val="FFFFFF"/>
                </a:solidFill>
              </a:rPr>
              <a:t>University of Texas at San Antonio</a:t>
            </a:r>
          </a:p>
          <a:p>
            <a:r>
              <a:rPr lang="en-US" dirty="0">
                <a:solidFill>
                  <a:srgbClr val="FFFFFF"/>
                </a:solidFill>
              </a:rPr>
              <a:t>11.07.2020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D6C87-5F9B-4C32-8AD5-2F104F44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CDB91F-4770-488E-B9A0-CAAD6E57C2C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7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Left 7">
            <a:extLst>
              <a:ext uri="{FF2B5EF4-FFF2-40B4-BE49-F238E27FC236}">
                <a16:creationId xmlns:a16="http://schemas.microsoft.com/office/drawing/2014/main" id="{0A0AAB87-6170-4F83-A617-9C8BB344F075}"/>
              </a:ext>
            </a:extLst>
          </p:cNvPr>
          <p:cNvSpPr/>
          <p:nvPr/>
        </p:nvSpPr>
        <p:spPr>
          <a:xfrm>
            <a:off x="4202317" y="1821574"/>
            <a:ext cx="2213726" cy="805759"/>
          </a:xfrm>
          <a:prstGeom prst="lef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32D7C-904A-4FE6-88C5-DCEBB557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Graph Classification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4B758B-CAEB-4EC6-8558-E9ADC09E073B}"/>
              </a:ext>
            </a:extLst>
          </p:cNvPr>
          <p:cNvSpPr txBox="1"/>
          <p:nvPr/>
        </p:nvSpPr>
        <p:spPr>
          <a:xfrm rot="19844609">
            <a:off x="699732" y="1325005"/>
            <a:ext cx="829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Toxic?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87EF41-7D13-41FD-A617-B6414487F497}"/>
              </a:ext>
            </a:extLst>
          </p:cNvPr>
          <p:cNvSpPr txBox="1"/>
          <p:nvPr/>
        </p:nvSpPr>
        <p:spPr>
          <a:xfrm rot="881816">
            <a:off x="407019" y="3067805"/>
            <a:ext cx="1332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Non-toxic?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33DAC10-4314-4194-8DCF-1A7E1C3C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802"/>
            <a:ext cx="2743200" cy="365125"/>
          </a:xfrm>
        </p:spPr>
        <p:txBody>
          <a:bodyPr/>
          <a:lstStyle/>
          <a:p>
            <a:fld id="{05CDB91F-4770-488E-B9A0-CAAD6E57C2CD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623A6B76-04C1-402B-8D91-1A0F99AF2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74781" y="2794424"/>
            <a:ext cx="1342488" cy="1195938"/>
          </a:xfrm>
          <a:prstGeom prst="rect">
            <a:avLst/>
          </a:prstGeom>
        </p:spPr>
      </p:pic>
      <p:pic>
        <p:nvPicPr>
          <p:cNvPr id="16" name="Picture 15" descr="A picture containing indoor, sitting, baseball, lit&#10;&#10;Description automatically generated">
            <a:extLst>
              <a:ext uri="{FF2B5EF4-FFF2-40B4-BE49-F238E27FC236}">
                <a16:creationId xmlns:a16="http://schemas.microsoft.com/office/drawing/2014/main" id="{BE45DCF7-C00E-4EBF-A70C-24CB263A99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941788" y="948153"/>
            <a:ext cx="1862044" cy="12949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6250EA-F441-49AD-85A7-35A172772B52}"/>
              </a:ext>
            </a:extLst>
          </p:cNvPr>
          <p:cNvSpPr txBox="1"/>
          <p:nvPr/>
        </p:nvSpPr>
        <p:spPr>
          <a:xfrm>
            <a:off x="1315412" y="7008000"/>
            <a:ext cx="986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es.wikipedia.org/wiki/Esteroide_sexua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25" name="Picture 24" descr="A picture containing indoor, baseball, ball, sitting&#10;&#10;Description automatically generated">
            <a:extLst>
              <a:ext uri="{FF2B5EF4-FFF2-40B4-BE49-F238E27FC236}">
                <a16:creationId xmlns:a16="http://schemas.microsoft.com/office/drawing/2014/main" id="{DC90A5F5-1CD6-469A-A4B4-1EA71EDDCC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407584" y="1491519"/>
            <a:ext cx="1806412" cy="18154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Picture 27" descr="A picture containing indoor, sitting, toy, holding&#10;&#10;Description automatically generated">
            <a:extLst>
              <a:ext uri="{FF2B5EF4-FFF2-40B4-BE49-F238E27FC236}">
                <a16:creationId xmlns:a16="http://schemas.microsoft.com/office/drawing/2014/main" id="{37BA630B-4110-4916-B259-C6451C392D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970269" y="1634996"/>
            <a:ext cx="2038830" cy="15683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ACD9D2F-AAAF-4DDA-B2EF-4C3BDE6DEA40}"/>
              </a:ext>
            </a:extLst>
          </p:cNvPr>
          <p:cNvSpPr/>
          <p:nvPr/>
        </p:nvSpPr>
        <p:spPr>
          <a:xfrm>
            <a:off x="7276079" y="3392393"/>
            <a:ext cx="1427210" cy="216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02B09D-20F4-400A-9685-1ACABE3276EA}"/>
              </a:ext>
            </a:extLst>
          </p:cNvPr>
          <p:cNvSpPr txBox="1"/>
          <p:nvPr/>
        </p:nvSpPr>
        <p:spPr>
          <a:xfrm>
            <a:off x="7486086" y="978913"/>
            <a:ext cx="710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Toxic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FC4604-8236-4400-A78C-3750C439C9A7}"/>
              </a:ext>
            </a:extLst>
          </p:cNvPr>
          <p:cNvSpPr txBox="1"/>
          <p:nvPr/>
        </p:nvSpPr>
        <p:spPr>
          <a:xfrm>
            <a:off x="9586558" y="993326"/>
            <a:ext cx="1214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Non-toxic</a:t>
            </a:r>
          </a:p>
        </p:txBody>
      </p:sp>
    </p:spTree>
    <p:extLst>
      <p:ext uri="{BB962C8B-B14F-4D97-AF65-F5344CB8AC3E}">
        <p14:creationId xmlns:p14="http://schemas.microsoft.com/office/powerpoint/2010/main" val="298284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F75D-039E-488B-95E7-7C2C586E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Classification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CB4E88-1068-4E77-B340-D0CFF5C5D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Assigning labels to a graph in a dataset:</a:t>
                </a:r>
              </a:p>
              <a:p>
                <a:pPr marL="0" indent="0">
                  <a:buNone/>
                </a:pPr>
                <a:r>
                  <a:rPr lang="en-US" dirty="0"/>
                  <a:t>Graph dataset: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Graph classification: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dirty="0"/>
                  <a:t> :</a:t>
                </a:r>
                <a:r>
                  <a:rPr lang="en-US" dirty="0">
                    <a:ea typeface="Cambria Math" panose="02040503050406030204" pitchFamily="18" charset="0"/>
                  </a:rPr>
                  <a:t> Input space,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Label set</a:t>
                </a:r>
              </a:p>
              <a:p>
                <a:pPr marL="0" indent="0">
                  <a:buNone/>
                </a:pPr>
                <a:r>
                  <a:rPr lang="en-US" dirty="0"/>
                  <a:t>Graph models: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GCN</a:t>
                </a:r>
                <a:r>
                  <a:rPr lang="en-US" dirty="0"/>
                  <a:t>, GAT, GIN 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CB4E88-1068-4E77-B340-D0CFF5C5D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472D8-24EA-4D50-8F9C-8A57E1F7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B91F-4770-488E-B9A0-CAAD6E57C2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1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3233-B0DF-407E-B871-27DC0D28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GNN is Sensitive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D78A-CD10-4E9E-A272-D8F369C22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Zügner</a:t>
            </a:r>
            <a:r>
              <a:rPr lang="en-US" dirty="0"/>
              <a:t>, D., </a:t>
            </a:r>
            <a:r>
              <a:rPr lang="en-US" dirty="0" err="1"/>
              <a:t>Akbarnejad</a:t>
            </a:r>
            <a:r>
              <a:rPr lang="en-US" dirty="0"/>
              <a:t>, A., &amp; </a:t>
            </a:r>
            <a:r>
              <a:rPr lang="en-US" dirty="0" err="1"/>
              <a:t>Günnemann</a:t>
            </a:r>
            <a:r>
              <a:rPr lang="en-US" dirty="0"/>
              <a:t>, S. (2018, July). Adversarial attacks on neural networks for graph data. </a:t>
            </a:r>
          </a:p>
          <a:p>
            <a:r>
              <a:rPr lang="en-US" dirty="0"/>
              <a:t>Dai, H., Li, H., Tian, T., Huang, X., Wang, L., Zhu, J., &amp; Song, L. (2018). Adversarial attack on graph structured data. </a:t>
            </a:r>
          </a:p>
          <a:p>
            <a:r>
              <a:rPr lang="en-US" dirty="0"/>
              <a:t>Xu, K., Chen, H., Liu, S., Chen, P. Y., Weng, T. W., Hong, M., &amp; Lin, X. (2019). Topology attack and defense for graph neural networks: An optimization perspective.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69141-34C0-4E78-9AB3-32E61D5D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B91F-4770-488E-B9A0-CAAD6E57C2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0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1BCF1A12-7C0B-48EA-8BA0-62536D2C82B7}"/>
              </a:ext>
            </a:extLst>
          </p:cNvPr>
          <p:cNvSpPr/>
          <p:nvPr/>
        </p:nvSpPr>
        <p:spPr>
          <a:xfrm>
            <a:off x="3175002" y="1865745"/>
            <a:ext cx="648845" cy="554182"/>
          </a:xfrm>
          <a:prstGeom prst="rightArrow">
            <a:avLst/>
          </a:prstGeom>
          <a:solidFill>
            <a:srgbClr val="40403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EC876-CF3C-4A2D-B662-ED94D9BC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GNN is Sensitive</a:t>
            </a:r>
          </a:p>
        </p:txBody>
      </p:sp>
      <p:pic>
        <p:nvPicPr>
          <p:cNvPr id="14" name="Graphic 13" descr="Chemicals">
            <a:extLst>
              <a:ext uri="{FF2B5EF4-FFF2-40B4-BE49-F238E27FC236}">
                <a16:creationId xmlns:a16="http://schemas.microsoft.com/office/drawing/2014/main" id="{4A08CD5A-5E2D-41B1-98AE-BB2D9274F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41" y="976813"/>
            <a:ext cx="2659472" cy="265947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FDED7-3FF2-4192-B7F2-21279742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5CDB91F-4770-488E-B9A0-CAAD6E57C2CD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pic>
        <p:nvPicPr>
          <p:cNvPr id="16" name="Graphic 15" descr="Chemicals">
            <a:extLst>
              <a:ext uri="{FF2B5EF4-FFF2-40B4-BE49-F238E27FC236}">
                <a16:creationId xmlns:a16="http://schemas.microsoft.com/office/drawing/2014/main" id="{4897A6FE-578E-4066-BD8F-8C80D6412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2487" y="976813"/>
            <a:ext cx="2659472" cy="26594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E01D16-9B43-4CF3-80BF-40E2A22442DB}"/>
              </a:ext>
            </a:extLst>
          </p:cNvPr>
          <p:cNvSpPr txBox="1"/>
          <p:nvPr/>
        </p:nvSpPr>
        <p:spPr>
          <a:xfrm>
            <a:off x="3973610" y="1974423"/>
            <a:ext cx="710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Toxic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DE41919-11BD-4AC7-98E6-C4BF6831A363}"/>
              </a:ext>
            </a:extLst>
          </p:cNvPr>
          <p:cNvSpPr/>
          <p:nvPr/>
        </p:nvSpPr>
        <p:spPr>
          <a:xfrm rot="10800000">
            <a:off x="8264854" y="1865745"/>
            <a:ext cx="760082" cy="554182"/>
          </a:xfrm>
          <a:prstGeom prst="rightArrow">
            <a:avLst/>
          </a:prstGeom>
          <a:solidFill>
            <a:srgbClr val="40403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BFF9A8-061A-405C-BE48-0BED030A0798}"/>
              </a:ext>
            </a:extLst>
          </p:cNvPr>
          <p:cNvSpPr txBox="1"/>
          <p:nvPr/>
        </p:nvSpPr>
        <p:spPr>
          <a:xfrm>
            <a:off x="6957836" y="1971476"/>
            <a:ext cx="1214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Non-toxic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71C405-530E-4980-8744-F6255A4E5F54}"/>
              </a:ext>
            </a:extLst>
          </p:cNvPr>
          <p:cNvCxnSpPr/>
          <p:nvPr/>
        </p:nvCxnSpPr>
        <p:spPr>
          <a:xfrm>
            <a:off x="11353800" y="2706255"/>
            <a:ext cx="313592" cy="33250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4C59EBA-25F4-4FB8-BDE2-D09823216977}"/>
              </a:ext>
            </a:extLst>
          </p:cNvPr>
          <p:cNvSpPr/>
          <p:nvPr/>
        </p:nvSpPr>
        <p:spPr>
          <a:xfrm>
            <a:off x="5698836" y="341745"/>
            <a:ext cx="710381" cy="3943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278340-94A7-4E5A-A426-625E426B6FC2}"/>
              </a:ext>
            </a:extLst>
          </p:cNvPr>
          <p:cNvSpPr txBox="1"/>
          <p:nvPr/>
        </p:nvSpPr>
        <p:spPr>
          <a:xfrm>
            <a:off x="4147127" y="2909455"/>
            <a:ext cx="3574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Small change of graph leads different prediction of GNN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89F285-7436-4E61-8FB5-C977B44BAF70}"/>
                  </a:ext>
                </a:extLst>
              </p:cNvPr>
              <p:cNvSpPr txBox="1"/>
              <p:nvPr/>
            </p:nvSpPr>
            <p:spPr>
              <a:xfrm>
                <a:off x="320041" y="160978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89F285-7436-4E61-8FB5-C977B44BA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1" y="1609788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3674ECE-A283-4157-9130-65A1FB0AA60A}"/>
                  </a:ext>
                </a:extLst>
              </p:cNvPr>
              <p:cNvSpPr txBox="1"/>
              <p:nvPr/>
            </p:nvSpPr>
            <p:spPr>
              <a:xfrm>
                <a:off x="5775959" y="164227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3674ECE-A283-4157-9130-65A1FB0AA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959" y="1642279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30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EEE4-1511-4149-8886-D0AE570E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046D-6C99-4B46-A55B-9E016237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3D591-5D63-419B-B5F1-83D2F307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B91F-4770-488E-B9A0-CAAD6E57C2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0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942F-4468-4019-8442-BE05ADC5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smoothing in GCN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FF3CB-EBD0-4E60-B3D6-3C83BA59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D5F33-F8CA-46D0-B0E5-443E15AD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B91F-4770-488E-B9A0-CAAD6E57C2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2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19">
            <a:extLst>
              <a:ext uri="{FF2B5EF4-FFF2-40B4-BE49-F238E27FC236}">
                <a16:creationId xmlns:a16="http://schemas.microsoft.com/office/drawing/2014/main" id="{A52C4839-EDED-8342-A2D4-CB5809A9D490}"/>
              </a:ext>
            </a:extLst>
          </p:cNvPr>
          <p:cNvSpPr/>
          <p:nvPr/>
        </p:nvSpPr>
        <p:spPr>
          <a:xfrm flipH="1">
            <a:off x="2120309" y="309289"/>
            <a:ext cx="810385" cy="554182"/>
          </a:xfrm>
          <a:prstGeom prst="rightArrow">
            <a:avLst/>
          </a:prstGeom>
          <a:solidFill>
            <a:srgbClr val="40403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54ED75-D59E-CF4A-A176-72038414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hemicals">
            <a:extLst>
              <a:ext uri="{FF2B5EF4-FFF2-40B4-BE49-F238E27FC236}">
                <a16:creationId xmlns:a16="http://schemas.microsoft.com/office/drawing/2014/main" id="{996E2E33-8B6F-664A-8AC8-18794F472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1" y="976813"/>
            <a:ext cx="2659472" cy="265947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1C443A-BBC6-AE46-A1AC-E2CEC395B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280149-5934-E844-83DA-E7227381E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578F4E-746F-1845-9639-A04184AC4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Chemicals">
            <a:extLst>
              <a:ext uri="{FF2B5EF4-FFF2-40B4-BE49-F238E27FC236}">
                <a16:creationId xmlns:a16="http://schemas.microsoft.com/office/drawing/2014/main" id="{8A41F7EA-1599-4F48-B735-53EA46C3A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109" y="878409"/>
            <a:ext cx="2659472" cy="2659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BB22BC-D9C9-984C-86A3-2C05F503B49F}"/>
              </a:ext>
            </a:extLst>
          </p:cNvPr>
          <p:cNvSpPr txBox="1"/>
          <p:nvPr/>
        </p:nvSpPr>
        <p:spPr>
          <a:xfrm>
            <a:off x="1942034" y="938020"/>
            <a:ext cx="710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Toxic</a:t>
            </a:r>
          </a:p>
        </p:txBody>
      </p:sp>
      <p:sp>
        <p:nvSpPr>
          <p:cNvPr id="14" name="Arrow: Right 24">
            <a:extLst>
              <a:ext uri="{FF2B5EF4-FFF2-40B4-BE49-F238E27FC236}">
                <a16:creationId xmlns:a16="http://schemas.microsoft.com/office/drawing/2014/main" id="{4EA437F4-CF71-1F49-9AB0-5EDF51295886}"/>
              </a:ext>
            </a:extLst>
          </p:cNvPr>
          <p:cNvSpPr/>
          <p:nvPr/>
        </p:nvSpPr>
        <p:spPr>
          <a:xfrm rot="10800000" flipH="1">
            <a:off x="3279040" y="305295"/>
            <a:ext cx="664595" cy="554182"/>
          </a:xfrm>
          <a:prstGeom prst="rightArrow">
            <a:avLst/>
          </a:prstGeom>
          <a:solidFill>
            <a:srgbClr val="40403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9D1BF-FEB9-4942-8E4C-55436DDEC61A}"/>
              </a:ext>
            </a:extLst>
          </p:cNvPr>
          <p:cNvSpPr txBox="1"/>
          <p:nvPr/>
        </p:nvSpPr>
        <p:spPr>
          <a:xfrm>
            <a:off x="3279040" y="934026"/>
            <a:ext cx="1214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Non-toxic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524024-8DF2-3C49-BBEA-6DEB1655527F}"/>
              </a:ext>
            </a:extLst>
          </p:cNvPr>
          <p:cNvCxnSpPr/>
          <p:nvPr/>
        </p:nvCxnSpPr>
        <p:spPr>
          <a:xfrm>
            <a:off x="5531422" y="2607851"/>
            <a:ext cx="313592" cy="33250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E9FD5C-1D0C-2843-8612-3D8F94332336}"/>
              </a:ext>
            </a:extLst>
          </p:cNvPr>
          <p:cNvSpPr txBox="1"/>
          <p:nvPr/>
        </p:nvSpPr>
        <p:spPr>
          <a:xfrm>
            <a:off x="1342040" y="3529440"/>
            <a:ext cx="3574471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Small change of graph leads different prediction of GNN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CDE5B1-1DC2-7A4A-B735-7DF471C01CB7}"/>
                  </a:ext>
                </a:extLst>
              </p:cNvPr>
              <p:cNvSpPr txBox="1"/>
              <p:nvPr/>
            </p:nvSpPr>
            <p:spPr>
              <a:xfrm>
                <a:off x="320041" y="160978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CDE5B1-1DC2-7A4A-B735-7DF471C01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1" y="1609788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AD7C45-69EC-4442-BD78-91F9899E9E60}"/>
                  </a:ext>
                </a:extLst>
              </p:cNvPr>
              <p:cNvSpPr txBox="1"/>
              <p:nvPr/>
            </p:nvSpPr>
            <p:spPr>
              <a:xfrm>
                <a:off x="5775959" y="164227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AD7C45-69EC-4442-BD78-91F9899E9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959" y="1642279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Left 7">
            <a:extLst>
              <a:ext uri="{FF2B5EF4-FFF2-40B4-BE49-F238E27FC236}">
                <a16:creationId xmlns:a16="http://schemas.microsoft.com/office/drawing/2014/main" id="{B5475F86-FF1F-7441-A1C6-0B2DD156742F}"/>
              </a:ext>
            </a:extLst>
          </p:cNvPr>
          <p:cNvSpPr/>
          <p:nvPr/>
        </p:nvSpPr>
        <p:spPr>
          <a:xfrm>
            <a:off x="4342121" y="5403392"/>
            <a:ext cx="2213726" cy="805759"/>
          </a:xfrm>
          <a:prstGeom prst="lef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3661DA-CC3C-2A4E-B43F-07C37098D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89AB1B-68B3-7D49-A230-E987BA8B1CC3}"/>
              </a:ext>
            </a:extLst>
          </p:cNvPr>
          <p:cNvSpPr txBox="1"/>
          <p:nvPr/>
        </p:nvSpPr>
        <p:spPr>
          <a:xfrm rot="19844609">
            <a:off x="839536" y="4906823"/>
            <a:ext cx="829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Toxic?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A0F3CA-C802-F94C-8421-2B547926BA85}"/>
              </a:ext>
            </a:extLst>
          </p:cNvPr>
          <p:cNvSpPr txBox="1"/>
          <p:nvPr/>
        </p:nvSpPr>
        <p:spPr>
          <a:xfrm rot="881816">
            <a:off x="546823" y="6649623"/>
            <a:ext cx="1332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Non-toxic?</a:t>
            </a:r>
          </a:p>
        </p:txBody>
      </p:sp>
      <p:pic>
        <p:nvPicPr>
          <p:cNvPr id="26" name="Picture 25" descr="Chart, bubble chart&#10;&#10;Description automatically generated">
            <a:extLst>
              <a:ext uri="{FF2B5EF4-FFF2-40B4-BE49-F238E27FC236}">
                <a16:creationId xmlns:a16="http://schemas.microsoft.com/office/drawing/2014/main" id="{B325DA90-851D-6047-8C63-188A1CEE55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414585" y="6376242"/>
            <a:ext cx="1342488" cy="1195938"/>
          </a:xfrm>
          <a:prstGeom prst="rect">
            <a:avLst/>
          </a:prstGeom>
        </p:spPr>
      </p:pic>
      <p:pic>
        <p:nvPicPr>
          <p:cNvPr id="27" name="Picture 26" descr="A picture containing indoor, sitting, baseball, lit&#10;&#10;Description automatically generated">
            <a:extLst>
              <a:ext uri="{FF2B5EF4-FFF2-40B4-BE49-F238E27FC236}">
                <a16:creationId xmlns:a16="http://schemas.microsoft.com/office/drawing/2014/main" id="{A418FB44-E74E-DC4A-AD70-FFF47DD75D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081592" y="4529971"/>
            <a:ext cx="1862044" cy="129496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Picture 27" descr="A picture containing indoor, baseball, ball, sitting&#10;&#10;Description automatically generated">
            <a:extLst>
              <a:ext uri="{FF2B5EF4-FFF2-40B4-BE49-F238E27FC236}">
                <a16:creationId xmlns:a16="http://schemas.microsoft.com/office/drawing/2014/main" id="{F9839721-AD8C-624E-80FF-657E624369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547388" y="5073337"/>
            <a:ext cx="1806412" cy="18154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28" descr="A picture containing indoor, sitting, toy, holding&#10;&#10;Description automatically generated">
            <a:extLst>
              <a:ext uri="{FF2B5EF4-FFF2-40B4-BE49-F238E27FC236}">
                <a16:creationId xmlns:a16="http://schemas.microsoft.com/office/drawing/2014/main" id="{532AB4A3-5948-F541-A94C-DF0FC92034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110073" y="5216814"/>
            <a:ext cx="2038830" cy="15683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7ED6FE4-C28A-8F42-891D-A886DCF6D659}"/>
              </a:ext>
            </a:extLst>
          </p:cNvPr>
          <p:cNvSpPr/>
          <p:nvPr/>
        </p:nvSpPr>
        <p:spPr>
          <a:xfrm>
            <a:off x="7415883" y="6974211"/>
            <a:ext cx="1427210" cy="216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08E71-4C22-9A42-B9C2-C36BCEDC63A0}"/>
              </a:ext>
            </a:extLst>
          </p:cNvPr>
          <p:cNvSpPr txBox="1"/>
          <p:nvPr/>
        </p:nvSpPr>
        <p:spPr>
          <a:xfrm>
            <a:off x="7625890" y="4560731"/>
            <a:ext cx="710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Toxic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F7894C-D199-744D-9FD2-BE372513AC7E}"/>
              </a:ext>
            </a:extLst>
          </p:cNvPr>
          <p:cNvSpPr txBox="1"/>
          <p:nvPr/>
        </p:nvSpPr>
        <p:spPr>
          <a:xfrm>
            <a:off x="9726362" y="4575144"/>
            <a:ext cx="1214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Non-toxic</a:t>
            </a:r>
          </a:p>
        </p:txBody>
      </p:sp>
    </p:spTree>
    <p:extLst>
      <p:ext uri="{BB962C8B-B14F-4D97-AF65-F5344CB8AC3E}">
        <p14:creationId xmlns:p14="http://schemas.microsoft.com/office/powerpoint/2010/main" val="376412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386</Words>
  <Application>Microsoft Macintosh PowerPoint</Application>
  <PresentationFormat>Widescreen</PresentationFormat>
  <Paragraphs>62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Certified Robustness of Graph Classification against Topology Attack with Randomized Smoothing</vt:lpstr>
      <vt:lpstr>Certified Robustness of Graph Classification against Topology Attack with Randomized Smoothing</vt:lpstr>
      <vt:lpstr>Graph Classification</vt:lpstr>
      <vt:lpstr>Graph Classification </vt:lpstr>
      <vt:lpstr>GNN is Sensitive</vt:lpstr>
      <vt:lpstr>GNN is Sensitive</vt:lpstr>
      <vt:lpstr>Randomized smoothing</vt:lpstr>
      <vt:lpstr>Randomized smoothing in GCN</vt:lpstr>
      <vt:lpstr>PowerPoint Presentation</vt:lpstr>
      <vt:lpstr>Experiment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Certified Robustness of Graph Classification against Topology Attack with Randomized Smoothing</dc:title>
  <dc:creator>Zhidong Gao</dc:creator>
  <cp:lastModifiedBy>Yanmin Gong</cp:lastModifiedBy>
  <cp:revision>13</cp:revision>
  <dcterms:created xsi:type="dcterms:W3CDTF">2020-11-07T08:06:47Z</dcterms:created>
  <dcterms:modified xsi:type="dcterms:W3CDTF">2020-11-30T00:33:46Z</dcterms:modified>
</cp:coreProperties>
</file>