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2" r:id="rId5"/>
    <p:sldId id="281" r:id="rId6"/>
    <p:sldId id="280" r:id="rId7"/>
    <p:sldId id="257" r:id="rId8"/>
    <p:sldId id="258" r:id="rId9"/>
    <p:sldId id="283" r:id="rId10"/>
    <p:sldId id="261" r:id="rId11"/>
    <p:sldId id="284" r:id="rId12"/>
    <p:sldId id="260" r:id="rId13"/>
    <p:sldId id="262" r:id="rId14"/>
    <p:sldId id="263" r:id="rId15"/>
    <p:sldId id="285" r:id="rId16"/>
    <p:sldId id="286" r:id="rId17"/>
    <p:sldId id="279" r:id="rId18"/>
    <p:sldId id="271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2F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4"/>
    <p:restoredTop sz="94721"/>
  </p:normalViewPr>
  <p:slideViewPr>
    <p:cSldViewPr snapToGrid="0">
      <p:cViewPr varScale="1">
        <p:scale>
          <a:sx n="105" d="100"/>
          <a:sy n="105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BA940B9-F7A4-E24E-94C8-D223F0735E59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D220253-2708-DB4E-B063-0CA6B904AB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54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40B9-F7A4-E24E-94C8-D223F0735E59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0253-2708-DB4E-B063-0CA6B904AB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325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40B9-F7A4-E24E-94C8-D223F0735E59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0253-2708-DB4E-B063-0CA6B904AB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3083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40B9-F7A4-E24E-94C8-D223F0735E59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0253-2708-DB4E-B063-0CA6B904AB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235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40B9-F7A4-E24E-94C8-D223F0735E59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0253-2708-DB4E-B063-0CA6B904AB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944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40B9-F7A4-E24E-94C8-D223F0735E59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0253-2708-DB4E-B063-0CA6B904AB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5121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40B9-F7A4-E24E-94C8-D223F0735E59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0253-2708-DB4E-B063-0CA6B904AB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6876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BA940B9-F7A4-E24E-94C8-D223F0735E59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0253-2708-DB4E-B063-0CA6B904AB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523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BA940B9-F7A4-E24E-94C8-D223F0735E59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0253-2708-DB4E-B063-0CA6B904AB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29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40B9-F7A4-E24E-94C8-D223F0735E59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0253-2708-DB4E-B063-0CA6B904AB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544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40B9-F7A4-E24E-94C8-D223F0735E59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0253-2708-DB4E-B063-0CA6B904AB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176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40B9-F7A4-E24E-94C8-D223F0735E59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0253-2708-DB4E-B063-0CA6B904AB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417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40B9-F7A4-E24E-94C8-D223F0735E59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0253-2708-DB4E-B063-0CA6B904AB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7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40B9-F7A4-E24E-94C8-D223F0735E59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0253-2708-DB4E-B063-0CA6B904AB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8679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40B9-F7A4-E24E-94C8-D223F0735E59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0253-2708-DB4E-B063-0CA6B904AB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176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40B9-F7A4-E24E-94C8-D223F0735E59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0253-2708-DB4E-B063-0CA6B904AB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367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40B9-F7A4-E24E-94C8-D223F0735E59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0253-2708-DB4E-B063-0CA6B904AB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44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BA940B9-F7A4-E24E-94C8-D223F0735E59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D220253-2708-DB4E-B063-0CA6B904AB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75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itech.digital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itech.digital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itech.digital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itech.digital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itech.digital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itech.digital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itech.digital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itech.digital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itech.digital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itech.digital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itech.digital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itech.digital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itech.digital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71B85B-C73C-377B-9A42-01D445A6B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407721"/>
          </a:xfrm>
        </p:spPr>
        <p:txBody>
          <a:bodyPr/>
          <a:lstStyle/>
          <a:p>
            <a:r>
              <a:rPr lang="fr-FR" b="1" dirty="0" err="1"/>
              <a:t>SeasonalAI</a:t>
            </a:r>
            <a:br>
              <a:rPr lang="fr-FR" b="1" dirty="0"/>
            </a:br>
            <a:r>
              <a:rPr lang="fr-FR" sz="3200" dirty="0"/>
              <a:t>Saisonnalité des ventes dans le secteur du luxe et prévision par Machine Learning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2BEFEE-E683-FF6B-5AB4-E6370F76B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9770649" cy="861420"/>
          </a:xfrm>
        </p:spPr>
        <p:txBody>
          <a:bodyPr>
            <a:normAutofit/>
          </a:bodyPr>
          <a:lstStyle/>
          <a:p>
            <a:r>
              <a:rPr lang="fr-FR" sz="2000" dirty="0"/>
              <a:t>Étudier l'impact des événements &amp; Effectuer des prévisions de ventes</a:t>
            </a:r>
            <a:endParaRPr lang="fr-FR" sz="2000" b="1" dirty="0"/>
          </a:p>
        </p:txBody>
      </p:sp>
      <p:pic>
        <p:nvPicPr>
          <p:cNvPr id="6" name="Image 5" descr="Une image contenant Police, Graphique, texte, graphisme&#10;&#10;Description générée automatiquement">
            <a:extLst>
              <a:ext uri="{FF2B5EF4-FFF2-40B4-BE49-F238E27FC236}">
                <a16:creationId xmlns:a16="http://schemas.microsoft.com/office/drawing/2014/main" id="{B75F96B5-5E2B-C1E4-860C-F4D936C5E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08" y="674107"/>
            <a:ext cx="2418833" cy="128721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80A8301-053F-C5FC-065E-DFBBE69579CF}"/>
              </a:ext>
            </a:extLst>
          </p:cNvPr>
          <p:cNvSpPr txBox="1"/>
          <p:nvPr/>
        </p:nvSpPr>
        <p:spPr>
          <a:xfrm>
            <a:off x="5198158" y="6427113"/>
            <a:ext cx="17956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www.epitech.digital</a:t>
            </a:r>
            <a:endParaRPr lang="fr-FR" sz="11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fr-FR" sz="1100" b="1" dirty="0"/>
              <a:t>Paris – Bordeaux – Lyon</a:t>
            </a:r>
          </a:p>
        </p:txBody>
      </p:sp>
    </p:spTree>
    <p:extLst>
      <p:ext uri="{BB962C8B-B14F-4D97-AF65-F5344CB8AC3E}">
        <p14:creationId xmlns:p14="http://schemas.microsoft.com/office/powerpoint/2010/main" val="601408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3C4E68-EC95-1486-316C-4F2C76E87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Méthodologie d’analyse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51C26D-6DC7-FB07-55A4-FB3AD9DE0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6023" y="1813762"/>
            <a:ext cx="5391182" cy="4381629"/>
          </a:xfrm>
        </p:spPr>
        <p:txBody>
          <a:bodyPr>
            <a:normAutofit fontScale="70000" lnSpcReduction="20000"/>
          </a:bodyPr>
          <a:lstStyle/>
          <a:p>
            <a:r>
              <a:rPr lang="fr-FR" b="1" dirty="0"/>
              <a:t>Collecte des données </a:t>
            </a:r>
            <a:r>
              <a:rPr lang="fr-FR" dirty="0"/>
              <a:t>: </a:t>
            </a:r>
            <a:br>
              <a:rPr lang="fr-FR" dirty="0"/>
            </a:br>
            <a:r>
              <a:rPr lang="fr-FR" dirty="0"/>
              <a:t>Agrégation des données quotidiennes détaillées</a:t>
            </a:r>
          </a:p>
          <a:p>
            <a:endParaRPr lang="fr-FR" b="1" dirty="0"/>
          </a:p>
          <a:p>
            <a:r>
              <a:rPr lang="fr-FR" b="1" dirty="0"/>
              <a:t>Prétraitement </a:t>
            </a:r>
            <a:r>
              <a:rPr lang="fr-FR" dirty="0"/>
              <a:t>: </a:t>
            </a:r>
            <a:br>
              <a:rPr lang="fr-FR" dirty="0"/>
            </a:br>
            <a:r>
              <a:rPr lang="fr-FR" dirty="0"/>
              <a:t>Nettoyage, encodage des variables catégorielles</a:t>
            </a:r>
          </a:p>
          <a:p>
            <a:endParaRPr lang="fr-FR" b="1" dirty="0"/>
          </a:p>
          <a:p>
            <a:r>
              <a:rPr lang="fr-FR" b="1" dirty="0"/>
              <a:t>Analyse exploratoire </a:t>
            </a:r>
            <a:r>
              <a:rPr lang="fr-FR" dirty="0"/>
              <a:t>: </a:t>
            </a:r>
            <a:br>
              <a:rPr lang="fr-FR" dirty="0"/>
            </a:br>
            <a:r>
              <a:rPr lang="fr-FR" dirty="0"/>
              <a:t>Visualisations, statistiques descriptives</a:t>
            </a:r>
          </a:p>
          <a:p>
            <a:endParaRPr lang="fr-FR" b="1" dirty="0"/>
          </a:p>
          <a:p>
            <a:r>
              <a:rPr lang="fr-FR" b="1" dirty="0"/>
              <a:t>Modélisation </a:t>
            </a:r>
            <a:r>
              <a:rPr lang="fr-FR" dirty="0"/>
              <a:t>: </a:t>
            </a:r>
            <a:br>
              <a:rPr lang="fr-FR" dirty="0"/>
            </a:br>
            <a:r>
              <a:rPr lang="fr-FR" dirty="0"/>
              <a:t>Sélection des algorithmes appropriés</a:t>
            </a:r>
          </a:p>
          <a:p>
            <a:endParaRPr lang="fr-FR" b="1" dirty="0"/>
          </a:p>
          <a:p>
            <a:r>
              <a:rPr lang="fr-FR" b="1" dirty="0"/>
              <a:t>Évaluation </a:t>
            </a:r>
            <a:r>
              <a:rPr lang="fr-FR" dirty="0"/>
              <a:t>: </a:t>
            </a:r>
            <a:br>
              <a:rPr lang="fr-FR" dirty="0"/>
            </a:br>
            <a:r>
              <a:rPr lang="fr-FR" dirty="0"/>
              <a:t>Utilisation de métriques pour mesurer la performance</a:t>
            </a:r>
          </a:p>
        </p:txBody>
      </p:sp>
      <p:pic>
        <p:nvPicPr>
          <p:cNvPr id="4" name="Image 3" descr="Une image contenant Police, Graphique, texte, graphisme&#10;&#10;Description générée automatiquement">
            <a:extLst>
              <a:ext uri="{FF2B5EF4-FFF2-40B4-BE49-F238E27FC236}">
                <a16:creationId xmlns:a16="http://schemas.microsoft.com/office/drawing/2014/main" id="{345E181A-7FA4-C913-B75F-4C14D1AC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633" y="662609"/>
            <a:ext cx="685083" cy="36457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8D2FFFB-4729-0989-78F5-CD0E8CC3A0D3}"/>
              </a:ext>
            </a:extLst>
          </p:cNvPr>
          <p:cNvSpPr txBox="1"/>
          <p:nvPr/>
        </p:nvSpPr>
        <p:spPr>
          <a:xfrm>
            <a:off x="5198158" y="6427113"/>
            <a:ext cx="17956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www.epitech.digital</a:t>
            </a:r>
            <a:endParaRPr lang="fr-FR" sz="11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fr-FR" sz="1100" b="1" dirty="0"/>
              <a:t>Paris – Bordeaux – Lyon</a:t>
            </a:r>
          </a:p>
        </p:txBody>
      </p:sp>
    </p:spTree>
    <p:extLst>
      <p:ext uri="{BB962C8B-B14F-4D97-AF65-F5344CB8AC3E}">
        <p14:creationId xmlns:p14="http://schemas.microsoft.com/office/powerpoint/2010/main" val="1187111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0C6796-E685-5521-B00A-0E81BEAAA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/>
              <a:t>Analyse Exploratoire des Données (EDA)</a:t>
            </a:r>
            <a:endParaRPr lang="fr-FR" sz="32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D34462-8ECD-232A-7A4F-1948128E7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31173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Tendances globales </a:t>
            </a:r>
            <a:r>
              <a:rPr lang="fr-FR" dirty="0"/>
              <a:t>: évolution des ventes sur 5 ans.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Saisonnalité </a:t>
            </a:r>
            <a:r>
              <a:rPr lang="fr-FR" dirty="0"/>
              <a:t>: pics pendant les soldes et les fêtes.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Catégories et canaux </a:t>
            </a:r>
            <a:r>
              <a:rPr lang="fr-FR" dirty="0"/>
              <a:t>: performance par produit et canal de vente.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Insights initiaux </a:t>
            </a:r>
            <a:r>
              <a:rPr lang="fr-FR" dirty="0"/>
              <a:t>: identification des périodes clés.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24E3E40-21B8-E41F-FA22-B8CD6C36C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 descr="Une image contenant Police, Graphique, texte, graphisme&#10;&#10;Description générée automatiquement">
            <a:extLst>
              <a:ext uri="{FF2B5EF4-FFF2-40B4-BE49-F238E27FC236}">
                <a16:creationId xmlns:a16="http://schemas.microsoft.com/office/drawing/2014/main" id="{AEED2104-CCDC-3BCB-C0DE-B0964732C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633" y="662609"/>
            <a:ext cx="685083" cy="36457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6131101-CB16-D280-E700-3F0ADCCA7E86}"/>
              </a:ext>
            </a:extLst>
          </p:cNvPr>
          <p:cNvSpPr txBox="1"/>
          <p:nvPr/>
        </p:nvSpPr>
        <p:spPr>
          <a:xfrm>
            <a:off x="5198158" y="6427113"/>
            <a:ext cx="17956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www.epitech.digital</a:t>
            </a:r>
            <a:endParaRPr lang="fr-FR" sz="11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fr-FR" sz="1100" b="1" dirty="0"/>
              <a:t>Paris – Bordeaux – Lyon</a:t>
            </a:r>
          </a:p>
        </p:txBody>
      </p:sp>
    </p:spTree>
    <p:extLst>
      <p:ext uri="{BB962C8B-B14F-4D97-AF65-F5344CB8AC3E}">
        <p14:creationId xmlns:p14="http://schemas.microsoft.com/office/powerpoint/2010/main" val="2607348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B1B1DB-1869-DF1A-8A65-49E322111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49D595-B19C-AD27-B2A8-F41D8BF14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/>
              <a:t>Analyse Exploratoire des Données (EDA)</a:t>
            </a:r>
            <a:endParaRPr lang="fr-FR" sz="32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82FDEA-9E2A-8E79-27B5-4E2D1C1E2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21673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b="1" dirty="0"/>
              <a:t>Langages </a:t>
            </a:r>
            <a:r>
              <a:rPr lang="fr-FR" dirty="0"/>
              <a:t>: Python pour le développement.</a:t>
            </a:r>
          </a:p>
          <a:p>
            <a:pPr>
              <a:buFont typeface="Wingdings" pitchFamily="2" charset="2"/>
              <a:buChar char="Ø"/>
            </a:pPr>
            <a:endParaRPr lang="fr-FR" dirty="0"/>
          </a:p>
          <a:p>
            <a:pPr>
              <a:buFont typeface="Wingdings" pitchFamily="2" charset="2"/>
              <a:buChar char="Ø"/>
            </a:pPr>
            <a:r>
              <a:rPr lang="fr-FR" b="1" dirty="0"/>
              <a:t>Bibliothèques </a:t>
            </a:r>
            <a:r>
              <a:rPr lang="fr-FR" dirty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/>
              <a:t>pandas</a:t>
            </a:r>
            <a:r>
              <a:rPr lang="fr-FR" dirty="0"/>
              <a:t>, </a:t>
            </a:r>
            <a:r>
              <a:rPr lang="fr-FR" b="1" dirty="0" err="1"/>
              <a:t>numpy</a:t>
            </a:r>
            <a:r>
              <a:rPr lang="fr-FR" dirty="0"/>
              <a:t> : Manipulation des données.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 err="1"/>
              <a:t>matplotlib</a:t>
            </a:r>
            <a:r>
              <a:rPr lang="fr-FR" dirty="0"/>
              <a:t>, </a:t>
            </a:r>
            <a:r>
              <a:rPr lang="fr-FR" b="1" dirty="0" err="1"/>
              <a:t>seaborn</a:t>
            </a:r>
            <a:r>
              <a:rPr lang="fr-FR" b="1" dirty="0"/>
              <a:t> </a:t>
            </a:r>
            <a:r>
              <a:rPr lang="fr-FR" dirty="0"/>
              <a:t>: Visualisation.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 err="1"/>
              <a:t>scikit-learn</a:t>
            </a:r>
            <a:r>
              <a:rPr lang="fr-FR" dirty="0"/>
              <a:t>, </a:t>
            </a:r>
            <a:r>
              <a:rPr lang="fr-FR" b="1" dirty="0" err="1"/>
              <a:t>statsmodels</a:t>
            </a:r>
            <a:r>
              <a:rPr lang="fr-FR" b="1" dirty="0"/>
              <a:t> </a:t>
            </a:r>
            <a:r>
              <a:rPr lang="fr-FR" dirty="0"/>
              <a:t>: Modélisation.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b="1" dirty="0"/>
              <a:t>Environnements </a:t>
            </a:r>
            <a:r>
              <a:rPr lang="fr-FR" dirty="0"/>
              <a:t>: </a:t>
            </a:r>
            <a:r>
              <a:rPr lang="fr-FR" dirty="0" err="1"/>
              <a:t>Jupyter</a:t>
            </a:r>
            <a:r>
              <a:rPr lang="fr-FR" dirty="0"/>
              <a:t> Notebook, Git pour le contrôle de version.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4E07A09-6E57-5B66-4AF6-A00259E51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 descr="Une image contenant Police, Graphique, texte, graphisme&#10;&#10;Description générée automatiquement">
            <a:extLst>
              <a:ext uri="{FF2B5EF4-FFF2-40B4-BE49-F238E27FC236}">
                <a16:creationId xmlns:a16="http://schemas.microsoft.com/office/drawing/2014/main" id="{ECA65E17-4265-E1DA-0150-61E6A175A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633" y="662609"/>
            <a:ext cx="685083" cy="36457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4B9A9E8-B3AB-FBC8-6A28-8335FF20EE9B}"/>
              </a:ext>
            </a:extLst>
          </p:cNvPr>
          <p:cNvSpPr txBox="1"/>
          <p:nvPr/>
        </p:nvSpPr>
        <p:spPr>
          <a:xfrm>
            <a:off x="5198158" y="6427113"/>
            <a:ext cx="17956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www.epitech.digital</a:t>
            </a:r>
            <a:endParaRPr lang="fr-FR" sz="11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fr-FR" sz="1100" b="1" dirty="0"/>
              <a:t>Paris – Bordeaux – Lyon</a:t>
            </a:r>
          </a:p>
        </p:txBody>
      </p:sp>
    </p:spTree>
    <p:extLst>
      <p:ext uri="{BB962C8B-B14F-4D97-AF65-F5344CB8AC3E}">
        <p14:creationId xmlns:p14="http://schemas.microsoft.com/office/powerpoint/2010/main" val="1269738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1EBEA-EB4B-34EB-2C4F-D30EE73E2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2CAA01-F24D-97EE-D763-7F7C0CEC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200" b="1" dirty="0"/>
              <a:t>Données &amp; Machine Learning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A89D7D8-CE33-356E-ED42-FDB96477FCB1}"/>
              </a:ext>
            </a:extLst>
          </p:cNvPr>
          <p:cNvSpPr txBox="1"/>
          <p:nvPr/>
        </p:nvSpPr>
        <p:spPr>
          <a:xfrm>
            <a:off x="1154954" y="827623"/>
            <a:ext cx="9021012" cy="2774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200000"/>
              </a:lnSpc>
              <a:buFont typeface="Wingdings" pitchFamily="2" charset="2"/>
              <a:buChar char="Ø"/>
            </a:pPr>
            <a:r>
              <a:rPr lang="fr-FR" b="1" dirty="0"/>
              <a:t>Encodage </a:t>
            </a:r>
            <a:r>
              <a:rPr lang="fr-FR" dirty="0"/>
              <a:t>: Transformation des variables catégorielles en numériques</a:t>
            </a:r>
          </a:p>
          <a:p>
            <a:pPr marL="285750" indent="-285750" algn="l">
              <a:lnSpc>
                <a:spcPct val="200000"/>
              </a:lnSpc>
              <a:buFont typeface="Wingdings" pitchFamily="2" charset="2"/>
              <a:buChar char="Ø"/>
            </a:pPr>
            <a:r>
              <a:rPr lang="fr-FR" b="1" dirty="0" err="1"/>
              <a:t>Features</a:t>
            </a:r>
            <a:r>
              <a:rPr lang="fr-FR" b="1" dirty="0"/>
              <a:t> engineering </a:t>
            </a:r>
            <a:r>
              <a:rPr lang="fr-FR" dirty="0"/>
              <a:t>: Création de nouvelles variables (jour de la semaine, vacances)</a:t>
            </a:r>
          </a:p>
          <a:p>
            <a:pPr marL="285750" indent="-285750" algn="l">
              <a:lnSpc>
                <a:spcPct val="200000"/>
              </a:lnSpc>
              <a:buFont typeface="Wingdings" pitchFamily="2" charset="2"/>
              <a:buChar char="Ø"/>
            </a:pPr>
            <a:r>
              <a:rPr lang="fr-FR" b="1" dirty="0"/>
              <a:t>Normalisation </a:t>
            </a:r>
            <a:r>
              <a:rPr lang="fr-FR" dirty="0"/>
              <a:t>: Mise à l'échelle des variables si nécessaire</a:t>
            </a:r>
          </a:p>
          <a:p>
            <a:pPr marL="285750" indent="-285750" algn="l">
              <a:lnSpc>
                <a:spcPct val="200000"/>
              </a:lnSpc>
              <a:buFont typeface="Wingdings" pitchFamily="2" charset="2"/>
              <a:buChar char="Ø"/>
            </a:pPr>
            <a:r>
              <a:rPr lang="fr-FR" b="1" dirty="0"/>
              <a:t>Division des données </a:t>
            </a:r>
            <a:r>
              <a:rPr lang="fr-FR" dirty="0"/>
              <a:t>: Ensembles d'entraînement et de test</a:t>
            </a:r>
          </a:p>
        </p:txBody>
      </p:sp>
    </p:spTree>
    <p:extLst>
      <p:ext uri="{BB962C8B-B14F-4D97-AF65-F5344CB8AC3E}">
        <p14:creationId xmlns:p14="http://schemas.microsoft.com/office/powerpoint/2010/main" val="1271831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25DD92-BA21-ACB4-AEFD-E2357782E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200" b="1" dirty="0"/>
              <a:t>Challenges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152FDE8-D5BC-1C19-4DFA-6B60781506B8}"/>
              </a:ext>
            </a:extLst>
          </p:cNvPr>
          <p:cNvSpPr txBox="1"/>
          <p:nvPr/>
        </p:nvSpPr>
        <p:spPr>
          <a:xfrm>
            <a:off x="1154954" y="827623"/>
            <a:ext cx="9021012" cy="22208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200000"/>
              </a:lnSpc>
              <a:buFont typeface="Wingdings" pitchFamily="2" charset="2"/>
              <a:buChar char="Ø"/>
            </a:pPr>
            <a:r>
              <a:rPr lang="fr-FR" b="1" dirty="0"/>
              <a:t>Qualité des données </a:t>
            </a:r>
            <a:r>
              <a:rPr lang="fr-FR" dirty="0"/>
              <a:t>: validité des données</a:t>
            </a:r>
          </a:p>
          <a:p>
            <a:pPr marL="285750" indent="-285750" algn="l">
              <a:lnSpc>
                <a:spcPct val="200000"/>
              </a:lnSpc>
              <a:buFont typeface="Wingdings" pitchFamily="2" charset="2"/>
              <a:buChar char="Ø"/>
            </a:pPr>
            <a:r>
              <a:rPr lang="fr-FR" b="1" dirty="0"/>
              <a:t>Complexité des modèles </a:t>
            </a:r>
            <a:r>
              <a:rPr lang="fr-FR" dirty="0"/>
              <a:t>: risque de surapprentissage</a:t>
            </a:r>
          </a:p>
          <a:p>
            <a:pPr marL="285750" indent="-285750" algn="l">
              <a:lnSpc>
                <a:spcPct val="200000"/>
              </a:lnSpc>
              <a:buFont typeface="Wingdings" pitchFamily="2" charset="2"/>
              <a:buChar char="Ø"/>
            </a:pPr>
            <a:r>
              <a:rPr lang="fr-FR" b="1" dirty="0"/>
              <a:t>Facteurs externes </a:t>
            </a:r>
            <a:r>
              <a:rPr lang="fr-FR" dirty="0"/>
              <a:t>: pandémie, changements économiques non prévus</a:t>
            </a:r>
          </a:p>
          <a:p>
            <a:pPr marL="285750" indent="-285750" algn="l">
              <a:lnSpc>
                <a:spcPct val="200000"/>
              </a:lnSpc>
              <a:buFont typeface="Wingdings" pitchFamily="2" charset="2"/>
              <a:buChar char="Ø"/>
            </a:pPr>
            <a:r>
              <a:rPr lang="fr-FR" b="1" dirty="0"/>
              <a:t>Adaptabilité </a:t>
            </a:r>
            <a:r>
              <a:rPr lang="fr-FR" dirty="0"/>
              <a:t>: modèle capable de s'ajuster aux nouvelles tendances ?</a:t>
            </a:r>
          </a:p>
        </p:txBody>
      </p:sp>
    </p:spTree>
    <p:extLst>
      <p:ext uri="{BB962C8B-B14F-4D97-AF65-F5344CB8AC3E}">
        <p14:creationId xmlns:p14="http://schemas.microsoft.com/office/powerpoint/2010/main" val="2790168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B9DD96-1FB2-583C-C2AC-5FC5E705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b="1" dirty="0"/>
              <a:t>Evaluation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1C4FFD-09C8-A214-5642-79743E4B0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1145" y="1447800"/>
            <a:ext cx="5661917" cy="4572000"/>
          </a:xfrm>
        </p:spPr>
        <p:txBody>
          <a:bodyPr/>
          <a:lstStyle/>
          <a:p>
            <a:r>
              <a:rPr lang="fr-FR" b="1" dirty="0"/>
              <a:t>Précision des prévisions </a:t>
            </a:r>
            <a:r>
              <a:rPr lang="fr-FR" dirty="0"/>
              <a:t>: Réduction de l'erreur prédictive.</a:t>
            </a:r>
          </a:p>
          <a:p>
            <a:r>
              <a:rPr lang="fr-FR" b="1" dirty="0"/>
              <a:t>Compréhension approfondie</a:t>
            </a:r>
            <a:r>
              <a:rPr lang="fr-FR" dirty="0"/>
              <a:t> des facteurs saisonniers.</a:t>
            </a:r>
          </a:p>
          <a:p>
            <a:r>
              <a:rPr lang="fr-FR" b="1" dirty="0"/>
              <a:t>Tableaux de bord </a:t>
            </a:r>
            <a:r>
              <a:rPr lang="fr-FR" dirty="0"/>
              <a:t>: Visualisation des tendances et des prévisions.</a:t>
            </a:r>
          </a:p>
          <a:p>
            <a:r>
              <a:rPr lang="fr-FR" b="1" dirty="0"/>
              <a:t>Recommandations stratégiques </a:t>
            </a:r>
            <a:r>
              <a:rPr lang="fr-FR" dirty="0"/>
              <a:t>: Ajustements des stocks, campagnes marketing ciblées.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7D09DB-250C-181A-079E-248A90BDC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Grille de compétences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Autoévaluation individuelle</a:t>
            </a:r>
          </a:p>
          <a:p>
            <a:r>
              <a:rPr lang="fr-FR" dirty="0"/>
              <a:t>GitHub</a:t>
            </a:r>
          </a:p>
          <a:p>
            <a:r>
              <a:rPr lang="fr-FR" dirty="0" err="1"/>
              <a:t>EDSquare</a:t>
            </a:r>
            <a:r>
              <a:rPr lang="fr-FR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Dépôt des livrables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Lien vers GitHub équipe</a:t>
            </a:r>
          </a:p>
        </p:txBody>
      </p:sp>
      <p:pic>
        <p:nvPicPr>
          <p:cNvPr id="5" name="Image 4" descr="Une image contenant Police, Graphique, texte, graphisme&#10;&#10;Description générée automatiquement">
            <a:extLst>
              <a:ext uri="{FF2B5EF4-FFF2-40B4-BE49-F238E27FC236}">
                <a16:creationId xmlns:a16="http://schemas.microsoft.com/office/drawing/2014/main" id="{C0EB9CDB-E789-EC5A-3938-3C8ED3073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633" y="662609"/>
            <a:ext cx="685083" cy="36457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C3A2524-7526-8EA6-4BE4-DBB8FB15F91A}"/>
              </a:ext>
            </a:extLst>
          </p:cNvPr>
          <p:cNvSpPr txBox="1"/>
          <p:nvPr/>
        </p:nvSpPr>
        <p:spPr>
          <a:xfrm>
            <a:off x="5198158" y="6427113"/>
            <a:ext cx="17956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www.epitech.digital</a:t>
            </a:r>
            <a:endParaRPr lang="fr-FR" sz="11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fr-FR" sz="1100" b="1" dirty="0"/>
              <a:t>Paris – Bordeaux – Lyon</a:t>
            </a:r>
          </a:p>
        </p:txBody>
      </p:sp>
    </p:spTree>
    <p:extLst>
      <p:ext uri="{BB962C8B-B14F-4D97-AF65-F5344CB8AC3E}">
        <p14:creationId xmlns:p14="http://schemas.microsoft.com/office/powerpoint/2010/main" val="3765756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Police, Graphique, texte, graphisme&#10;&#10;Description générée automatiquement">
            <a:extLst>
              <a:ext uri="{FF2B5EF4-FFF2-40B4-BE49-F238E27FC236}">
                <a16:creationId xmlns:a16="http://schemas.microsoft.com/office/drawing/2014/main" id="{B75F96B5-5E2B-C1E4-860C-F4D936C5E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08" y="674107"/>
            <a:ext cx="2418833" cy="128721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80A8301-053F-C5FC-065E-DFBBE69579CF}"/>
              </a:ext>
            </a:extLst>
          </p:cNvPr>
          <p:cNvSpPr txBox="1"/>
          <p:nvPr/>
        </p:nvSpPr>
        <p:spPr>
          <a:xfrm>
            <a:off x="5198158" y="6427113"/>
            <a:ext cx="17956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www.epitech.digital</a:t>
            </a:r>
            <a:endParaRPr lang="fr-FR" sz="11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fr-FR" sz="1100" b="1" dirty="0"/>
              <a:t>Paris – Bordeaux – Lyon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F7CBE0F1-0050-14D4-22C4-CEF65F596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407721"/>
          </a:xfrm>
        </p:spPr>
        <p:txBody>
          <a:bodyPr/>
          <a:lstStyle/>
          <a:p>
            <a:r>
              <a:rPr lang="fr-FR" b="1" dirty="0" err="1"/>
              <a:t>SeasonalAI</a:t>
            </a:r>
            <a:br>
              <a:rPr lang="fr-FR" b="1" dirty="0"/>
            </a:br>
            <a:r>
              <a:rPr lang="fr-FR" sz="3200" dirty="0"/>
              <a:t>Saisonnalité des ventes dans le secteur du luxe et prévision par Machine Learning</a:t>
            </a:r>
            <a:endParaRPr lang="fr-FR" dirty="0"/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281302F4-7513-947E-F14B-0EA9F1AF5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9770649" cy="861420"/>
          </a:xfrm>
        </p:spPr>
        <p:txBody>
          <a:bodyPr>
            <a:normAutofit/>
          </a:bodyPr>
          <a:lstStyle/>
          <a:p>
            <a:r>
              <a:rPr lang="fr-FR" sz="2000" dirty="0"/>
              <a:t>Étudier l'impact des événements &amp; Effectuer des prévisions de ventes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3627628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447833-F233-127D-E9B1-0EB805647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fr-FR" dirty="0"/>
              <a:t>Simplifier et sécuriser votre suivi de santé avec </a:t>
            </a:r>
            <a:r>
              <a:rPr lang="fr-FR" dirty="0" err="1"/>
              <a:t>TheGuardian</a:t>
            </a:r>
            <a:r>
              <a:rPr lang="fr-FR" dirty="0"/>
              <a:t>.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F8DBCCD-54A8-B650-7B67-B0529112C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 descr="Une image contenant Police, Graphique, texte, graphisme&#10;&#10;Description générée automatiquement">
            <a:extLst>
              <a:ext uri="{FF2B5EF4-FFF2-40B4-BE49-F238E27FC236}">
                <a16:creationId xmlns:a16="http://schemas.microsoft.com/office/drawing/2014/main" id="{32F541A9-BE3D-05DA-6CF7-1CC4531C2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633" y="662609"/>
            <a:ext cx="685083" cy="36457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2C50F38-4154-CA07-B0E8-BDB4973BD6A1}"/>
              </a:ext>
            </a:extLst>
          </p:cNvPr>
          <p:cNvSpPr txBox="1"/>
          <p:nvPr/>
        </p:nvSpPr>
        <p:spPr>
          <a:xfrm>
            <a:off x="5198158" y="6427113"/>
            <a:ext cx="17956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www.epitech.digital</a:t>
            </a:r>
            <a:endParaRPr lang="fr-FR" sz="11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fr-FR" sz="1100" b="1" dirty="0"/>
              <a:t>Paris – Bordeaux – Lyon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4F46D7FA-DF58-0644-556F-994B60EBDB55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841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5A1370-0C05-EA63-8F1E-B53BB6ADA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295400"/>
            <a:ext cx="3345793" cy="1115291"/>
          </a:xfrm>
        </p:spPr>
        <p:txBody>
          <a:bodyPr/>
          <a:lstStyle/>
          <a:p>
            <a:r>
              <a:rPr lang="fr-FR" sz="3200" b="1" dirty="0"/>
              <a:t>Contexte du secteur du luxe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D8881C-77D9-038E-E0C1-815C4B525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2541320"/>
            <a:ext cx="3250791" cy="3483560"/>
          </a:xfrm>
        </p:spPr>
        <p:txBody>
          <a:bodyPr>
            <a:normAutofit/>
          </a:bodyPr>
          <a:lstStyle/>
          <a:p>
            <a:r>
              <a:rPr lang="fr-FR" b="1" dirty="0"/>
              <a:t>Importance économique </a:t>
            </a:r>
            <a:r>
              <a:rPr lang="fr-FR" dirty="0"/>
              <a:t>: </a:t>
            </a:r>
          </a:p>
          <a:p>
            <a:r>
              <a:rPr lang="fr-FR" dirty="0"/>
              <a:t>Contribution significative au PIB et à l'emploi.</a:t>
            </a:r>
          </a:p>
          <a:p>
            <a:endParaRPr lang="fr-FR" dirty="0"/>
          </a:p>
          <a:p>
            <a:r>
              <a:rPr lang="fr-FR" b="1" dirty="0"/>
              <a:t>Caractéristiques </a:t>
            </a:r>
            <a:r>
              <a:rPr lang="fr-FR" dirty="0"/>
              <a:t>: </a:t>
            </a:r>
          </a:p>
          <a:p>
            <a:r>
              <a:rPr lang="fr-FR" dirty="0"/>
              <a:t>Haute valeur ajoutée, image de marque forte, clientèle exigeante.</a:t>
            </a:r>
          </a:p>
          <a:p>
            <a:endParaRPr lang="fr-FR" b="1" dirty="0"/>
          </a:p>
          <a:p>
            <a:r>
              <a:rPr lang="fr-FR" b="1" dirty="0"/>
              <a:t>Défis actuels</a:t>
            </a:r>
            <a:r>
              <a:rPr lang="fr-FR" dirty="0"/>
              <a:t>: </a:t>
            </a:r>
          </a:p>
          <a:p>
            <a:r>
              <a:rPr lang="fr-FR" dirty="0"/>
              <a:t>Volatilité du marché, influence des tendances et saisonnalité.</a:t>
            </a:r>
          </a:p>
        </p:txBody>
      </p:sp>
      <p:pic>
        <p:nvPicPr>
          <p:cNvPr id="1026" name="Picture 2" descr="Les nouvelles tendances du luxe - Etude">
            <a:extLst>
              <a:ext uri="{FF2B5EF4-FFF2-40B4-BE49-F238E27FC236}">
                <a16:creationId xmlns:a16="http://schemas.microsoft.com/office/drawing/2014/main" id="{602B2CE4-0A1D-5256-D414-61B843EB99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22"/>
          <a:stretch/>
        </p:blipFill>
        <p:spPr bwMode="auto">
          <a:xfrm>
            <a:off x="4945757" y="2142403"/>
            <a:ext cx="7238183" cy="324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620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EB1214-AE8E-F431-1203-F194B352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</a:t>
            </a:r>
            <a:r>
              <a:rPr lang="fr-FR" dirty="0" err="1"/>
              <a:t>SeasonalIA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F71405-7D4B-BC8D-2A20-C3A488B6A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Objectif principal </a:t>
            </a:r>
            <a:r>
              <a:rPr lang="fr-FR" dirty="0"/>
              <a:t>: comprendre et prévoir les variations saisonnières des ventes dans le luxe.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Moyens </a:t>
            </a:r>
            <a:r>
              <a:rPr lang="fr-FR" dirty="0"/>
              <a:t>: techniques d'apprentissage automatique sur des données pertinentes.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Impact attendu </a:t>
            </a:r>
            <a:r>
              <a:rPr lang="fr-FR" dirty="0"/>
              <a:t>: optimisation des stratégies marketing et augmentation du chiffre d'affaires.</a:t>
            </a:r>
          </a:p>
        </p:txBody>
      </p:sp>
      <p:pic>
        <p:nvPicPr>
          <p:cNvPr id="4" name="Image 3" descr="Une image contenant Police, Graphique, texte, graphisme&#10;&#10;Description générée automatiquement">
            <a:extLst>
              <a:ext uri="{FF2B5EF4-FFF2-40B4-BE49-F238E27FC236}">
                <a16:creationId xmlns:a16="http://schemas.microsoft.com/office/drawing/2014/main" id="{8F9D9326-932D-1BE4-110C-DD7040F46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633" y="662609"/>
            <a:ext cx="685083" cy="36457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9D27691-6A79-7041-FCE6-FCE351972CE2}"/>
              </a:ext>
            </a:extLst>
          </p:cNvPr>
          <p:cNvSpPr txBox="1"/>
          <p:nvPr/>
        </p:nvSpPr>
        <p:spPr>
          <a:xfrm>
            <a:off x="5198158" y="6427113"/>
            <a:ext cx="17956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www.epitech.digital</a:t>
            </a:r>
            <a:endParaRPr lang="fr-FR" sz="11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fr-FR" sz="1100" b="1" dirty="0"/>
              <a:t>Paris – Bordeaux – Lyon</a:t>
            </a:r>
          </a:p>
        </p:txBody>
      </p:sp>
    </p:spTree>
    <p:extLst>
      <p:ext uri="{BB962C8B-B14F-4D97-AF65-F5344CB8AC3E}">
        <p14:creationId xmlns:p14="http://schemas.microsoft.com/office/powerpoint/2010/main" val="2991627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607282-35A8-43A7-C940-02097D70A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D964B7-3C04-1D69-5273-72A988F69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b="1" dirty="0"/>
              <a:t>Variabilité des ventes </a:t>
            </a:r>
            <a:r>
              <a:rPr lang="fr-FR" dirty="0"/>
              <a:t>: fluctuations saisonnières marquées.</a:t>
            </a:r>
          </a:p>
          <a:p>
            <a:r>
              <a:rPr lang="fr-FR" b="1" dirty="0"/>
              <a:t>Prévision difficile </a:t>
            </a:r>
            <a:r>
              <a:rPr lang="fr-FR" dirty="0"/>
              <a:t>: influence de multiples facteurs (événements, modes, etc.).</a:t>
            </a:r>
          </a:p>
          <a:p>
            <a:r>
              <a:rPr lang="fr-FR" b="1" dirty="0"/>
              <a:t>Besoin identifié </a:t>
            </a:r>
            <a:r>
              <a:rPr lang="fr-FR" dirty="0"/>
              <a:t>: outils précis pour anticiper et adapter les stratégies.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Pour ?</a:t>
            </a:r>
          </a:p>
          <a:p>
            <a:r>
              <a:rPr lang="fr-FR" b="1" dirty="0"/>
              <a:t>Avantage concurrentiel </a:t>
            </a:r>
            <a:r>
              <a:rPr lang="fr-FR" dirty="0"/>
              <a:t>: meilleure anticipation du marché.</a:t>
            </a:r>
          </a:p>
          <a:p>
            <a:r>
              <a:rPr lang="fr-FR" b="1" dirty="0"/>
              <a:t>Optimisation des ressources </a:t>
            </a:r>
            <a:r>
              <a:rPr lang="fr-FR" dirty="0"/>
              <a:t>: gestion efficace des stocks et des effectifs.</a:t>
            </a:r>
          </a:p>
          <a:p>
            <a:r>
              <a:rPr lang="fr-FR" b="1" dirty="0"/>
              <a:t>Satisfaction client </a:t>
            </a:r>
            <a:r>
              <a:rPr lang="fr-FR" dirty="0"/>
              <a:t>: réponse adéquate à la demande.</a:t>
            </a:r>
          </a:p>
          <a:p>
            <a:r>
              <a:rPr lang="fr-FR" b="1" dirty="0"/>
              <a:t>Décision éclairée </a:t>
            </a:r>
            <a:r>
              <a:rPr lang="fr-FR" dirty="0"/>
              <a:t>: données fiables pour orienter les stratégies.</a:t>
            </a:r>
          </a:p>
        </p:txBody>
      </p:sp>
      <p:pic>
        <p:nvPicPr>
          <p:cNvPr id="4" name="Image 3" descr="Une image contenant Police, Graphique, texte, graphisme&#10;&#10;Description générée automatiquement">
            <a:extLst>
              <a:ext uri="{FF2B5EF4-FFF2-40B4-BE49-F238E27FC236}">
                <a16:creationId xmlns:a16="http://schemas.microsoft.com/office/drawing/2014/main" id="{762EA4EA-E409-6B72-3209-3D54B1455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633" y="662609"/>
            <a:ext cx="685083" cy="36457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39F80F8-EB22-C112-2131-28CA25D9074D}"/>
              </a:ext>
            </a:extLst>
          </p:cNvPr>
          <p:cNvSpPr txBox="1"/>
          <p:nvPr/>
        </p:nvSpPr>
        <p:spPr>
          <a:xfrm>
            <a:off x="5198158" y="6427113"/>
            <a:ext cx="17956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www.epitech.digital</a:t>
            </a:r>
            <a:endParaRPr lang="fr-FR" sz="11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fr-FR" sz="1100" b="1" dirty="0"/>
              <a:t>Paris – Bordeaux – Lyon</a:t>
            </a:r>
          </a:p>
        </p:txBody>
      </p:sp>
    </p:spTree>
    <p:extLst>
      <p:ext uri="{BB962C8B-B14F-4D97-AF65-F5344CB8AC3E}">
        <p14:creationId xmlns:p14="http://schemas.microsoft.com/office/powerpoint/2010/main" val="3042383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A2779-8322-3064-E38F-4D0EE9811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7FDC75-77BE-2E3D-AD02-524FBC865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spécifiques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906A3C-AA49-2F46-CF5D-FBBE72B24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b="1" dirty="0"/>
              <a:t>Analyse exploratoire</a:t>
            </a:r>
            <a:r>
              <a:rPr lang="fr-FR" dirty="0"/>
              <a:t> des données de ventes historiques.</a:t>
            </a:r>
          </a:p>
          <a:p>
            <a:pPr>
              <a:lnSpc>
                <a:spcPct val="150000"/>
              </a:lnSpc>
            </a:pPr>
            <a:r>
              <a:rPr lang="fr-FR" b="1" dirty="0"/>
              <a:t>Identification</a:t>
            </a:r>
            <a:r>
              <a:rPr lang="fr-FR" dirty="0"/>
              <a:t> des tendances saisonnières et des facteurs influents.</a:t>
            </a:r>
          </a:p>
          <a:p>
            <a:pPr>
              <a:lnSpc>
                <a:spcPct val="150000"/>
              </a:lnSpc>
            </a:pPr>
            <a:r>
              <a:rPr lang="fr-FR" b="1" dirty="0"/>
              <a:t>Développement</a:t>
            </a:r>
            <a:r>
              <a:rPr lang="fr-FR" dirty="0"/>
              <a:t> d'un modèle prédictif performant.</a:t>
            </a:r>
          </a:p>
          <a:p>
            <a:pPr>
              <a:lnSpc>
                <a:spcPct val="150000"/>
              </a:lnSpc>
            </a:pPr>
            <a:r>
              <a:rPr lang="fr-FR" b="1" dirty="0"/>
              <a:t>Recommandations</a:t>
            </a:r>
            <a:r>
              <a:rPr lang="fr-FR" dirty="0"/>
              <a:t> pour l'optimisation des ventes.</a:t>
            </a:r>
          </a:p>
        </p:txBody>
      </p:sp>
      <p:pic>
        <p:nvPicPr>
          <p:cNvPr id="4" name="Image 3" descr="Une image contenant Police, Graphique, texte, graphisme&#10;&#10;Description générée automatiquement">
            <a:extLst>
              <a:ext uri="{FF2B5EF4-FFF2-40B4-BE49-F238E27FC236}">
                <a16:creationId xmlns:a16="http://schemas.microsoft.com/office/drawing/2014/main" id="{AFC6391C-9AA0-F0B6-FE3F-7380E6169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633" y="662609"/>
            <a:ext cx="685083" cy="36457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7541363-D11C-4773-FE9E-16FBC6308371}"/>
              </a:ext>
            </a:extLst>
          </p:cNvPr>
          <p:cNvSpPr txBox="1"/>
          <p:nvPr/>
        </p:nvSpPr>
        <p:spPr>
          <a:xfrm>
            <a:off x="5198158" y="6427113"/>
            <a:ext cx="17956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www.epitech.digital</a:t>
            </a:r>
            <a:endParaRPr lang="fr-FR" sz="11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fr-FR" sz="1100" b="1" dirty="0"/>
              <a:t>Paris – Bordeaux – Lyon</a:t>
            </a:r>
          </a:p>
        </p:txBody>
      </p:sp>
    </p:spTree>
    <p:extLst>
      <p:ext uri="{BB962C8B-B14F-4D97-AF65-F5344CB8AC3E}">
        <p14:creationId xmlns:p14="http://schemas.microsoft.com/office/powerpoint/2010/main" val="1382063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A988AA-96BD-69F4-1BB1-3C2D18440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b="1" dirty="0"/>
              <a:t>Ressources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A683BE-6267-5AA5-2A6D-7DD30FAAA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1146" y="1447800"/>
            <a:ext cx="5999176" cy="4572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Sources </a:t>
            </a:r>
            <a:r>
              <a:rPr lang="fr-FR" dirty="0"/>
              <a:t>: Données du projet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Période </a:t>
            </a:r>
            <a:r>
              <a:rPr lang="fr-FR" dirty="0"/>
              <a:t>: 1er janvier 2018 au 31 décembre 2022.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Variables clés</a:t>
            </a:r>
            <a:r>
              <a:rPr lang="fr-F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Date,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Montant des ventes,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Catégorie de produit,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Canal de vente.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Indicateurs d'événements spéciaux (soldes, fêtes).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CD9FC6-7B72-BE03-2829-EF99038D4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642957" cy="2895599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5" name="Image 4" descr="Une image contenant Police, Graphique, texte, graphisme&#10;&#10;Description générée automatiquement">
            <a:extLst>
              <a:ext uri="{FF2B5EF4-FFF2-40B4-BE49-F238E27FC236}">
                <a16:creationId xmlns:a16="http://schemas.microsoft.com/office/drawing/2014/main" id="{CB21960D-1A79-35CA-6462-3C6A6DEAC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633" y="662609"/>
            <a:ext cx="685083" cy="36457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E8A5F22-2760-7D4B-BB04-5C0DD840EF7B}"/>
              </a:ext>
            </a:extLst>
          </p:cNvPr>
          <p:cNvSpPr txBox="1"/>
          <p:nvPr/>
        </p:nvSpPr>
        <p:spPr>
          <a:xfrm>
            <a:off x="5198158" y="6427113"/>
            <a:ext cx="17956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www.epitech.digital</a:t>
            </a:r>
            <a:endParaRPr lang="fr-FR" sz="11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fr-FR" sz="1100" b="1" dirty="0"/>
              <a:t>Paris – Bordeaux – Lyon</a:t>
            </a:r>
          </a:p>
        </p:txBody>
      </p:sp>
    </p:spTree>
    <p:extLst>
      <p:ext uri="{BB962C8B-B14F-4D97-AF65-F5344CB8AC3E}">
        <p14:creationId xmlns:p14="http://schemas.microsoft.com/office/powerpoint/2010/main" val="3788388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2EB0A-052E-0244-432A-87FF6DF47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D34A79-81C8-4B0C-7EC4-333685E6A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b="1" dirty="0"/>
              <a:t>Équipe du Projet</a:t>
            </a:r>
            <a:endParaRPr lang="fr-FR" sz="40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2217EA-94B3-8DFF-FA7C-0712378B6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Chef de projet </a:t>
            </a:r>
            <a:r>
              <a:rPr lang="fr-FR" dirty="0"/>
              <a:t>: coordination générale.</a:t>
            </a:r>
          </a:p>
          <a:p>
            <a:r>
              <a:rPr lang="fr-FR" b="1" dirty="0"/>
              <a:t>Data Scientists </a:t>
            </a:r>
            <a:r>
              <a:rPr lang="fr-FR" dirty="0"/>
              <a:t>: analyse des données et modélisation.</a:t>
            </a:r>
          </a:p>
          <a:p>
            <a:r>
              <a:rPr lang="fr-FR" b="1" dirty="0"/>
              <a:t>Experts du luxe </a:t>
            </a:r>
            <a:r>
              <a:rPr lang="fr-FR" dirty="0"/>
              <a:t>: connaissance sectorielle.</a:t>
            </a:r>
          </a:p>
          <a:p>
            <a:r>
              <a:rPr lang="fr-FR" b="1" dirty="0"/>
              <a:t>Ingénieurs logiciels </a:t>
            </a:r>
            <a:r>
              <a:rPr lang="fr-FR" dirty="0"/>
              <a:t>: développement des outils nécessaires.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C2243CA-9F1A-B344-3863-4A5FA944A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642957" cy="2895599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5" name="Image 4" descr="Une image contenant Police, Graphique, texte, graphisme&#10;&#10;Description générée automatiquement">
            <a:extLst>
              <a:ext uri="{FF2B5EF4-FFF2-40B4-BE49-F238E27FC236}">
                <a16:creationId xmlns:a16="http://schemas.microsoft.com/office/drawing/2014/main" id="{BAE51CC6-619B-E9A4-EAE0-978F7969A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633" y="662609"/>
            <a:ext cx="685083" cy="36457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1FEEA51-0032-D2CC-7BC3-DC066FD3AD60}"/>
              </a:ext>
            </a:extLst>
          </p:cNvPr>
          <p:cNvSpPr txBox="1"/>
          <p:nvPr/>
        </p:nvSpPr>
        <p:spPr>
          <a:xfrm>
            <a:off x="5198158" y="6427113"/>
            <a:ext cx="17956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www.epitech.digital</a:t>
            </a:r>
            <a:endParaRPr lang="fr-FR" sz="11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fr-FR" sz="1100" b="1" dirty="0"/>
              <a:t>Paris – Bordeaux – Lyon</a:t>
            </a:r>
          </a:p>
        </p:txBody>
      </p:sp>
    </p:spTree>
    <p:extLst>
      <p:ext uri="{BB962C8B-B14F-4D97-AF65-F5344CB8AC3E}">
        <p14:creationId xmlns:p14="http://schemas.microsoft.com/office/powerpoint/2010/main" val="1985522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3C4E68-EC95-1486-316C-4F2C76E87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Planning du Projet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51C26D-6DC7-FB07-55A4-FB3AD9DE0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5559" y="1515291"/>
            <a:ext cx="5296441" cy="4506685"/>
          </a:xfrm>
        </p:spPr>
        <p:txBody>
          <a:bodyPr>
            <a:normAutofit fontScale="92500" lnSpcReduction="20000"/>
          </a:bodyPr>
          <a:lstStyle/>
          <a:p>
            <a:r>
              <a:rPr lang="fr-FR" b="1" dirty="0"/>
              <a:t>Phase 1</a:t>
            </a:r>
            <a:r>
              <a:rPr lang="fr-FR" dirty="0"/>
              <a:t> : Collecte et préparation des données</a:t>
            </a:r>
          </a:p>
          <a:p>
            <a:endParaRPr lang="fr-FR" dirty="0"/>
          </a:p>
          <a:p>
            <a:r>
              <a:rPr lang="fr-FR" b="1" dirty="0"/>
              <a:t>Phase 2</a:t>
            </a:r>
            <a:r>
              <a:rPr lang="fr-FR" dirty="0"/>
              <a:t> : Analyse exploratoire des données (EDA)</a:t>
            </a:r>
          </a:p>
          <a:p>
            <a:endParaRPr lang="fr-FR" dirty="0"/>
          </a:p>
          <a:p>
            <a:r>
              <a:rPr lang="fr-FR" b="1" dirty="0"/>
              <a:t>Phase 3</a:t>
            </a:r>
            <a:r>
              <a:rPr lang="fr-FR" dirty="0"/>
              <a:t> : Développement des modèles prédictifs</a:t>
            </a:r>
          </a:p>
          <a:p>
            <a:endParaRPr lang="fr-FR" dirty="0"/>
          </a:p>
          <a:p>
            <a:r>
              <a:rPr lang="fr-FR" b="1" dirty="0"/>
              <a:t>Phase 4</a:t>
            </a:r>
            <a:r>
              <a:rPr lang="fr-FR" dirty="0"/>
              <a:t> : Validation et optimisation des modèles</a:t>
            </a:r>
          </a:p>
          <a:p>
            <a:endParaRPr lang="fr-FR" dirty="0"/>
          </a:p>
          <a:p>
            <a:r>
              <a:rPr lang="fr-FR" b="1" dirty="0"/>
              <a:t>Phase 5</a:t>
            </a:r>
            <a:r>
              <a:rPr lang="fr-FR" dirty="0"/>
              <a:t> : Rapport final et présentation des résultats</a:t>
            </a:r>
          </a:p>
        </p:txBody>
      </p:sp>
      <p:pic>
        <p:nvPicPr>
          <p:cNvPr id="4" name="Image 3" descr="Une image contenant Police, Graphique, texte, graphisme&#10;&#10;Description générée automatiquement">
            <a:extLst>
              <a:ext uri="{FF2B5EF4-FFF2-40B4-BE49-F238E27FC236}">
                <a16:creationId xmlns:a16="http://schemas.microsoft.com/office/drawing/2014/main" id="{E7964F48-3FAB-4FF3-1B4E-55701B6A1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633" y="662609"/>
            <a:ext cx="685083" cy="36457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8243E0B-4CAA-8066-E2CD-FB7433AA9825}"/>
              </a:ext>
            </a:extLst>
          </p:cNvPr>
          <p:cNvSpPr txBox="1"/>
          <p:nvPr/>
        </p:nvSpPr>
        <p:spPr>
          <a:xfrm>
            <a:off x="5198158" y="6427113"/>
            <a:ext cx="17956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www.epitech.digital</a:t>
            </a:r>
            <a:endParaRPr lang="fr-FR" sz="11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fr-FR" sz="1100" b="1" dirty="0"/>
              <a:t>Paris – Bordeaux – Lyon</a:t>
            </a:r>
          </a:p>
        </p:txBody>
      </p:sp>
    </p:spTree>
    <p:extLst>
      <p:ext uri="{BB962C8B-B14F-4D97-AF65-F5344CB8AC3E}">
        <p14:creationId xmlns:p14="http://schemas.microsoft.com/office/powerpoint/2010/main" val="776730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DE7437FA8A2E4C92CA589A1896B479" ma:contentTypeVersion="16" ma:contentTypeDescription="Crée un document." ma:contentTypeScope="" ma:versionID="5104d5373e934c2a92d0e1f7702a672e">
  <xsd:schema xmlns:xsd="http://www.w3.org/2001/XMLSchema" xmlns:xs="http://www.w3.org/2001/XMLSchema" xmlns:p="http://schemas.microsoft.com/office/2006/metadata/properties" xmlns:ns2="f0b0b527-8c13-43f0-bca6-139f7b796fba" xmlns:ns3="811a7283-b91b-4b1f-98e0-a4f58cea05d3" targetNamespace="http://schemas.microsoft.com/office/2006/metadata/properties" ma:root="true" ma:fieldsID="95db5ab48662727cec8e8686bda9fdfb" ns2:_="" ns3:_="">
    <xsd:import namespace="f0b0b527-8c13-43f0-bca6-139f7b796fba"/>
    <xsd:import namespace="811a7283-b91b-4b1f-98e0-a4f58cea05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b0b527-8c13-43f0-bca6-139f7b796f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Balises d’images" ma:readOnly="false" ma:fieldId="{5cf76f15-5ced-4ddc-b409-7134ff3c332f}" ma:taxonomyMulti="true" ma:sspId="ea5cba62-7a90-4cbb-8c0d-a8cd742f6be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1a7283-b91b-4b1f-98e0-a4f58cea05d3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a7f36970-3d24-41fb-bc88-6574bbf71420}" ma:internalName="TaxCatchAll" ma:showField="CatchAllData" ma:web="811a7283-b91b-4b1f-98e0-a4f58cea05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0b0b527-8c13-43f0-bca6-139f7b796fba">
      <Terms xmlns="http://schemas.microsoft.com/office/infopath/2007/PartnerControls"/>
    </lcf76f155ced4ddcb4097134ff3c332f>
    <TaxCatchAll xmlns="811a7283-b91b-4b1f-98e0-a4f58cea05d3" xsi:nil="true"/>
  </documentManagement>
</p:properties>
</file>

<file path=customXml/itemProps1.xml><?xml version="1.0" encoding="utf-8"?>
<ds:datastoreItem xmlns:ds="http://schemas.openxmlformats.org/officeDocument/2006/customXml" ds:itemID="{78C9C7F9-96CE-47D7-9296-447CBBF18D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b0b527-8c13-43f0-bca6-139f7b796fba"/>
    <ds:schemaRef ds:uri="811a7283-b91b-4b1f-98e0-a4f58cea05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9795D29-DB4E-4405-8C8F-66AC74AFD4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32BED8-008E-4F68-94D7-9F35E749B6C2}">
  <ds:schemaRefs>
    <ds:schemaRef ds:uri="811a7283-b91b-4b1f-98e0-a4f58cea05d3"/>
    <ds:schemaRef ds:uri="f0b0b527-8c13-43f0-bca6-139f7b796fba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679</TotalTime>
  <Words>776</Words>
  <Application>Microsoft Office PowerPoint</Application>
  <PresentationFormat>Grand écran</PresentationFormat>
  <Paragraphs>132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Wingdings</vt:lpstr>
      <vt:lpstr>Wingdings 3</vt:lpstr>
      <vt:lpstr>Salle d’ions</vt:lpstr>
      <vt:lpstr>SeasonalAI Saisonnalité des ventes dans le secteur du luxe et prévision par Machine Learning</vt:lpstr>
      <vt:lpstr>Simplifier et sécuriser votre suivi de santé avec TheGuardian.</vt:lpstr>
      <vt:lpstr>Contexte du secteur du luxe</vt:lpstr>
      <vt:lpstr>Le projet SeasonalIA</vt:lpstr>
      <vt:lpstr>Problématique</vt:lpstr>
      <vt:lpstr>Objectifs spécifiques</vt:lpstr>
      <vt:lpstr>Ressources</vt:lpstr>
      <vt:lpstr>Équipe du Projet</vt:lpstr>
      <vt:lpstr>Planning du Projet</vt:lpstr>
      <vt:lpstr>Méthodologie d’analyse</vt:lpstr>
      <vt:lpstr>Analyse Exploratoire des Données (EDA)</vt:lpstr>
      <vt:lpstr>Analyse Exploratoire des Données (EDA)</vt:lpstr>
      <vt:lpstr>Données &amp; Machine Learning</vt:lpstr>
      <vt:lpstr>Challenges</vt:lpstr>
      <vt:lpstr>Evaluation du projet</vt:lpstr>
      <vt:lpstr>SeasonalAI Saisonnalité des ventes dans le secteur du luxe et prévision par Machine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Laura Hassan</dc:creator>
  <cp:lastModifiedBy>Laurent Prinderre</cp:lastModifiedBy>
  <cp:revision>11</cp:revision>
  <dcterms:created xsi:type="dcterms:W3CDTF">2024-07-21T10:57:44Z</dcterms:created>
  <dcterms:modified xsi:type="dcterms:W3CDTF">2024-11-07T13:46:47Z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0x01010009DE7437FA8A2E4C92CA589A1896B479</vt:lpwstr>
  </property>
  <property fmtid="{D5CDD505-2E9C-101B-9397-08002B2CF9AE}" pid="3" name="Order">
    <vt:r8>3500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  <property fmtid="{D5CDD505-2E9C-101B-9397-08002B2CF9AE}" pid="12" name="MediaServiceImageTags">
    <vt:lpwstr/>
  </property>
</Properties>
</file>