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86" r:id="rId4"/>
    <p:sldId id="262" r:id="rId5"/>
    <p:sldId id="263" r:id="rId6"/>
    <p:sldId id="265" r:id="rId7"/>
    <p:sldId id="266" r:id="rId8"/>
    <p:sldId id="267" r:id="rId9"/>
    <p:sldId id="260" r:id="rId10"/>
    <p:sldId id="264" r:id="rId11"/>
    <p:sldId id="261" r:id="rId12"/>
    <p:sldId id="268" r:id="rId13"/>
    <p:sldId id="269" r:id="rId14"/>
    <p:sldId id="270" r:id="rId15"/>
    <p:sldId id="276" r:id="rId16"/>
    <p:sldId id="275" r:id="rId17"/>
    <p:sldId id="279" r:id="rId18"/>
    <p:sldId id="278" r:id="rId19"/>
    <p:sldId id="277" r:id="rId20"/>
    <p:sldId id="289" r:id="rId21"/>
    <p:sldId id="282" r:id="rId22"/>
    <p:sldId id="287" r:id="rId23"/>
    <p:sldId id="280" r:id="rId24"/>
    <p:sldId id="284" r:id="rId25"/>
    <p:sldId id="257" r:id="rId26"/>
    <p:sldId id="273" r:id="rId27"/>
    <p:sldId id="288" r:id="rId28"/>
    <p:sldId id="271" r:id="rId29"/>
    <p:sldId id="272" r:id="rId3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00"/>
    <a:srgbClr val="CCFFCC"/>
    <a:srgbClr val="FF99FF"/>
    <a:srgbClr val="FFFF66"/>
    <a:srgbClr val="0000FF"/>
    <a:srgbClr val="FF0000"/>
    <a:srgbClr val="FFFF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05" autoAdjust="0"/>
    <p:restoredTop sz="96965" autoAdjust="0"/>
  </p:normalViewPr>
  <p:slideViewPr>
    <p:cSldViewPr>
      <p:cViewPr varScale="1">
        <p:scale>
          <a:sx n="82" d="100"/>
          <a:sy n="82" d="100"/>
        </p:scale>
        <p:origin x="144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3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23.xml"/><Relationship Id="rId5" Type="http://schemas.openxmlformats.org/officeDocument/2006/relationships/slide" Target="slides/slide21.xml"/><Relationship Id="rId4" Type="http://schemas.openxmlformats.org/officeDocument/2006/relationships/slide" Target="slides/slide19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image" Target="../media/image2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4" Type="http://schemas.openxmlformats.org/officeDocument/2006/relationships/image" Target="../media/image29.png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Relationship Id="rId4" Type="http://schemas.openxmlformats.org/officeDocument/2006/relationships/image" Target="../media/image33.png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png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png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4A9E2A-C64E-4A3B-8563-021381A2B5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6F577B-93A8-4696-9DB5-8E1568EE69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D4EFA3-33BB-426D-955B-E0178E573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9B5E0A-5A76-4ED0-8C56-B314C0051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C80BCE-7481-49E4-9543-D57A9B97C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BE32D6-3D0B-4B75-9D8D-3F25F4E5FC0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635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6704A-8523-472D-A34A-656E38329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A9AD81-4E73-44F1-A872-795230807B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44A19-37B7-4758-A379-58893AA38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16E826-2D7B-473E-AD8F-1BA2C2799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69FD25-AA2E-400D-907D-8C20B2D5F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94A565-745A-42DB-B2DD-379C89E558F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4357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6F31417-3E6B-4174-A9AD-330B0845EE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46CF7B-F779-449F-B5CA-3FE85F8882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8B50C6-A654-4074-89A4-C08C1E939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491F31-7759-4310-8C97-9CC9F6792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47B399-56D6-45C9-BCA1-44F29CFEA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828A91-B7CA-4C03-8A0A-900804779AB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9370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44A76F-FC44-4A5B-89A7-D3E2D907F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BAC63E-59A7-4774-BDD7-739EC9E3A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824915-364C-4A50-9E19-2F97E41C1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12C0C9-9005-462F-A668-912CF84BF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CAC002-15FF-4EF5-8C3E-AF8CECD51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2EB14C-3170-465F-AFAE-DE09ECADEFA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8071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3CC623-4DE8-4509-A5BE-43DD983AF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32F4C9-4D53-4C59-9FCA-087D05310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60439B-90B8-424F-A49C-D02B2E8B5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37A74F-5FDF-45A0-93E7-81E884588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FC40D4-F291-4907-AC81-97DD98B94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FB4BED-0A5D-4E59-A5C4-96851AD68DC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3047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170139-98BE-4276-8BA1-BB7E2DA6E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B828C8-0BBD-4B23-A649-0CC8CFC363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9F0DB6-8972-47CF-B91D-08142FB0D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180DAE-FFD8-4EFC-A717-E2C960215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FEAC21-2425-47DE-840F-53E83DEE0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33D1C5-7820-4C81-9560-8D41A4CB1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743FD2-3441-4802-8D9D-E9373A540B3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4360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F74A2A-51C8-479A-B9D6-7B84FB9DA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DFF2CD-0EB1-443C-89C8-33F27654A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25410C-C7F7-4753-9547-BE7892EA23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09D5711-3CA2-4A7C-A665-8E29AD054D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96F0F45-201F-46E1-855C-C54AC79F8E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E2B6105-A90F-490B-AEF1-C5165193A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79E50AC-7CBD-46BA-B120-C8EDE128E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90573B1-F2D4-4B8B-B92D-7381FC224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BB0EF5-6C18-4053-95E1-1C622CF47D7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214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9B1F3-BE00-43BF-9E58-05DB50407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3D3CA8-D847-4AC5-BCD6-C7F619B13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AAC6B6B-3E23-4E40-BAEB-5A5518698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9A842CE-B1BE-4DF5-B9D0-077BEB525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C6BFD4-D7B0-4A85-A140-15451E2986F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6721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61D472D-441E-4C91-9F44-D848BC2C8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E6CE658-66CC-4101-ACCD-A5F0EDD46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D34D62-5687-4C37-8037-8465C581E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7A442A-A5E7-49E8-BCCC-B99DFFA4D15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7533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9D9A25-09EF-43C7-8270-01F60652E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C24351-BCBB-438E-B47A-7EC19E9E0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9E896F-D9F0-4876-8123-E13CFB8D7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827748-D6CE-471B-B007-7B2217A4C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820BB8-7D5B-4F5B-9138-DF45AC864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019A2D-0007-4C40-A196-060822383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C689F5-BB6E-4173-A7F8-76331BD6CB0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9284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6A3ADE-2D71-42EB-A4A2-18D3A8D62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7AEEE25-0F92-4F31-B400-ED3499FE75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7E396A-65EA-4002-ABB0-80BD11D9D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250CB1-CFE9-44F2-8682-C6E51E0BD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E5E73C-748B-403B-B123-67EB7F445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3FE895-A3C0-4776-AE24-456A30082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D24F38-F963-4E49-98D5-8A62C39EA78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6637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13105FA-FDB3-40E1-9E80-2C23B8B64A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852140C-A9AE-4E6A-9AA6-E8EDAE2344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8CE300A-6644-48C2-B693-01E04DFFF5F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66F3971-66F8-4F93-8144-8057FE1DFED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3C8EDC8-0D50-4BB1-B8D6-E7C6088A4E3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+mn-ea"/>
              </a:defRPr>
            </a:lvl1pPr>
          </a:lstStyle>
          <a:p>
            <a:fld id="{6A7349D7-0D92-49ED-B52D-92189AFB3F7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0.png"/><Relationship Id="rId5" Type="http://schemas.openxmlformats.org/officeDocument/2006/relationships/oleObject" Target="../embeddings/oleObject10.bin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slide" Target="slide14.xml"/><Relationship Id="rId5" Type="http://schemas.openxmlformats.org/officeDocument/2006/relationships/image" Target="../media/image11.png"/><Relationship Id="rId4" Type="http://schemas.openxmlformats.org/officeDocument/2006/relationships/oleObject" Target="../embeddings/oleObject1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4.png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3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hyperlink" Target="INSECT.EXE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18.png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7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0.png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2.png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1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4.png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3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29.png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8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1.png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33.png"/><Relationship Id="rId4" Type="http://schemas.openxmlformats.org/officeDocument/2006/relationships/image" Target="../media/image30.png"/><Relationship Id="rId9" Type="http://schemas.openxmlformats.org/officeDocument/2006/relationships/oleObject" Target="../embeddings/oleObject32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4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8.png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40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45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5" name="Text Box 267">
            <a:extLst>
              <a:ext uri="{FF2B5EF4-FFF2-40B4-BE49-F238E27FC236}">
                <a16:creationId xmlns:a16="http://schemas.microsoft.com/office/drawing/2014/main" id="{0A4E0BF7-E73B-4138-AD14-FC10EC4A3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0"/>
            <a:ext cx="262255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4800">
                <a:solidFill>
                  <a:srgbClr val="FF0000"/>
                </a:solidFill>
                <a:ea typeface="隶书" panose="02010509060101010101" pitchFamily="49" charset="-122"/>
              </a:rPr>
              <a:t>遗传算法</a:t>
            </a:r>
          </a:p>
        </p:txBody>
      </p:sp>
      <p:sp>
        <p:nvSpPr>
          <p:cNvPr id="2321" name="Rectangle 273">
            <a:extLst>
              <a:ext uri="{FF2B5EF4-FFF2-40B4-BE49-F238E27FC236}">
                <a16:creationId xmlns:a16="http://schemas.microsoft.com/office/drawing/2014/main" id="{42EE8F23-2B42-43C8-84E6-0435D9EF6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066800"/>
            <a:ext cx="8305800" cy="15621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3048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传统的优化方法（局部优化）</a:t>
            </a:r>
          </a:p>
          <a:p>
            <a:pPr algn="just" eaLnBrk="0" hangingPunct="0"/>
            <a:r>
              <a:rPr lang="zh-CN" altLang="en-US">
                <a:latin typeface="楷体_GB2312" pitchFamily="49" charset="-122"/>
                <a:ea typeface="楷体_GB2312" pitchFamily="49" charset="-122"/>
              </a:rPr>
              <a:t>   共轭梯度法、拟牛顿法、单纯形方法</a:t>
            </a:r>
          </a:p>
          <a:p>
            <a:pPr algn="just" eaLnBrk="0" hangingPunct="0"/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全局优化方法</a:t>
            </a:r>
          </a:p>
          <a:p>
            <a:pPr algn="just" eaLnBrk="0" hangingPunct="0"/>
            <a:r>
              <a:rPr lang="zh-CN" altLang="en-US">
                <a:latin typeface="楷体_GB2312" pitchFamily="49" charset="-122"/>
                <a:ea typeface="楷体_GB2312" pitchFamily="49" charset="-122"/>
              </a:rPr>
              <a:t>    漫步法（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Random Walk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）、模拟退火法、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GA</a:t>
            </a:r>
          </a:p>
        </p:txBody>
      </p:sp>
      <p:sp>
        <p:nvSpPr>
          <p:cNvPr id="2322" name="Text Box 274">
            <a:extLst>
              <a:ext uri="{FF2B5EF4-FFF2-40B4-BE49-F238E27FC236}">
                <a16:creationId xmlns:a16="http://schemas.microsoft.com/office/drawing/2014/main" id="{EA302DD3-0B01-4CC7-B2C1-9DF2490D4B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609600"/>
            <a:ext cx="4778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</a:rPr>
              <a:t>关于优化问题</a:t>
            </a:r>
          </a:p>
        </p:txBody>
      </p:sp>
      <p:sp>
        <p:nvSpPr>
          <p:cNvPr id="2326" name="Text Box 278">
            <a:extLst>
              <a:ext uri="{FF2B5EF4-FFF2-40B4-BE49-F238E27FC236}">
                <a16:creationId xmlns:a16="http://schemas.microsoft.com/office/drawing/2014/main" id="{5C8DCB56-60AC-4888-9E99-199FB07B9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743200"/>
            <a:ext cx="1371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>
                <a:solidFill>
                  <a:srgbClr val="FF0000"/>
                </a:solidFill>
                <a:ea typeface="隶书" panose="02010509060101010101" pitchFamily="49" charset="-122"/>
              </a:rPr>
              <a:t>比较：</a:t>
            </a:r>
            <a:endParaRPr lang="zh-CN" altLang="en-US" sz="3600">
              <a:solidFill>
                <a:srgbClr val="FF0000"/>
              </a:solidFill>
              <a:latin typeface="楷体_GB2312" pitchFamily="49" charset="-122"/>
              <a:ea typeface="隶书" panose="02010509060101010101" pitchFamily="49" charset="-122"/>
            </a:endParaRPr>
          </a:p>
        </p:txBody>
      </p:sp>
      <p:sp>
        <p:nvSpPr>
          <p:cNvPr id="2327" name="Text Box 279">
            <a:extLst>
              <a:ext uri="{FF2B5EF4-FFF2-40B4-BE49-F238E27FC236}">
                <a16:creationId xmlns:a16="http://schemas.microsoft.com/office/drawing/2014/main" id="{688A02EC-C6E3-47BB-947F-7473C7DF6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819400"/>
            <a:ext cx="2673350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0000FF"/>
                </a:solidFill>
                <a:latin typeface="楷体_GB2312" pitchFamily="49" charset="-122"/>
              </a:rPr>
              <a:t>传统的优化方法</a:t>
            </a:r>
          </a:p>
          <a:p>
            <a:endParaRPr lang="en-US" altLang="zh-CN"/>
          </a:p>
        </p:txBody>
      </p:sp>
      <p:sp>
        <p:nvSpPr>
          <p:cNvPr id="2328" name="Rectangle 280">
            <a:extLst>
              <a:ext uri="{FF2B5EF4-FFF2-40B4-BE49-F238E27FC236}">
                <a16:creationId xmlns:a16="http://schemas.microsoft.com/office/drawing/2014/main" id="{8FBE9F2E-18FA-47DE-8C3B-8E648AAD8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352800"/>
            <a:ext cx="8534400" cy="3302000"/>
          </a:xfrm>
          <a:prstGeom prst="rect">
            <a:avLst/>
          </a:prstGeom>
          <a:solidFill>
            <a:srgbClr val="FFFF66"/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66750" indent="-666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572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47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200"/>
              <a:t> </a:t>
            </a:r>
            <a:endParaRPr lang="en-US" altLang="zh-CN" sz="1000"/>
          </a:p>
          <a:p>
            <a:pPr algn="just" eaLnBrk="0" hangingPunct="0"/>
            <a:r>
              <a:rPr lang="en-US" altLang="zh-CN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）依赖于初始条件。</a:t>
            </a:r>
          </a:p>
          <a:p>
            <a:pPr algn="just" eaLnBrk="0" hangingPunct="0"/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）与求解空间有紧密关系，促使较快地收敛到局部    解，但同时对解域有约束，如可微或连续。利用这些约束，收敛快。 </a:t>
            </a:r>
          </a:p>
          <a:p>
            <a:pPr algn="just" eaLnBrk="0" hangingPunct="0"/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）有些方法，如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Davison-Fletcher-Powell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直接依赖于至少一阶导数； 共轭梯度法隐含地依赖于梯度。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5" grpId="0" autoUpdateAnimBg="0"/>
      <p:bldP spid="2321" grpId="0" animBg="1" autoUpdateAnimBg="0"/>
      <p:bldP spid="2322" grpId="0" autoUpdateAnimBg="0"/>
      <p:bldP spid="2326" grpId="0" autoUpdateAnimBg="0"/>
      <p:bldP spid="2327" grpId="0" autoUpdateAnimBg="0"/>
      <p:bldP spid="2328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>
            <a:extLst>
              <a:ext uri="{FF2B5EF4-FFF2-40B4-BE49-F238E27FC236}">
                <a16:creationId xmlns:a16="http://schemas.microsoft.com/office/drawing/2014/main" id="{6B09AA8F-7ECB-4BD6-8E56-6912639B48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6054725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rgbClr val="FF0000"/>
                </a:solidFill>
              </a:rPr>
              <a:t>简单遗传算法（</a:t>
            </a:r>
            <a:r>
              <a:rPr lang="en-US" altLang="zh-CN" sz="3200">
                <a:solidFill>
                  <a:srgbClr val="FF0000"/>
                </a:solidFill>
              </a:rPr>
              <a:t>GA</a:t>
            </a:r>
            <a:r>
              <a:rPr lang="zh-CN" altLang="en-US" sz="3200">
                <a:solidFill>
                  <a:srgbClr val="FF0000"/>
                </a:solidFill>
              </a:rPr>
              <a:t>）的基本参数</a:t>
            </a:r>
          </a:p>
          <a:p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0483" name="Text Box 3">
            <a:extLst>
              <a:ext uri="{FF2B5EF4-FFF2-40B4-BE49-F238E27FC236}">
                <a16:creationId xmlns:a16="http://schemas.microsoft.com/office/drawing/2014/main" id="{57312CCA-8418-4795-8BAB-0ED97EE819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990600"/>
            <a:ext cx="7597775" cy="3233738"/>
          </a:xfrm>
          <a:prstGeom prst="rect">
            <a:avLst/>
          </a:prstGeom>
          <a:solidFill>
            <a:srgbClr val="CCFFCC"/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①</a:t>
            </a:r>
            <a:r>
              <a:rPr lang="zh-CN" altLang="en-US"/>
              <a:t>种群规模 </a:t>
            </a:r>
            <a:r>
              <a:rPr lang="en-US" altLang="zh-CN"/>
              <a:t>P:    </a:t>
            </a:r>
            <a:r>
              <a:rPr lang="zh-CN" altLang="en-US"/>
              <a:t>参与进化的染色体总数</a:t>
            </a:r>
            <a:r>
              <a:rPr lang="en-US" altLang="zh-CN"/>
              <a:t>.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②</a:t>
            </a:r>
            <a:r>
              <a:rPr lang="zh-CN" altLang="en-US"/>
              <a:t>代沟</a:t>
            </a:r>
            <a:r>
              <a:rPr lang="en-US" altLang="zh-CN"/>
              <a:t>G:   </a:t>
            </a:r>
            <a:r>
              <a:rPr lang="zh-CN" altLang="en-US"/>
              <a:t>二代之间不相同的染色体数目</a:t>
            </a:r>
            <a:r>
              <a:rPr lang="en-US" altLang="zh-CN"/>
              <a:t>,</a:t>
            </a:r>
            <a:r>
              <a:rPr lang="zh-CN" altLang="en-US"/>
              <a:t>无重叠</a:t>
            </a:r>
            <a:r>
              <a:rPr lang="en-US" altLang="zh-CN"/>
              <a:t>G = 1;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                    </a:t>
            </a:r>
            <a:r>
              <a:rPr lang="zh-CN" altLang="en-US"/>
              <a:t>有重叠 </a:t>
            </a:r>
            <a:r>
              <a:rPr lang="en-US" altLang="zh-CN"/>
              <a:t>0   &lt; G  &lt;1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③</a:t>
            </a:r>
            <a:r>
              <a:rPr lang="zh-CN" altLang="en-US"/>
              <a:t>选择方法</a:t>
            </a:r>
            <a:r>
              <a:rPr lang="en-US" altLang="zh-CN"/>
              <a:t>: </a:t>
            </a:r>
            <a:r>
              <a:rPr lang="zh-CN" altLang="en-US"/>
              <a:t>转轮法</a:t>
            </a:r>
            <a:r>
              <a:rPr lang="en-US" altLang="zh-CN"/>
              <a:t>,</a:t>
            </a:r>
            <a:r>
              <a:rPr lang="zh-CN" altLang="en-US"/>
              <a:t>精英选择法</a:t>
            </a:r>
            <a:r>
              <a:rPr lang="en-US" altLang="zh-CN"/>
              <a:t>,</a:t>
            </a:r>
            <a:r>
              <a:rPr lang="zh-CN" altLang="en-US"/>
              <a:t>竞争法</a:t>
            </a:r>
            <a:r>
              <a:rPr lang="en-US" altLang="zh-CN"/>
              <a:t>.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④</a:t>
            </a:r>
            <a:r>
              <a:rPr lang="zh-CN" altLang="en-US"/>
              <a:t>交换率</a:t>
            </a:r>
            <a:r>
              <a:rPr lang="en-US" altLang="zh-CN"/>
              <a:t>: </a:t>
            </a:r>
            <a:r>
              <a:rPr lang="en-US" altLang="zh-CN" i="1"/>
              <a:t>P</a:t>
            </a:r>
            <a:r>
              <a:rPr lang="en-US" altLang="zh-CN" i="1" baseline="-25000"/>
              <a:t>c </a:t>
            </a:r>
            <a:r>
              <a:rPr lang="zh-CN" altLang="en-US"/>
              <a:t>一般为</a:t>
            </a:r>
            <a:r>
              <a:rPr lang="en-US" altLang="zh-CN"/>
              <a:t>60~100%.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⑤</a:t>
            </a:r>
            <a:r>
              <a:rPr lang="zh-CN" altLang="en-US"/>
              <a:t>变异率</a:t>
            </a:r>
            <a:r>
              <a:rPr lang="en-US" altLang="zh-CN"/>
              <a:t>: </a:t>
            </a:r>
            <a:r>
              <a:rPr lang="en-US" altLang="zh-CN" i="1"/>
              <a:t>P</a:t>
            </a:r>
            <a:r>
              <a:rPr lang="en-US" altLang="zh-CN" i="1" baseline="-25000"/>
              <a:t>m </a:t>
            </a:r>
            <a:r>
              <a:rPr lang="zh-CN" altLang="en-US"/>
              <a:t>一般为</a:t>
            </a:r>
            <a:r>
              <a:rPr lang="en-US" altLang="zh-CN"/>
              <a:t>0.1~10%</a:t>
            </a:r>
            <a:endParaRPr lang="en-US" altLang="zh-CN" i="1" baseline="-25000"/>
          </a:p>
        </p:txBody>
      </p:sp>
      <p:sp>
        <p:nvSpPr>
          <p:cNvPr id="20484" name="Text Box 4">
            <a:extLst>
              <a:ext uri="{FF2B5EF4-FFF2-40B4-BE49-F238E27FC236}">
                <a16:creationId xmlns:a16="http://schemas.microsoft.com/office/drawing/2014/main" id="{B75D1310-8EBC-4B91-BEE9-F81D38B9AD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4537075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举例</a:t>
            </a:r>
            <a:r>
              <a:rPr lang="en-US" altLang="zh-CN">
                <a:solidFill>
                  <a:srgbClr val="FF0000"/>
                </a:solidFill>
              </a:rPr>
              <a:t>:</a:t>
            </a:r>
            <a:endParaRPr lang="en-US" altLang="zh-CN"/>
          </a:p>
        </p:txBody>
      </p:sp>
      <p:sp>
        <p:nvSpPr>
          <p:cNvPr id="20486" name="Text Box 6">
            <a:extLst>
              <a:ext uri="{FF2B5EF4-FFF2-40B4-BE49-F238E27FC236}">
                <a16:creationId xmlns:a16="http://schemas.microsoft.com/office/drawing/2014/main" id="{7BE1E191-BA8E-4BB4-9185-0E847877E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334000"/>
            <a:ext cx="2393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</a:rPr>
              <a:t>变异概率取</a:t>
            </a:r>
            <a:r>
              <a:rPr lang="en-US" altLang="zh-CN">
                <a:solidFill>
                  <a:srgbClr val="0000FF"/>
                </a:solidFill>
              </a:rPr>
              <a:t>0.001</a:t>
            </a:r>
          </a:p>
        </p:txBody>
      </p:sp>
      <p:graphicFrame>
        <p:nvGraphicFramePr>
          <p:cNvPr id="20488" name="Object 8">
            <a:extLst>
              <a:ext uri="{FF2B5EF4-FFF2-40B4-BE49-F238E27FC236}">
                <a16:creationId xmlns:a16="http://schemas.microsoft.com/office/drawing/2014/main" id="{95AA5925-5EED-45FA-89BE-1CD4D63044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4495800"/>
          <a:ext cx="663733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0" name="BMP 图像" r:id="rId3" imgW="6638095" imgH="504762" progId="Paint.Picture">
                  <p:embed/>
                </p:oleObj>
              </mc:Choice>
              <mc:Fallback>
                <p:oleObj name="BMP 图像" r:id="rId3" imgW="6638095" imgH="504762" progId="Paint.Picture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495800"/>
                        <a:ext cx="6637338" cy="5048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autoUpdateAnimBg="0"/>
      <p:bldP spid="20483" grpId="0" animBg="1" autoUpdateAnimBg="0"/>
      <p:bldP spid="20484" grpId="0" autoUpdateAnimBg="0"/>
      <p:bldP spid="20486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03" name="Text Box 595">
            <a:extLst>
              <a:ext uri="{FF2B5EF4-FFF2-40B4-BE49-F238E27FC236}">
                <a16:creationId xmlns:a16="http://schemas.microsoft.com/office/drawing/2014/main" id="{283A1996-8F47-415D-848B-389832A506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0"/>
            <a:ext cx="441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</a:rPr>
              <a:t>初始种群和它的适应度值</a:t>
            </a:r>
          </a:p>
        </p:txBody>
      </p:sp>
      <p:sp>
        <p:nvSpPr>
          <p:cNvPr id="18004" name="Text Box 596">
            <a:extLst>
              <a:ext uri="{FF2B5EF4-FFF2-40B4-BE49-F238E27FC236}">
                <a16:creationId xmlns:a16="http://schemas.microsoft.com/office/drawing/2014/main" id="{656F8F8B-C977-463C-BE8B-2BDE30C732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429000"/>
            <a:ext cx="3025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</a:rPr>
              <a:t>染色体的交换操纵</a:t>
            </a:r>
          </a:p>
        </p:txBody>
      </p:sp>
      <p:graphicFrame>
        <p:nvGraphicFramePr>
          <p:cNvPr id="18005" name="Object 597">
            <a:extLst>
              <a:ext uri="{FF2B5EF4-FFF2-40B4-BE49-F238E27FC236}">
                <a16:creationId xmlns:a16="http://schemas.microsoft.com/office/drawing/2014/main" id="{1A0E44AB-4A92-44FC-88FB-193FE6BA25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533400"/>
          <a:ext cx="8763000" cy="295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09" name="BMP 图像" r:id="rId3" imgW="8047619" imgH="2715004" progId="Paint.Picture">
                  <p:embed/>
                </p:oleObj>
              </mc:Choice>
              <mc:Fallback>
                <p:oleObj name="BMP 图像" r:id="rId3" imgW="8047619" imgH="2715004" progId="Paint.Picture">
                  <p:embed/>
                  <p:pic>
                    <p:nvPicPr>
                      <p:cNvPr id="0" name="Object 5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33400"/>
                        <a:ext cx="8763000" cy="295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06" name="Object 598">
            <a:extLst>
              <a:ext uri="{FF2B5EF4-FFF2-40B4-BE49-F238E27FC236}">
                <a16:creationId xmlns:a16="http://schemas.microsoft.com/office/drawing/2014/main" id="{34F5D767-0316-4FBF-92D2-97BE67B83C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4124325"/>
          <a:ext cx="8610600" cy="273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10" name="BMP 图像" r:id="rId5" imgW="7640116" imgH="2514286" progId="Paint.Picture">
                  <p:embed/>
                </p:oleObj>
              </mc:Choice>
              <mc:Fallback>
                <p:oleObj name="BMP 图像" r:id="rId5" imgW="7640116" imgH="2514286" progId="Paint.Picture">
                  <p:embed/>
                  <p:pic>
                    <p:nvPicPr>
                      <p:cNvPr id="0" name="Object 5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124325"/>
                        <a:ext cx="8610600" cy="2733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03" grpId="0" autoUpdateAnimBg="0"/>
      <p:bldP spid="18004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>
            <a:extLst>
              <a:ext uri="{FF2B5EF4-FFF2-40B4-BE49-F238E27FC236}">
                <a16:creationId xmlns:a16="http://schemas.microsoft.com/office/drawing/2014/main" id="{13D3E3AF-6E6A-4396-925A-EE2DFEAF1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066800"/>
            <a:ext cx="6781800" cy="546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580" name="Text Box 4">
            <a:extLst>
              <a:ext uri="{FF2B5EF4-FFF2-40B4-BE49-F238E27FC236}">
                <a16:creationId xmlns:a16="http://schemas.microsoft.com/office/drawing/2014/main" id="{13848FB1-3289-499D-AE3B-A04906E2B0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28600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</a:rPr>
              <a:t>举例</a:t>
            </a:r>
            <a:r>
              <a:rPr lang="zh-CN" altLang="en-US"/>
              <a:t>：</a:t>
            </a:r>
          </a:p>
        </p:txBody>
      </p:sp>
      <p:graphicFrame>
        <p:nvGraphicFramePr>
          <p:cNvPr id="24585" name="Object 9">
            <a:extLst>
              <a:ext uri="{FF2B5EF4-FFF2-40B4-BE49-F238E27FC236}">
                <a16:creationId xmlns:a16="http://schemas.microsoft.com/office/drawing/2014/main" id="{259E759A-D7D2-4DB0-9F40-E322429311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228600"/>
          <a:ext cx="6875463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9" name="BMP 图像" r:id="rId4" imgW="6876190" imgH="905001" progId="Paint.Picture">
                  <p:embed/>
                </p:oleObj>
              </mc:Choice>
              <mc:Fallback>
                <p:oleObj name="BMP 图像" r:id="rId4" imgW="6876190" imgH="905001" progId="Paint.Picture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28600"/>
                        <a:ext cx="6875463" cy="9048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6" name="AutoShape 10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207597F6-D20C-4F0B-8A0D-5D52B0154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5181600"/>
            <a:ext cx="1042988" cy="3048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ext Box 3">
            <a:extLst>
              <a:ext uri="{FF2B5EF4-FFF2-40B4-BE49-F238E27FC236}">
                <a16:creationId xmlns:a16="http://schemas.microsoft.com/office/drawing/2014/main" id="{F467BC0C-B6BA-4BB5-9049-3E813A590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193675"/>
            <a:ext cx="7651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步骤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>
                <a:solidFill>
                  <a:srgbClr val="FF0000"/>
                </a:solidFill>
              </a:rPr>
              <a:t>）编码：确定二进制的位数；组成个体（染色体）</a:t>
            </a:r>
          </a:p>
        </p:txBody>
      </p:sp>
      <p:graphicFrame>
        <p:nvGraphicFramePr>
          <p:cNvPr id="25604" name="Object 4">
            <a:extLst>
              <a:ext uri="{FF2B5EF4-FFF2-40B4-BE49-F238E27FC236}">
                <a16:creationId xmlns:a16="http://schemas.microsoft.com/office/drawing/2014/main" id="{BC8FFEF3-0F89-41F3-B76B-DD7CE38ECC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" y="609600"/>
          <a:ext cx="8991600" cy="162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9" name="公式" r:id="rId3" imgW="4267080" imgH="787320" progId="Equation.3">
                  <p:embed/>
                </p:oleObj>
              </mc:Choice>
              <mc:Fallback>
                <p:oleObj name="公式" r:id="rId3" imgW="4267080" imgH="7873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609600"/>
                        <a:ext cx="8991600" cy="162401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6" name="Text Box 6">
            <a:extLst>
              <a:ext uri="{FF2B5EF4-FFF2-40B4-BE49-F238E27FC236}">
                <a16:creationId xmlns:a16="http://schemas.microsoft.com/office/drawing/2014/main" id="{832CE3A2-8084-46DD-A25C-F462CD25D1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133600"/>
            <a:ext cx="69992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步骤</a:t>
            </a:r>
            <a:r>
              <a:rPr lang="en-US" altLang="zh-CN">
                <a:solidFill>
                  <a:srgbClr val="FF0000"/>
                </a:solidFill>
              </a:rPr>
              <a:t>2</a:t>
            </a:r>
            <a:r>
              <a:rPr lang="zh-CN" altLang="en-US">
                <a:solidFill>
                  <a:srgbClr val="FF0000"/>
                </a:solidFill>
              </a:rPr>
              <a:t>）选择种群数</a:t>
            </a:r>
            <a:r>
              <a:rPr lang="en-US" altLang="zh-CN" i="1">
                <a:solidFill>
                  <a:srgbClr val="FF0000"/>
                </a:solidFill>
              </a:rPr>
              <a:t>P </a:t>
            </a:r>
            <a:r>
              <a:rPr lang="zh-CN" altLang="en-US">
                <a:solidFill>
                  <a:srgbClr val="FF0000"/>
                </a:solidFill>
              </a:rPr>
              <a:t>和初始个体，计算适应度值，</a:t>
            </a:r>
          </a:p>
          <a:p>
            <a:r>
              <a:rPr lang="zh-CN" altLang="en-US">
                <a:solidFill>
                  <a:srgbClr val="FF0000"/>
                </a:solidFill>
              </a:rPr>
              <a:t>              </a:t>
            </a:r>
            <a:r>
              <a:rPr lang="en-US" altLang="zh-CN" i="1">
                <a:solidFill>
                  <a:srgbClr val="FF0000"/>
                </a:solidFill>
              </a:rPr>
              <a:t>P</a:t>
            </a:r>
            <a:r>
              <a:rPr lang="en-US" altLang="zh-CN">
                <a:solidFill>
                  <a:srgbClr val="FF0000"/>
                </a:solidFill>
              </a:rPr>
              <a:t> = 20</a:t>
            </a:r>
            <a:r>
              <a:rPr lang="zh-CN" altLang="en-US">
                <a:solidFill>
                  <a:srgbClr val="FF0000"/>
                </a:solidFill>
              </a:rPr>
              <a:t>；</a:t>
            </a:r>
            <a:endParaRPr lang="zh-CN" altLang="en-US" i="1">
              <a:solidFill>
                <a:srgbClr val="FF0000"/>
              </a:solidFill>
            </a:endParaRPr>
          </a:p>
        </p:txBody>
      </p:sp>
      <p:graphicFrame>
        <p:nvGraphicFramePr>
          <p:cNvPr id="25625" name="Object 25">
            <a:extLst>
              <a:ext uri="{FF2B5EF4-FFF2-40B4-BE49-F238E27FC236}">
                <a16:creationId xmlns:a16="http://schemas.microsoft.com/office/drawing/2014/main" id="{A544F632-DB6A-4582-8EA6-E5F5501EC0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3048000"/>
          <a:ext cx="8659813" cy="354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0" name="BMP 图像" r:id="rId5" imgW="8659434" imgH="3543795" progId="Paint.Picture">
                  <p:embed/>
                </p:oleObj>
              </mc:Choice>
              <mc:Fallback>
                <p:oleObj name="BMP 图像" r:id="rId5" imgW="8659434" imgH="3543795" progId="Paint.Picture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048000"/>
                        <a:ext cx="8659813" cy="354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autoUpdateAnimBg="0"/>
      <p:bldP spid="25606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>
            <a:extLst>
              <a:ext uri="{FF2B5EF4-FFF2-40B4-BE49-F238E27FC236}">
                <a16:creationId xmlns:a16="http://schemas.microsoft.com/office/drawing/2014/main" id="{87E476CF-CFB7-4F15-BFE5-B8C7B229FB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425" y="525463"/>
            <a:ext cx="7521575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</a:rPr>
              <a:t>步骤</a:t>
            </a:r>
            <a:r>
              <a:rPr lang="en-US" altLang="zh-CN">
                <a:solidFill>
                  <a:srgbClr val="FF0000"/>
                </a:solidFill>
              </a:rPr>
              <a:t>3</a:t>
            </a:r>
            <a:r>
              <a:rPr lang="zh-CN" altLang="en-US">
                <a:solidFill>
                  <a:srgbClr val="FF0000"/>
                </a:solidFill>
              </a:rPr>
              <a:t>）确定选择方法；交换率</a:t>
            </a:r>
            <a:r>
              <a:rPr lang="en-US" altLang="zh-CN" i="1">
                <a:solidFill>
                  <a:srgbClr val="FF0000"/>
                </a:solidFill>
              </a:rPr>
              <a:t>P</a:t>
            </a:r>
            <a:r>
              <a:rPr lang="en-US" altLang="zh-CN" i="1" baseline="-25000">
                <a:solidFill>
                  <a:srgbClr val="FF0000"/>
                </a:solidFill>
              </a:rPr>
              <a:t>C</a:t>
            </a:r>
            <a:r>
              <a:rPr lang="zh-CN" altLang="en-US">
                <a:solidFill>
                  <a:srgbClr val="FF0000"/>
                </a:solidFill>
              </a:rPr>
              <a:t>；变异率</a:t>
            </a:r>
            <a:r>
              <a:rPr lang="en-US" altLang="zh-CN" i="1">
                <a:solidFill>
                  <a:srgbClr val="FF0000"/>
                </a:solidFill>
              </a:rPr>
              <a:t>P</a:t>
            </a:r>
            <a:r>
              <a:rPr lang="en-US" altLang="zh-CN" i="1" baseline="-25000">
                <a:solidFill>
                  <a:srgbClr val="FF0000"/>
                </a:solidFill>
              </a:rPr>
              <a:t>m</a:t>
            </a:r>
            <a:r>
              <a:rPr lang="zh-CN" altLang="en-US">
                <a:solidFill>
                  <a:srgbClr val="FF0000"/>
                </a:solidFill>
              </a:rPr>
              <a:t>。</a:t>
            </a:r>
          </a:p>
          <a:p>
            <a:pPr>
              <a:spcBef>
                <a:spcPct val="50000"/>
              </a:spcBef>
            </a:pPr>
            <a:r>
              <a:rPr lang="zh-CN" altLang="en-US"/>
              <a:t>选择方法用竞争法； </a:t>
            </a:r>
            <a:r>
              <a:rPr lang="en-US" altLang="zh-CN" i="1"/>
              <a:t>P</a:t>
            </a:r>
            <a:r>
              <a:rPr lang="en-US" altLang="zh-CN" i="1" baseline="-25000"/>
              <a:t>C  </a:t>
            </a:r>
            <a:r>
              <a:rPr lang="en-US" altLang="zh-CN" i="1"/>
              <a:t>= 0.7, P</a:t>
            </a:r>
            <a:r>
              <a:rPr lang="en-US" altLang="zh-CN" i="1" baseline="-25000"/>
              <a:t>m</a:t>
            </a:r>
            <a:r>
              <a:rPr lang="en-US" altLang="zh-CN" i="1"/>
              <a:t> = 0.05</a:t>
            </a:r>
            <a:endParaRPr lang="en-US" altLang="zh-CN" i="1" baseline="-25000"/>
          </a:p>
        </p:txBody>
      </p:sp>
      <p:sp>
        <p:nvSpPr>
          <p:cNvPr id="26627" name="Text Box 3">
            <a:extLst>
              <a:ext uri="{FF2B5EF4-FFF2-40B4-BE49-F238E27FC236}">
                <a16:creationId xmlns:a16="http://schemas.microsoft.com/office/drawing/2014/main" id="{3BB388A5-468F-426D-AC0E-9FAB1EA80C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049463"/>
            <a:ext cx="7750175" cy="210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</a:rPr>
              <a:t>计算结果</a:t>
            </a:r>
            <a:r>
              <a:rPr lang="zh-CN" altLang="en-US"/>
              <a:t>：① </a:t>
            </a:r>
            <a:r>
              <a:rPr lang="en-US" altLang="zh-CN"/>
              <a:t>8</a:t>
            </a:r>
            <a:r>
              <a:rPr lang="zh-CN" altLang="en-US"/>
              <a:t>代后，</a:t>
            </a:r>
            <a:r>
              <a:rPr lang="en-US" altLang="zh-CN" i="1"/>
              <a:t>f(x,y)</a:t>
            </a:r>
            <a:r>
              <a:rPr lang="en-US" altLang="zh-CN"/>
              <a:t> =0.998757,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                    ② 41</a:t>
            </a:r>
            <a:r>
              <a:rPr lang="zh-CN" altLang="en-US"/>
              <a:t>代后，</a:t>
            </a:r>
            <a:r>
              <a:rPr lang="en-US" altLang="zh-CN" i="1"/>
              <a:t>f(x,y)</a:t>
            </a:r>
            <a:r>
              <a:rPr lang="en-US" altLang="zh-CN"/>
              <a:t> =1.00000, 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                                          x =3.000290, y =2.999924.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                    ③160</a:t>
            </a:r>
            <a:r>
              <a:rPr lang="zh-CN" altLang="en-US"/>
              <a:t>次适应度计算，达到最优值。</a:t>
            </a:r>
          </a:p>
        </p:txBody>
      </p:sp>
      <p:sp>
        <p:nvSpPr>
          <p:cNvPr id="26630" name="Text Box 6">
            <a:extLst>
              <a:ext uri="{FF2B5EF4-FFF2-40B4-BE49-F238E27FC236}">
                <a16:creationId xmlns:a16="http://schemas.microsoft.com/office/drawing/2014/main" id="{461B1C9A-9C40-4B90-99FB-9136F2777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495800"/>
            <a:ext cx="4244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u="sng">
                <a:solidFill>
                  <a:srgbClr val="FF0000"/>
                </a:solidFill>
                <a:ea typeface="隶书" panose="02010509060101010101" pitchFamily="49" charset="-122"/>
              </a:rPr>
              <a:t>遗传算法的基本数学问题</a:t>
            </a:r>
          </a:p>
        </p:txBody>
      </p:sp>
      <p:sp>
        <p:nvSpPr>
          <p:cNvPr id="26631" name="Text Box 7">
            <a:extLst>
              <a:ext uri="{FF2B5EF4-FFF2-40B4-BE49-F238E27FC236}">
                <a16:creationId xmlns:a16="http://schemas.microsoft.com/office/drawing/2014/main" id="{36358ED8-FFC8-48BC-837B-D117ACDE0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029200"/>
            <a:ext cx="414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</a:rPr>
              <a:t>一个重要的定理</a:t>
            </a:r>
            <a:r>
              <a:rPr lang="en-US" altLang="zh-CN">
                <a:solidFill>
                  <a:srgbClr val="0000FF"/>
                </a:solidFill>
              </a:rPr>
              <a:t>——</a:t>
            </a:r>
            <a:r>
              <a:rPr lang="zh-CN" altLang="en-US">
                <a:solidFill>
                  <a:srgbClr val="0000FF"/>
                </a:solidFill>
              </a:rPr>
              <a:t>图式定理</a:t>
            </a:r>
          </a:p>
        </p:txBody>
      </p:sp>
      <p:sp>
        <p:nvSpPr>
          <p:cNvPr id="26632" name="Text Box 8">
            <a:extLst>
              <a:ext uri="{FF2B5EF4-FFF2-40B4-BE49-F238E27FC236}">
                <a16:creationId xmlns:a16="http://schemas.microsoft.com/office/drawing/2014/main" id="{F9E778BD-67E6-4957-9C28-D71834D5E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562600"/>
            <a:ext cx="3940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什么叫图式？</a:t>
            </a:r>
          </a:p>
        </p:txBody>
      </p:sp>
      <p:sp>
        <p:nvSpPr>
          <p:cNvPr id="26633" name="Rectangle 9">
            <a:extLst>
              <a:ext uri="{FF2B5EF4-FFF2-40B4-BE49-F238E27FC236}">
                <a16:creationId xmlns:a16="http://schemas.microsoft.com/office/drawing/2014/main" id="{38C880DF-574E-4608-9882-332C9500D35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5715000"/>
            <a:ext cx="7772400" cy="1143000"/>
          </a:xfrm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altLang="zh-CN" sz="2400">
                <a:solidFill>
                  <a:srgbClr val="FF0000"/>
                </a:solidFill>
                <a:ea typeface="楷体_GB2312" pitchFamily="49" charset="-122"/>
              </a:rPr>
              <a:t>——</a:t>
            </a: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描述种群中染色体相似性的字符串。</a:t>
            </a:r>
          </a:p>
        </p:txBody>
      </p:sp>
      <p:sp>
        <p:nvSpPr>
          <p:cNvPr id="26634" name="Text Box 10">
            <a:extLst>
              <a:ext uri="{FF2B5EF4-FFF2-40B4-BE49-F238E27FC236}">
                <a16:creationId xmlns:a16="http://schemas.microsoft.com/office/drawing/2014/main" id="{5B5CD026-A3A7-4A34-81F9-3A3C0CF95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038600"/>
            <a:ext cx="3429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>
                <a:solidFill>
                  <a:srgbClr val="0000FF"/>
                </a:solidFill>
                <a:ea typeface="隶书" panose="02010509060101010101" pitchFamily="49" charset="-122"/>
              </a:rPr>
              <a:t>（插入演示）</a:t>
            </a:r>
          </a:p>
        </p:txBody>
      </p:sp>
      <p:sp>
        <p:nvSpPr>
          <p:cNvPr id="26635" name="AutoShape 11">
            <a:hlinkClick r:id="rId2" action="ppaction://hlinkfile" highlightClick="1"/>
            <a:extLst>
              <a:ext uri="{FF2B5EF4-FFF2-40B4-BE49-F238E27FC236}">
                <a16:creationId xmlns:a16="http://schemas.microsoft.com/office/drawing/2014/main" id="{264FC794-1DAD-458E-8776-21F7C839B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267200"/>
            <a:ext cx="914400" cy="228600"/>
          </a:xfrm>
          <a:prstGeom prst="actionButtonBlank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800"/>
              <a:t>演示</a:t>
            </a:r>
          </a:p>
        </p:txBody>
      </p:sp>
      <p:sp>
        <p:nvSpPr>
          <p:cNvPr id="26637" name="AutoShape 13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EF2E9F0E-CAA9-4F9D-8273-59677E779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810000"/>
            <a:ext cx="1042988" cy="3048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autoUpdateAnimBg="0"/>
      <p:bldP spid="26627" grpId="0" autoUpdateAnimBg="0"/>
      <p:bldP spid="26630" grpId="0" autoUpdateAnimBg="0"/>
      <p:bldP spid="26631" grpId="0" autoUpdateAnimBg="0"/>
      <p:bldP spid="26632" grpId="0" autoUpdateAnimBg="0"/>
      <p:bldP spid="26633" grpId="0" autoUpdateAnimBg="0"/>
      <p:bldP spid="26634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B92998D4-5A38-43BC-B605-F8DBAC9A8E8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/>
              <a:t> </a:t>
            </a:r>
          </a:p>
        </p:txBody>
      </p:sp>
      <p:graphicFrame>
        <p:nvGraphicFramePr>
          <p:cNvPr id="34819" name="Object 3">
            <a:extLst>
              <a:ext uri="{FF2B5EF4-FFF2-40B4-BE49-F238E27FC236}">
                <a16:creationId xmlns:a16="http://schemas.microsoft.com/office/drawing/2014/main" id="{25E997EC-9611-4E68-B461-69F4949F1B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0"/>
          <a:ext cx="3810000" cy="200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5" name="公式" r:id="rId3" imgW="2235200" imgH="1498600" progId="Equation.3">
                  <p:embed/>
                </p:oleObj>
              </mc:Choice>
              <mc:Fallback>
                <p:oleObj name="公式" r:id="rId3" imgW="2235200" imgH="149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0"/>
                        <a:ext cx="3810000" cy="2008188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Object 6">
            <a:extLst>
              <a:ext uri="{FF2B5EF4-FFF2-40B4-BE49-F238E27FC236}">
                <a16:creationId xmlns:a16="http://schemas.microsoft.com/office/drawing/2014/main" id="{FCC41605-43DD-4770-AF87-06E96234D0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60588" y="2419350"/>
          <a:ext cx="4441825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6" name="公式" r:id="rId5" imgW="1523880" imgH="596880" progId="Equation.3">
                  <p:embed/>
                </p:oleObj>
              </mc:Choice>
              <mc:Fallback>
                <p:oleObj name="公式" r:id="rId5" imgW="1523880" imgH="5968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0588" y="2419350"/>
                        <a:ext cx="4441825" cy="1254125"/>
                      </a:xfrm>
                      <a:prstGeom prst="rect">
                        <a:avLst/>
                      </a:prstGeom>
                      <a:solidFill>
                        <a:srgbClr val="66FF66"/>
                      </a:solidFill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4" name="Object 8">
            <a:extLst>
              <a:ext uri="{FF2B5EF4-FFF2-40B4-BE49-F238E27FC236}">
                <a16:creationId xmlns:a16="http://schemas.microsoft.com/office/drawing/2014/main" id="{561DB576-9A73-4E52-A2B4-C59AE5440D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4724400"/>
          <a:ext cx="3429000" cy="184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7" name="公式" r:id="rId7" imgW="1180800" imgH="977760" progId="Equation.3">
                  <p:embed/>
                </p:oleObj>
              </mc:Choice>
              <mc:Fallback>
                <p:oleObj name="公式" r:id="rId7" imgW="1180800" imgH="9777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724400"/>
                        <a:ext cx="3429000" cy="184785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9" name="Text Box 13">
            <a:extLst>
              <a:ext uri="{FF2B5EF4-FFF2-40B4-BE49-F238E27FC236}">
                <a16:creationId xmlns:a16="http://schemas.microsoft.com/office/drawing/2014/main" id="{DA7F194F-3E44-418C-A9CD-F2C911A00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6002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</a:rPr>
              <a:t>（*为通配符）</a:t>
            </a:r>
          </a:p>
        </p:txBody>
      </p:sp>
      <p:graphicFrame>
        <p:nvGraphicFramePr>
          <p:cNvPr id="34830" name="Object 14">
            <a:extLst>
              <a:ext uri="{FF2B5EF4-FFF2-40B4-BE49-F238E27FC236}">
                <a16:creationId xmlns:a16="http://schemas.microsoft.com/office/drawing/2014/main" id="{40DB95FC-0C33-4585-B500-BB97E95872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3962400"/>
          <a:ext cx="7183438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8" name="BMP 图像" r:id="rId9" imgW="7182853" imgH="790476" progId="Paint.Picture">
                  <p:embed/>
                </p:oleObj>
              </mc:Choice>
              <mc:Fallback>
                <p:oleObj name="BMP 图像" r:id="rId9" imgW="7182853" imgH="790476" progId="Paint.Picture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962400"/>
                        <a:ext cx="7183438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 autoUpdateAnimBg="0"/>
      <p:bldP spid="34829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Text Box 5">
            <a:extLst>
              <a:ext uri="{FF2B5EF4-FFF2-40B4-BE49-F238E27FC236}">
                <a16:creationId xmlns:a16="http://schemas.microsoft.com/office/drawing/2014/main" id="{B5CF18B0-2564-43F4-B3C0-7C28DA9D18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173038"/>
            <a:ext cx="201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图式的描述：</a:t>
            </a:r>
          </a:p>
        </p:txBody>
      </p:sp>
      <p:sp>
        <p:nvSpPr>
          <p:cNvPr id="33798" name="Text Box 6">
            <a:extLst>
              <a:ext uri="{FF2B5EF4-FFF2-40B4-BE49-F238E27FC236}">
                <a16:creationId xmlns:a16="http://schemas.microsoft.com/office/drawing/2014/main" id="{0DC71E41-B259-4122-9835-A457AAF451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609600"/>
            <a:ext cx="784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⑴ </a:t>
            </a:r>
            <a:r>
              <a:rPr lang="zh-CN" altLang="en-US"/>
              <a:t>定义长度</a:t>
            </a:r>
            <a:r>
              <a:rPr lang="zh-CN" altLang="en-US">
                <a:sym typeface="Symbol" panose="05050102010706020507" pitchFamily="18" charset="2"/>
              </a:rPr>
              <a:t>（</a:t>
            </a:r>
            <a:r>
              <a:rPr lang="en-US" altLang="zh-CN">
                <a:sym typeface="Symbol" panose="05050102010706020507" pitchFamily="18" charset="2"/>
              </a:rPr>
              <a:t>H)——H</a:t>
            </a:r>
            <a:r>
              <a:rPr lang="zh-CN" altLang="en-US">
                <a:sym typeface="Symbol" panose="05050102010706020507" pitchFamily="18" charset="2"/>
              </a:rPr>
              <a:t>左右二端有定义位置之间的距离；</a:t>
            </a:r>
            <a:endParaRPr lang="zh-CN" altLang="en-US"/>
          </a:p>
        </p:txBody>
      </p:sp>
      <p:sp>
        <p:nvSpPr>
          <p:cNvPr id="33799" name="Text Box 7">
            <a:extLst>
              <a:ext uri="{FF2B5EF4-FFF2-40B4-BE49-F238E27FC236}">
                <a16:creationId xmlns:a16="http://schemas.microsoft.com/office/drawing/2014/main" id="{7584BED7-4E64-4DF3-B0A9-003738C0AC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1143000"/>
            <a:ext cx="83216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⑵ </a:t>
            </a:r>
            <a:r>
              <a:rPr lang="zh-CN" altLang="en-US"/>
              <a:t>图式的阶次</a:t>
            </a:r>
            <a:r>
              <a:rPr lang="en-US" altLang="zh-CN"/>
              <a:t>(</a:t>
            </a:r>
            <a:r>
              <a:rPr lang="zh-CN" altLang="en-US"/>
              <a:t>或固定长度</a:t>
            </a:r>
            <a:r>
              <a:rPr lang="en-US" altLang="zh-CN"/>
              <a:t>)O(H</a:t>
            </a:r>
            <a:r>
              <a:rPr lang="zh-CN" altLang="en-US"/>
              <a:t>）</a:t>
            </a:r>
            <a:r>
              <a:rPr lang="en-US" altLang="zh-CN"/>
              <a:t>——H</a:t>
            </a:r>
            <a:r>
              <a:rPr lang="zh-CN" altLang="en-US"/>
              <a:t>中非*位（有定义位）</a:t>
            </a:r>
          </a:p>
          <a:p>
            <a:r>
              <a:rPr lang="zh-CN" altLang="en-US"/>
              <a:t>      的个数。</a:t>
            </a:r>
          </a:p>
        </p:txBody>
      </p:sp>
      <p:sp>
        <p:nvSpPr>
          <p:cNvPr id="33806" name="Text Box 14">
            <a:extLst>
              <a:ext uri="{FF2B5EF4-FFF2-40B4-BE49-F238E27FC236}">
                <a16:creationId xmlns:a16="http://schemas.microsoft.com/office/drawing/2014/main" id="{AAD82DB2-4D64-4C92-ADED-859FE8D83E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3906838"/>
            <a:ext cx="2317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图式定理的推导</a:t>
            </a:r>
          </a:p>
        </p:txBody>
      </p:sp>
      <p:sp>
        <p:nvSpPr>
          <p:cNvPr id="33807" name="Rectangle 15">
            <a:extLst>
              <a:ext uri="{FF2B5EF4-FFF2-40B4-BE49-F238E27FC236}">
                <a16:creationId xmlns:a16="http://schemas.microsoft.com/office/drawing/2014/main" id="{09940FDD-EC1C-48BF-9173-067BD8D16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343400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①</a:t>
            </a:r>
            <a:r>
              <a:rPr lang="zh-CN" altLang="en-US">
                <a:solidFill>
                  <a:srgbClr val="0000FF"/>
                </a:solidFill>
              </a:rPr>
              <a:t>图式在选择过程中的增加</a:t>
            </a:r>
            <a:r>
              <a:rPr lang="en-US" altLang="zh-CN">
                <a:solidFill>
                  <a:srgbClr val="0000FF"/>
                </a:solidFill>
              </a:rPr>
              <a:t>.</a:t>
            </a:r>
          </a:p>
        </p:txBody>
      </p:sp>
      <p:graphicFrame>
        <p:nvGraphicFramePr>
          <p:cNvPr id="33814" name="Object 22">
            <a:extLst>
              <a:ext uri="{FF2B5EF4-FFF2-40B4-BE49-F238E27FC236}">
                <a16:creationId xmlns:a16="http://schemas.microsoft.com/office/drawing/2014/main" id="{663CEB02-835A-4CFA-A377-2CF4156602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1981200"/>
          <a:ext cx="6440488" cy="200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9" name="BMP 图像" r:id="rId3" imgW="6439799" imgH="2000000" progId="Paint.Picture">
                  <p:embed/>
                </p:oleObj>
              </mc:Choice>
              <mc:Fallback>
                <p:oleObj name="BMP 图像" r:id="rId3" imgW="6439799" imgH="2000000" progId="Paint.Picture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981200"/>
                        <a:ext cx="6440488" cy="200025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6" name="Object 24">
            <a:extLst>
              <a:ext uri="{FF2B5EF4-FFF2-40B4-BE49-F238E27FC236}">
                <a16:creationId xmlns:a16="http://schemas.microsoft.com/office/drawing/2014/main" id="{08301F2E-5DA2-4606-969F-776403DE7F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1213" y="4800600"/>
          <a:ext cx="8332787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0" name="BMP 图像" r:id="rId5" imgW="8333333" imgH="1828571" progId="Paint.Picture">
                  <p:embed/>
                </p:oleObj>
              </mc:Choice>
              <mc:Fallback>
                <p:oleObj name="BMP 图像" r:id="rId5" imgW="8333333" imgH="1828571" progId="Paint.Picture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213" y="4800600"/>
                        <a:ext cx="8332787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7" grpId="0" autoUpdateAnimBg="0"/>
      <p:bldP spid="33798" grpId="0" autoUpdateAnimBg="0"/>
      <p:bldP spid="33799" grpId="0" autoUpdateAnimBg="0"/>
      <p:bldP spid="33806" grpId="0" autoUpdateAnimBg="0"/>
      <p:bldP spid="33807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2">
            <a:extLst>
              <a:ext uri="{FF2B5EF4-FFF2-40B4-BE49-F238E27FC236}">
                <a16:creationId xmlns:a16="http://schemas.microsoft.com/office/drawing/2014/main" id="{E568568A-4353-4F50-96D6-FCFD68C60D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2667000"/>
          <a:ext cx="8440738" cy="362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3" name="公式" r:id="rId3" imgW="3504960" imgH="1536480" progId="Equation.3">
                  <p:embed/>
                </p:oleObj>
              </mc:Choice>
              <mc:Fallback>
                <p:oleObj name="公式" r:id="rId3" imgW="3504960" imgH="1536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667000"/>
                        <a:ext cx="8440738" cy="3622675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" name="Text Box 4">
            <a:extLst>
              <a:ext uri="{FF2B5EF4-FFF2-40B4-BE49-F238E27FC236}">
                <a16:creationId xmlns:a16="http://schemas.microsoft.com/office/drawing/2014/main" id="{173E3AE9-AF6F-45D1-BF86-7EA5461C8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905000"/>
            <a:ext cx="73152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</a:rPr>
              <a:t>经过选择</a:t>
            </a:r>
            <a:r>
              <a:rPr lang="en-US" altLang="zh-CN">
                <a:solidFill>
                  <a:srgbClr val="FF0000"/>
                </a:solidFill>
              </a:rPr>
              <a:t>,</a:t>
            </a:r>
            <a:r>
              <a:rPr lang="zh-CN" altLang="en-US">
                <a:solidFill>
                  <a:srgbClr val="FF0000"/>
                </a:solidFill>
              </a:rPr>
              <a:t>在</a:t>
            </a:r>
            <a:r>
              <a:rPr lang="en-US" altLang="zh-CN">
                <a:solidFill>
                  <a:srgbClr val="FF0000"/>
                </a:solidFill>
              </a:rPr>
              <a:t>t+1</a:t>
            </a:r>
            <a:r>
              <a:rPr lang="zh-CN" altLang="en-US">
                <a:solidFill>
                  <a:srgbClr val="FF0000"/>
                </a:solidFill>
              </a:rPr>
              <a:t>代</a:t>
            </a:r>
            <a:r>
              <a:rPr lang="en-US" altLang="zh-CN">
                <a:solidFill>
                  <a:srgbClr val="FF0000"/>
                </a:solidFill>
              </a:rPr>
              <a:t>,</a:t>
            </a:r>
            <a:r>
              <a:rPr lang="zh-CN" altLang="en-US">
                <a:solidFill>
                  <a:srgbClr val="FF0000"/>
                </a:solidFill>
              </a:rPr>
              <a:t>图式</a:t>
            </a:r>
            <a:r>
              <a:rPr lang="en-US" altLang="zh-CN">
                <a:solidFill>
                  <a:srgbClr val="FF0000"/>
                </a:solidFill>
              </a:rPr>
              <a:t>H</a:t>
            </a:r>
            <a:r>
              <a:rPr lang="zh-CN" altLang="en-US">
                <a:solidFill>
                  <a:srgbClr val="FF0000"/>
                </a:solidFill>
              </a:rPr>
              <a:t>的数量</a:t>
            </a:r>
            <a:r>
              <a:rPr lang="en-US" altLang="zh-CN" i="1">
                <a:solidFill>
                  <a:srgbClr val="FF0000"/>
                </a:solidFill>
              </a:rPr>
              <a:t>m(H,t+1)</a:t>
            </a:r>
            <a:r>
              <a:rPr lang="zh-CN" altLang="en-US">
                <a:solidFill>
                  <a:srgbClr val="FF0000"/>
                </a:solidFill>
              </a:rPr>
              <a:t>为</a:t>
            </a:r>
            <a:r>
              <a:rPr lang="en-US" altLang="zh-CN">
                <a:solidFill>
                  <a:srgbClr val="FF0000"/>
                </a:solidFill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      </a:t>
            </a:r>
          </a:p>
        </p:txBody>
      </p:sp>
      <p:graphicFrame>
        <p:nvGraphicFramePr>
          <p:cNvPr id="38919" name="Object 7">
            <a:extLst>
              <a:ext uri="{FF2B5EF4-FFF2-40B4-BE49-F238E27FC236}">
                <a16:creationId xmlns:a16="http://schemas.microsoft.com/office/drawing/2014/main" id="{6602E1F2-4040-4DB2-84C8-00B0078D8F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228600"/>
          <a:ext cx="7354888" cy="139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4" name="BMP 图像" r:id="rId5" imgW="7354327" imgH="1390844" progId="Paint.Picture">
                  <p:embed/>
                </p:oleObj>
              </mc:Choice>
              <mc:Fallback>
                <p:oleObj name="BMP 图像" r:id="rId5" imgW="7354327" imgH="1390844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28600"/>
                        <a:ext cx="7354888" cy="1390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0" name="AutoShape 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9C3B9B51-7676-41E5-8534-4D5B1B072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3581400"/>
            <a:ext cx="838200" cy="2286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46F2AAAF-EE01-4799-A4EE-BEEB91DB8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0"/>
            <a:ext cx="323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②</a:t>
            </a:r>
            <a:r>
              <a:rPr lang="zh-CN" altLang="en-US">
                <a:solidFill>
                  <a:srgbClr val="0000FF"/>
                </a:solidFill>
              </a:rPr>
              <a:t>图式在交换中的破坏</a:t>
            </a:r>
          </a:p>
        </p:txBody>
      </p:sp>
      <p:sp>
        <p:nvSpPr>
          <p:cNvPr id="37891" name="Text Box 3">
            <a:extLst>
              <a:ext uri="{FF2B5EF4-FFF2-40B4-BE49-F238E27FC236}">
                <a16:creationId xmlns:a16="http://schemas.microsoft.com/office/drawing/2014/main" id="{3311B479-394C-4E54-A693-06DF1CC2D3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057400"/>
            <a:ext cx="323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③</a:t>
            </a:r>
            <a:r>
              <a:rPr lang="zh-CN" altLang="en-US">
                <a:solidFill>
                  <a:srgbClr val="0000FF"/>
                </a:solidFill>
              </a:rPr>
              <a:t>图式在变异中的破坏</a:t>
            </a:r>
          </a:p>
        </p:txBody>
      </p:sp>
      <p:sp>
        <p:nvSpPr>
          <p:cNvPr id="37897" name="Text Box 9">
            <a:extLst>
              <a:ext uri="{FF2B5EF4-FFF2-40B4-BE49-F238E27FC236}">
                <a16:creationId xmlns:a16="http://schemas.microsoft.com/office/drawing/2014/main" id="{F52A6D4F-D4AA-4522-B13E-A9A2FB69D0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810000"/>
            <a:ext cx="7673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</a:rPr>
              <a:t>经过选择、交换、变异后在</a:t>
            </a:r>
            <a:r>
              <a:rPr lang="en-US" altLang="zh-CN" i="1">
                <a:solidFill>
                  <a:srgbClr val="FF0000"/>
                </a:solidFill>
              </a:rPr>
              <a:t>t+1</a:t>
            </a:r>
            <a:r>
              <a:rPr lang="zh-CN" altLang="en-US">
                <a:solidFill>
                  <a:srgbClr val="FF0000"/>
                </a:solidFill>
              </a:rPr>
              <a:t>中，图式</a:t>
            </a:r>
            <a:r>
              <a:rPr lang="en-US" altLang="zh-CN">
                <a:solidFill>
                  <a:srgbClr val="FF0000"/>
                </a:solidFill>
              </a:rPr>
              <a:t>H</a:t>
            </a:r>
            <a:r>
              <a:rPr lang="zh-CN" altLang="en-US">
                <a:solidFill>
                  <a:srgbClr val="FF0000"/>
                </a:solidFill>
              </a:rPr>
              <a:t>的数量：</a:t>
            </a:r>
            <a:endParaRPr lang="zh-CN" altLang="en-US" i="1">
              <a:solidFill>
                <a:srgbClr val="FF0000"/>
              </a:solidFill>
            </a:endParaRPr>
          </a:p>
        </p:txBody>
      </p:sp>
      <p:graphicFrame>
        <p:nvGraphicFramePr>
          <p:cNvPr id="37898" name="Object 10">
            <a:extLst>
              <a:ext uri="{FF2B5EF4-FFF2-40B4-BE49-F238E27FC236}">
                <a16:creationId xmlns:a16="http://schemas.microsoft.com/office/drawing/2014/main" id="{1E348C5B-CA71-48E8-9122-B8262B1E69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4343400"/>
          <a:ext cx="7086600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3" name="公式" r:id="rId3" imgW="2679480" imgH="380880" progId="Equation.3">
                  <p:embed/>
                </p:oleObj>
              </mc:Choice>
              <mc:Fallback>
                <p:oleObj name="公式" r:id="rId3" imgW="2679480" imgH="3808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343400"/>
                        <a:ext cx="7086600" cy="101282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0" name="Text Box 12">
            <a:extLst>
              <a:ext uri="{FF2B5EF4-FFF2-40B4-BE49-F238E27FC236}">
                <a16:creationId xmlns:a16="http://schemas.microsoft.com/office/drawing/2014/main" id="{169105A1-4961-43F9-8F02-ED510BE43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486400"/>
            <a:ext cx="8915400" cy="1382713"/>
          </a:xfrm>
          <a:prstGeom prst="rect">
            <a:avLst/>
          </a:prstGeom>
          <a:solidFill>
            <a:srgbClr val="FFCCCC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ea typeface="隶书" panose="02010509060101010101" pitchFamily="49" charset="-122"/>
              </a:rPr>
              <a:t>图式定理：在选择、交换、变异的作用下，阶次低、定义长度短、适应度高的图式（模块）将按指数增长的规律，一代一代地增长。</a:t>
            </a:r>
          </a:p>
        </p:txBody>
      </p:sp>
      <p:graphicFrame>
        <p:nvGraphicFramePr>
          <p:cNvPr id="37901" name="Object 13">
            <a:extLst>
              <a:ext uri="{FF2B5EF4-FFF2-40B4-BE49-F238E27FC236}">
                <a16:creationId xmlns:a16="http://schemas.microsoft.com/office/drawing/2014/main" id="{FEBD6B07-34F3-4EB3-995D-C1E6EDD76C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600"/>
          <a:ext cx="7332663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4" name="BMP 图像" r:id="rId5" imgW="7333333" imgH="1448002" progId="Paint.Picture">
                  <p:embed/>
                </p:oleObj>
              </mc:Choice>
              <mc:Fallback>
                <p:oleObj name="BMP 图像" r:id="rId5" imgW="7333333" imgH="1448002" progId="Paint.Picture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7332663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2" name="Object 14">
            <a:extLst>
              <a:ext uri="{FF2B5EF4-FFF2-40B4-BE49-F238E27FC236}">
                <a16:creationId xmlns:a16="http://schemas.microsoft.com/office/drawing/2014/main" id="{DAB0144C-F159-4A44-B1D5-76F91BD820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2667000"/>
          <a:ext cx="7713663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5" name="BMP 图像" r:id="rId7" imgW="7714286" imgH="1038370" progId="Paint.Picture">
                  <p:embed/>
                </p:oleObj>
              </mc:Choice>
              <mc:Fallback>
                <p:oleObj name="BMP 图像" r:id="rId7" imgW="7714286" imgH="1038370" progId="Paint.Picture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667000"/>
                        <a:ext cx="7713663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9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autoUpdateAnimBg="0"/>
      <p:bldP spid="37891" grpId="0" autoUpdateAnimBg="0"/>
      <p:bldP spid="37897" grpId="0" autoUpdateAnimBg="0"/>
      <p:bldP spid="37900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Text Box 4">
            <a:extLst>
              <a:ext uri="{FF2B5EF4-FFF2-40B4-BE49-F238E27FC236}">
                <a16:creationId xmlns:a16="http://schemas.microsoft.com/office/drawing/2014/main" id="{90A49597-EFCD-4A48-8E99-87080CBEB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96838"/>
            <a:ext cx="4756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遗传算法在应用中的一些基本问题</a:t>
            </a:r>
          </a:p>
        </p:txBody>
      </p:sp>
      <p:sp>
        <p:nvSpPr>
          <p:cNvPr id="36869" name="Text Box 5">
            <a:extLst>
              <a:ext uri="{FF2B5EF4-FFF2-40B4-BE49-F238E27FC236}">
                <a16:creationId xmlns:a16="http://schemas.microsoft.com/office/drawing/2014/main" id="{D7DD972B-1BEA-4E50-8668-C296106A5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574675"/>
            <a:ext cx="2165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1</a:t>
            </a:r>
            <a:r>
              <a:rPr lang="zh-CN" altLang="en-US">
                <a:solidFill>
                  <a:srgbClr val="0000FF"/>
                </a:solidFill>
              </a:rPr>
              <a:t>）知识的编码</a:t>
            </a:r>
          </a:p>
        </p:txBody>
      </p:sp>
      <p:sp>
        <p:nvSpPr>
          <p:cNvPr id="36871" name="Text Box 7">
            <a:extLst>
              <a:ext uri="{FF2B5EF4-FFF2-40B4-BE49-F238E27FC236}">
                <a16:creationId xmlns:a16="http://schemas.microsoft.com/office/drawing/2014/main" id="{AEBB7726-7A21-4060-8F16-AF1C6D50FF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86200"/>
            <a:ext cx="8153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          </a:t>
            </a:r>
            <a:r>
              <a:rPr lang="en-US" altLang="zh-CN">
                <a:solidFill>
                  <a:srgbClr val="0000FF"/>
                </a:solidFill>
              </a:rPr>
              <a:t>2</a:t>
            </a:r>
            <a:r>
              <a:rPr lang="zh-CN" altLang="en-US">
                <a:solidFill>
                  <a:srgbClr val="0000FF"/>
                </a:solidFill>
              </a:rPr>
              <a:t>）适应度函数</a:t>
            </a:r>
            <a:r>
              <a:rPr lang="zh-CN" altLang="en-US"/>
              <a:t>。</a:t>
            </a:r>
          </a:p>
          <a:p>
            <a:r>
              <a:rPr lang="zh-CN" altLang="en-US"/>
              <a:t>    </a:t>
            </a:r>
            <a:r>
              <a:rPr lang="en-US" altLang="zh-CN">
                <a:solidFill>
                  <a:srgbClr val="FF0000"/>
                </a:solidFill>
              </a:rPr>
              <a:t>a) </a:t>
            </a:r>
            <a:r>
              <a:rPr lang="zh-CN" altLang="en-US">
                <a:solidFill>
                  <a:srgbClr val="FF0000"/>
                </a:solidFill>
              </a:rPr>
              <a:t>适应度函数值必须非负。根据情况做适当的处理       </a:t>
            </a:r>
          </a:p>
        </p:txBody>
      </p:sp>
      <p:sp>
        <p:nvSpPr>
          <p:cNvPr id="36878" name="Text Box 14">
            <a:extLst>
              <a:ext uri="{FF2B5EF4-FFF2-40B4-BE49-F238E27FC236}">
                <a16:creationId xmlns:a16="http://schemas.microsoft.com/office/drawing/2014/main" id="{DF95A866-6FBB-4E86-B940-F3E077289C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914400"/>
            <a:ext cx="8534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   </a:t>
            </a:r>
            <a:r>
              <a:rPr lang="zh-CN" altLang="en-US"/>
              <a:t>二进制和十进制的比较：二进制有更多图式和更大的搜索范围；十进制更接近于实际操作。</a:t>
            </a:r>
          </a:p>
        </p:txBody>
      </p:sp>
      <p:graphicFrame>
        <p:nvGraphicFramePr>
          <p:cNvPr id="36879" name="Object 15">
            <a:extLst>
              <a:ext uri="{FF2B5EF4-FFF2-40B4-BE49-F238E27FC236}">
                <a16:creationId xmlns:a16="http://schemas.microsoft.com/office/drawing/2014/main" id="{1FE9A435-C2AC-491D-B61F-311CF9101E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1828800"/>
          <a:ext cx="3352800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3" name="公式" r:id="rId3" imgW="1282680" imgH="368280" progId="Equation.3">
                  <p:embed/>
                </p:oleObj>
              </mc:Choice>
              <mc:Fallback>
                <p:oleObj name="公式" r:id="rId3" imgW="1282680" imgH="3682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828800"/>
                        <a:ext cx="3352800" cy="855663"/>
                      </a:xfrm>
                      <a:prstGeom prst="rect">
                        <a:avLst/>
                      </a:prstGeom>
                      <a:solidFill>
                        <a:srgbClr val="FFCCCC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1" name="Object 17">
            <a:extLst>
              <a:ext uri="{FF2B5EF4-FFF2-40B4-BE49-F238E27FC236}">
                <a16:creationId xmlns:a16="http://schemas.microsoft.com/office/drawing/2014/main" id="{CB7D0F3E-F0B2-45BD-9D3D-D6CC386396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2819400"/>
          <a:ext cx="5791200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4" name="公式" r:id="rId5" imgW="2400120" imgH="368280" progId="Equation.3">
                  <p:embed/>
                </p:oleObj>
              </mc:Choice>
              <mc:Fallback>
                <p:oleObj name="公式" r:id="rId5" imgW="2400120" imgH="3682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819400"/>
                        <a:ext cx="5791200" cy="8810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6" name="Object 22">
            <a:extLst>
              <a:ext uri="{FF2B5EF4-FFF2-40B4-BE49-F238E27FC236}">
                <a16:creationId xmlns:a16="http://schemas.microsoft.com/office/drawing/2014/main" id="{B1245374-4192-4192-B6EA-D5A1788669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4800600"/>
          <a:ext cx="764063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5" name="BMP 图像" r:id="rId7" imgW="7640116" imgH="838095" progId="Paint.Picture">
                  <p:embed/>
                </p:oleObj>
              </mc:Choice>
              <mc:Fallback>
                <p:oleObj name="BMP 图像" r:id="rId7" imgW="7640116" imgH="838095" progId="Paint.Picture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800600"/>
                        <a:ext cx="7640638" cy="838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8" name="Object 24">
            <a:extLst>
              <a:ext uri="{FF2B5EF4-FFF2-40B4-BE49-F238E27FC236}">
                <a16:creationId xmlns:a16="http://schemas.microsoft.com/office/drawing/2014/main" id="{40066D80-52AB-4D4E-9C82-67225C341C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5791200"/>
          <a:ext cx="7818438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6" name="BMP 图像" r:id="rId9" imgW="8123810" imgH="866896" progId="Paint.Picture">
                  <p:embed/>
                </p:oleObj>
              </mc:Choice>
              <mc:Fallback>
                <p:oleObj name="BMP 图像" r:id="rId9" imgW="8123810" imgH="866896" progId="Paint.Picture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791200"/>
                        <a:ext cx="7818438" cy="8667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8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6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68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68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autoUpdateAnimBg="0"/>
      <p:bldP spid="36869" grpId="0" autoUpdateAnimBg="0"/>
      <p:bldP spid="36871" grpId="0" autoUpdateAnimBg="0"/>
      <p:bldP spid="36878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7" name="Text Box 11">
            <a:extLst>
              <a:ext uri="{FF2B5EF4-FFF2-40B4-BE49-F238E27FC236}">
                <a16:creationId xmlns:a16="http://schemas.microsoft.com/office/drawing/2014/main" id="{350207F2-2B66-419A-BACE-8D79643300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838200"/>
            <a:ext cx="2470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0000FF"/>
                </a:solidFill>
                <a:latin typeface="楷体_GB2312" pitchFamily="49" charset="-122"/>
              </a:rPr>
              <a:t>全局优化方法</a:t>
            </a:r>
          </a:p>
        </p:txBody>
      </p:sp>
      <p:sp>
        <p:nvSpPr>
          <p:cNvPr id="45068" name="Text Box 12">
            <a:extLst>
              <a:ext uri="{FF2B5EF4-FFF2-40B4-BE49-F238E27FC236}">
                <a16:creationId xmlns:a16="http://schemas.microsoft.com/office/drawing/2014/main" id="{DCF0156F-FE00-4EE5-8CD8-E362C76E46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133600"/>
            <a:ext cx="8534400" cy="1838325"/>
          </a:xfrm>
          <a:prstGeom prst="rect">
            <a:avLst/>
          </a:prstGeom>
          <a:solidFill>
            <a:srgbClr val="FFFF66"/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76250" indent="-4762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66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）不依赖于初始条件；</a:t>
            </a:r>
          </a:p>
          <a:p>
            <a:pPr eaLnBrk="0" hangingPunct="0"/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）不与求解空间有紧密关系，对解域，无可微或连续的要求。求  解稳健，但收敛速度慢。能获得全局最优。适合于求解空间不知的情况</a:t>
            </a:r>
            <a:endParaRPr lang="zh-CN" altLang="en-US" sz="280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7" grpId="0" autoUpdateAnimBg="0"/>
      <p:bldP spid="45068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87" name="Object 35">
            <a:extLst>
              <a:ext uri="{FF2B5EF4-FFF2-40B4-BE49-F238E27FC236}">
                <a16:creationId xmlns:a16="http://schemas.microsoft.com/office/drawing/2014/main" id="{701CA302-C925-4B5E-AE91-7094FF3353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609600"/>
          <a:ext cx="3505200" cy="265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5" name="BMP 图像" r:id="rId3" imgW="3505689" imgH="2657846" progId="Paint.Picture">
                  <p:embed/>
                </p:oleObj>
              </mc:Choice>
              <mc:Fallback>
                <p:oleObj name="BMP 图像" r:id="rId3" imgW="3505689" imgH="2657846" progId="Paint.Picture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609600"/>
                        <a:ext cx="3505200" cy="2657475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08" name="Object 56">
            <a:extLst>
              <a:ext uri="{FF2B5EF4-FFF2-40B4-BE49-F238E27FC236}">
                <a16:creationId xmlns:a16="http://schemas.microsoft.com/office/drawing/2014/main" id="{78267588-CEAF-411E-A0FC-CE189227DA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3733800"/>
          <a:ext cx="3657600" cy="234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6" name="BMP 图像" r:id="rId5" imgW="3820058" imgH="2343477" progId="Paint.Picture">
                  <p:embed/>
                </p:oleObj>
              </mc:Choice>
              <mc:Fallback>
                <p:oleObj name="BMP 图像" r:id="rId5" imgW="3820058" imgH="2343477" progId="Paint.Picture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733800"/>
                        <a:ext cx="3657600" cy="23431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09" name="Object 57">
            <a:extLst>
              <a:ext uri="{FF2B5EF4-FFF2-40B4-BE49-F238E27FC236}">
                <a16:creationId xmlns:a16="http://schemas.microsoft.com/office/drawing/2014/main" id="{45A5BFF7-D23A-473E-ACCF-FFD3B71CB0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3733800"/>
          <a:ext cx="3819525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7" name="BMP 图像" r:id="rId7" imgW="3820058" imgH="1952898" progId="Paint.Picture">
                  <p:embed/>
                </p:oleObj>
              </mc:Choice>
              <mc:Fallback>
                <p:oleObj name="BMP 图像" r:id="rId7" imgW="3820058" imgH="1952898" progId="Paint.Picture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733800"/>
                        <a:ext cx="3819525" cy="236220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10" name="Object 58">
            <a:extLst>
              <a:ext uri="{FF2B5EF4-FFF2-40B4-BE49-F238E27FC236}">
                <a16:creationId xmlns:a16="http://schemas.microsoft.com/office/drawing/2014/main" id="{B9B132D3-3039-4ADA-B8A5-5FE5BCD9EA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609600"/>
          <a:ext cx="3686175" cy="268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8" name="BMP 图像" r:id="rId9" imgW="3685714" imgH="2685714" progId="Paint.Picture">
                  <p:embed/>
                </p:oleObj>
              </mc:Choice>
              <mc:Fallback>
                <p:oleObj name="BMP 图像" r:id="rId9" imgW="3685714" imgH="2685714" progId="Paint.Picture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609600"/>
                        <a:ext cx="3686175" cy="268605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0" name="Text Box 6">
            <a:extLst>
              <a:ext uri="{FF2B5EF4-FFF2-40B4-BE49-F238E27FC236}">
                <a16:creationId xmlns:a16="http://schemas.microsoft.com/office/drawing/2014/main" id="{F78AE080-66E2-4565-822D-E9F0EA92FF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267200"/>
            <a:ext cx="78486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3</a:t>
            </a:r>
            <a:r>
              <a:rPr lang="zh-CN" altLang="en-US">
                <a:solidFill>
                  <a:srgbClr val="0000FF"/>
                </a:solidFill>
              </a:rPr>
              <a:t>）全局最优和收敛性</a:t>
            </a:r>
            <a:r>
              <a:rPr lang="zh-CN" altLang="en-US"/>
              <a:t>。</a:t>
            </a:r>
          </a:p>
          <a:p>
            <a:endParaRPr lang="zh-CN" altLang="en-US"/>
          </a:p>
          <a:p>
            <a:r>
              <a:rPr lang="zh-CN" altLang="en-US"/>
              <a:t>       </a:t>
            </a:r>
            <a:r>
              <a:rPr lang="zh-CN" altLang="en-US">
                <a:solidFill>
                  <a:srgbClr val="FF0000"/>
                </a:solidFill>
              </a:rPr>
              <a:t>根据图式定理，对于具有“欺骗性”函数，</a:t>
            </a:r>
            <a:r>
              <a:rPr lang="en-US" altLang="zh-CN">
                <a:solidFill>
                  <a:srgbClr val="FF0000"/>
                </a:solidFill>
              </a:rPr>
              <a:t>GA</a:t>
            </a:r>
            <a:r>
              <a:rPr lang="zh-CN" altLang="en-US">
                <a:solidFill>
                  <a:srgbClr val="FF0000"/>
                </a:solidFill>
              </a:rPr>
              <a:t>有可能落入局部最优点。</a:t>
            </a:r>
          </a:p>
        </p:txBody>
      </p:sp>
      <p:graphicFrame>
        <p:nvGraphicFramePr>
          <p:cNvPr id="41991" name="Object 7">
            <a:extLst>
              <a:ext uri="{FF2B5EF4-FFF2-40B4-BE49-F238E27FC236}">
                <a16:creationId xmlns:a16="http://schemas.microsoft.com/office/drawing/2014/main" id="{494767B0-96A1-4E94-9A4E-0A9BB960F3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1295400"/>
          <a:ext cx="5638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8" name="公式" r:id="rId3" imgW="2311200" imgH="419040" progId="Equation.3">
                  <p:embed/>
                </p:oleObj>
              </mc:Choice>
              <mc:Fallback>
                <p:oleObj name="公式" r:id="rId3" imgW="2311200" imgH="419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295400"/>
                        <a:ext cx="5638800" cy="9906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2" name="Object 8">
            <a:extLst>
              <a:ext uri="{FF2B5EF4-FFF2-40B4-BE49-F238E27FC236}">
                <a16:creationId xmlns:a16="http://schemas.microsoft.com/office/drawing/2014/main" id="{AD20880F-6E8A-4B46-810C-9F71F3185F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3048000"/>
          <a:ext cx="8229600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9" name="公式" r:id="rId5" imgW="2857320" imgH="203040" progId="Equation.3">
                  <p:embed/>
                </p:oleObj>
              </mc:Choice>
              <mc:Fallback>
                <p:oleObj name="公式" r:id="rId5" imgW="2857320" imgH="203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048000"/>
                        <a:ext cx="8229600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3" name="Object 9">
            <a:extLst>
              <a:ext uri="{FF2B5EF4-FFF2-40B4-BE49-F238E27FC236}">
                <a16:creationId xmlns:a16="http://schemas.microsoft.com/office/drawing/2014/main" id="{8004B0E7-D0DD-48C1-9F11-8985D8E8D1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2438400"/>
          <a:ext cx="2514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0" name="公式" r:id="rId7" imgW="787320" imgH="190440" progId="Equation.3">
                  <p:embed/>
                </p:oleObj>
              </mc:Choice>
              <mc:Fallback>
                <p:oleObj name="公式" r:id="rId7" imgW="787320" imgH="1904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438400"/>
                        <a:ext cx="2514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4" name="Rectangle 10">
            <a:extLst>
              <a:ext uri="{FF2B5EF4-FFF2-40B4-BE49-F238E27FC236}">
                <a16:creationId xmlns:a16="http://schemas.microsoft.com/office/drawing/2014/main" id="{B394206B-CC3F-4507-A6F2-F9F0FF02CED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pPr algn="l"/>
            <a:r>
              <a:rPr lang="en-US" altLang="zh-CN" sz="2400">
                <a:solidFill>
                  <a:srgbClr val="FF0000"/>
                </a:solidFill>
                <a:ea typeface="楷体_GB2312" pitchFamily="49" charset="-122"/>
              </a:rPr>
              <a:t>b</a:t>
            </a: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）为保持种群的多样性，防止“超级”染色体“统治”种群。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0" grpId="0" autoUpdateAnimBg="0"/>
      <p:bldP spid="41994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>
            <a:extLst>
              <a:ext uri="{FF2B5EF4-FFF2-40B4-BE49-F238E27FC236}">
                <a16:creationId xmlns:a16="http://schemas.microsoft.com/office/drawing/2014/main" id="{3367D86F-1FDE-4146-B9FD-C52BD399C4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57200"/>
            <a:ext cx="2492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</a:rPr>
              <a:t>欺骗性函数</a:t>
            </a:r>
          </a:p>
        </p:txBody>
      </p:sp>
      <p:sp>
        <p:nvSpPr>
          <p:cNvPr id="47107" name="Text Box 3">
            <a:extLst>
              <a:ext uri="{FF2B5EF4-FFF2-40B4-BE49-F238E27FC236}">
                <a16:creationId xmlns:a16="http://schemas.microsoft.com/office/drawing/2014/main" id="{83CB4B29-6703-4D36-B871-159346CF36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066800"/>
            <a:ext cx="91440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</a:rPr>
              <a:t>      </a:t>
            </a:r>
            <a:r>
              <a:rPr lang="zh-CN" altLang="en-US">
                <a:solidFill>
                  <a:srgbClr val="FF0000"/>
                </a:solidFill>
              </a:rPr>
              <a:t>图式划分：</a:t>
            </a:r>
            <a:r>
              <a:rPr lang="zh-CN" altLang="en-US">
                <a:solidFill>
                  <a:srgbClr val="0000FF"/>
                </a:solidFill>
              </a:rPr>
              <a:t>指引相互之间竞争的</a:t>
            </a:r>
            <a:r>
              <a:rPr lang="zh-CN" altLang="en-US" u="sng">
                <a:solidFill>
                  <a:srgbClr val="FF0000"/>
                </a:solidFill>
              </a:rPr>
              <a:t>定义位为同一集合</a:t>
            </a:r>
            <a:r>
              <a:rPr lang="zh-CN" altLang="en-US">
                <a:solidFill>
                  <a:srgbClr val="0000FF"/>
                </a:solidFill>
              </a:rPr>
              <a:t>的一组图式。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</a:rPr>
              <a:t>                     如</a:t>
            </a:r>
            <a:r>
              <a:rPr lang="en-US" altLang="zh-CN">
                <a:solidFill>
                  <a:srgbClr val="0000FF"/>
                </a:solidFill>
              </a:rPr>
              <a:t>#</a:t>
            </a:r>
            <a:r>
              <a:rPr lang="zh-CN" altLang="en-US">
                <a:solidFill>
                  <a:srgbClr val="0000FF"/>
                </a:solidFill>
              </a:rPr>
              <a:t>表示定义位，则</a:t>
            </a:r>
            <a:r>
              <a:rPr lang="en-US" altLang="zh-CN">
                <a:solidFill>
                  <a:srgbClr val="0000FF"/>
                </a:solidFill>
              </a:rPr>
              <a:t>H</a:t>
            </a:r>
            <a:r>
              <a:rPr lang="en-US" altLang="zh-CN" baseline="-25000">
                <a:solidFill>
                  <a:srgbClr val="0000FF"/>
                </a:solidFill>
              </a:rPr>
              <a:t>1</a:t>
            </a:r>
            <a:r>
              <a:rPr lang="en-US" altLang="zh-CN">
                <a:solidFill>
                  <a:srgbClr val="0000FF"/>
                </a:solidFill>
              </a:rPr>
              <a:t>=*1*0*</a:t>
            </a:r>
            <a:r>
              <a:rPr lang="zh-CN" altLang="en-US">
                <a:solidFill>
                  <a:srgbClr val="0000FF"/>
                </a:solidFill>
              </a:rPr>
              <a:t>，</a:t>
            </a:r>
            <a:r>
              <a:rPr lang="en-US" altLang="zh-CN">
                <a:solidFill>
                  <a:srgbClr val="0000FF"/>
                </a:solidFill>
              </a:rPr>
              <a:t>H</a:t>
            </a:r>
            <a:r>
              <a:rPr lang="en-US" altLang="zh-CN" baseline="-25000">
                <a:solidFill>
                  <a:srgbClr val="0000FF"/>
                </a:solidFill>
              </a:rPr>
              <a:t>2</a:t>
            </a:r>
            <a:r>
              <a:rPr lang="en-US" altLang="zh-CN">
                <a:solidFill>
                  <a:srgbClr val="0000FF"/>
                </a:solidFill>
              </a:rPr>
              <a:t>=*0*1* </a:t>
            </a:r>
            <a:r>
              <a:rPr lang="zh-CN" altLang="en-US">
                <a:solidFill>
                  <a:srgbClr val="0000FF"/>
                </a:solidFill>
              </a:rPr>
              <a:t>，</a:t>
            </a:r>
            <a:r>
              <a:rPr lang="en-US" altLang="zh-CN">
                <a:solidFill>
                  <a:srgbClr val="0000FF"/>
                </a:solidFill>
              </a:rPr>
              <a:t>H</a:t>
            </a:r>
            <a:r>
              <a:rPr lang="en-US" altLang="zh-CN" baseline="-25000">
                <a:solidFill>
                  <a:srgbClr val="0000FF"/>
                </a:solidFill>
              </a:rPr>
              <a:t>3</a:t>
            </a:r>
            <a:r>
              <a:rPr lang="en-US" altLang="zh-CN">
                <a:solidFill>
                  <a:srgbClr val="0000FF"/>
                </a:solidFill>
              </a:rPr>
              <a:t>=*1*1*</a:t>
            </a:r>
            <a:r>
              <a:rPr lang="zh-CN" altLang="en-US">
                <a:solidFill>
                  <a:srgbClr val="0000FF"/>
                </a:solidFill>
              </a:rPr>
              <a:t>，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</a:rPr>
              <a:t>                       </a:t>
            </a:r>
            <a:r>
              <a:rPr lang="en-US" altLang="zh-CN">
                <a:solidFill>
                  <a:srgbClr val="0000FF"/>
                </a:solidFill>
              </a:rPr>
              <a:t>H</a:t>
            </a:r>
            <a:r>
              <a:rPr lang="en-US" altLang="zh-CN" baseline="-25000">
                <a:solidFill>
                  <a:srgbClr val="0000FF"/>
                </a:solidFill>
              </a:rPr>
              <a:t>4</a:t>
            </a:r>
            <a:r>
              <a:rPr lang="en-US" altLang="zh-CN">
                <a:solidFill>
                  <a:srgbClr val="0000FF"/>
                </a:solidFill>
              </a:rPr>
              <a:t>=*0*0* </a:t>
            </a:r>
            <a:r>
              <a:rPr lang="zh-CN" altLang="en-US">
                <a:solidFill>
                  <a:srgbClr val="0000FF"/>
                </a:solidFill>
              </a:rPr>
              <a:t>同属于划分*</a:t>
            </a:r>
            <a:r>
              <a:rPr lang="en-US" altLang="zh-CN">
                <a:solidFill>
                  <a:srgbClr val="0000FF"/>
                </a:solidFill>
              </a:rPr>
              <a:t>#*#*</a:t>
            </a:r>
            <a:r>
              <a:rPr lang="zh-CN" altLang="en-US">
                <a:solidFill>
                  <a:srgbClr val="0000FF"/>
                </a:solidFill>
              </a:rPr>
              <a:t>。</a:t>
            </a:r>
          </a:p>
        </p:txBody>
      </p:sp>
      <p:sp>
        <p:nvSpPr>
          <p:cNvPr id="47108" name="Text Box 4">
            <a:extLst>
              <a:ext uri="{FF2B5EF4-FFF2-40B4-BE49-F238E27FC236}">
                <a16:creationId xmlns:a16="http://schemas.microsoft.com/office/drawing/2014/main" id="{EB0EFA2A-A396-4EE9-ADA6-21FA740C87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895600"/>
            <a:ext cx="87217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        </a:t>
            </a:r>
            <a:r>
              <a:rPr lang="zh-CN" altLang="en-US">
                <a:solidFill>
                  <a:srgbClr val="FF0000"/>
                </a:solidFill>
              </a:rPr>
              <a:t>总平均适应度（</a:t>
            </a:r>
            <a:r>
              <a:rPr lang="en-US" altLang="zh-CN">
                <a:solidFill>
                  <a:srgbClr val="FF0000"/>
                </a:solidFill>
              </a:rPr>
              <a:t>OAF</a:t>
            </a:r>
            <a:r>
              <a:rPr lang="zh-CN" altLang="en-US">
                <a:solidFill>
                  <a:srgbClr val="FF0000"/>
                </a:solidFill>
              </a:rPr>
              <a:t>）</a:t>
            </a:r>
            <a:r>
              <a:rPr lang="zh-CN" altLang="en-US">
                <a:solidFill>
                  <a:srgbClr val="0000FF"/>
                </a:solidFill>
              </a:rPr>
              <a:t>：对一个给定图式，</a:t>
            </a:r>
            <a:r>
              <a:rPr lang="en-US" altLang="zh-CN">
                <a:solidFill>
                  <a:srgbClr val="0000FF"/>
                </a:solidFill>
              </a:rPr>
              <a:t>OAF</a:t>
            </a:r>
            <a:r>
              <a:rPr lang="zh-CN" altLang="en-US">
                <a:solidFill>
                  <a:srgbClr val="0000FF"/>
                </a:solidFill>
              </a:rPr>
              <a:t>即为其成员</a:t>
            </a:r>
          </a:p>
          <a:p>
            <a:r>
              <a:rPr lang="zh-CN" altLang="en-US">
                <a:solidFill>
                  <a:srgbClr val="0000FF"/>
                </a:solidFill>
              </a:rPr>
              <a:t>  的平均适应度。</a:t>
            </a:r>
          </a:p>
        </p:txBody>
      </p:sp>
      <p:sp>
        <p:nvSpPr>
          <p:cNvPr id="47109" name="Text Box 5">
            <a:extLst>
              <a:ext uri="{FF2B5EF4-FFF2-40B4-BE49-F238E27FC236}">
                <a16:creationId xmlns:a16="http://schemas.microsoft.com/office/drawing/2014/main" id="{CD05C681-28CE-4BD4-8FAB-51D502344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191000"/>
            <a:ext cx="8397875" cy="1225550"/>
          </a:xfrm>
          <a:prstGeom prst="rect">
            <a:avLst/>
          </a:prstGeom>
          <a:solidFill>
            <a:srgbClr val="FFFF00"/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       </a:t>
            </a:r>
            <a:r>
              <a:rPr lang="zh-CN" altLang="en-US">
                <a:solidFill>
                  <a:srgbClr val="FF0000"/>
                </a:solidFill>
              </a:rPr>
              <a:t>欺骗性函数</a:t>
            </a:r>
            <a:r>
              <a:rPr lang="en-US" altLang="zh-CN">
                <a:solidFill>
                  <a:srgbClr val="FF0000"/>
                </a:solidFill>
              </a:rPr>
              <a:t>——</a:t>
            </a:r>
            <a:r>
              <a:rPr lang="zh-CN" altLang="en-US">
                <a:solidFill>
                  <a:srgbClr val="FF0000"/>
                </a:solidFill>
              </a:rPr>
              <a:t>包含全局最优的图式其</a:t>
            </a:r>
            <a:r>
              <a:rPr lang="en-US" altLang="zh-CN">
                <a:solidFill>
                  <a:srgbClr val="FF0000"/>
                </a:solidFill>
              </a:rPr>
              <a:t>OAF</a:t>
            </a:r>
            <a:r>
              <a:rPr lang="zh-CN" altLang="en-US">
                <a:solidFill>
                  <a:srgbClr val="FF0000"/>
                </a:solidFill>
              </a:rPr>
              <a:t>不如包含局部最优的</a:t>
            </a:r>
            <a:r>
              <a:rPr lang="en-US" altLang="zh-CN">
                <a:solidFill>
                  <a:srgbClr val="FF0000"/>
                </a:solidFill>
              </a:rPr>
              <a:t>OAF</a:t>
            </a:r>
            <a:r>
              <a:rPr lang="zh-CN" altLang="en-US">
                <a:solidFill>
                  <a:srgbClr val="FF0000"/>
                </a:solidFill>
              </a:rPr>
              <a:t>，这种划分称为欺骗划分，它会使</a:t>
            </a:r>
            <a:r>
              <a:rPr lang="en-US" altLang="zh-CN">
                <a:solidFill>
                  <a:srgbClr val="FF0000"/>
                </a:solidFill>
              </a:rPr>
              <a:t>GA</a:t>
            </a:r>
            <a:r>
              <a:rPr lang="zh-CN" altLang="en-US">
                <a:solidFill>
                  <a:srgbClr val="FF0000"/>
                </a:solidFill>
              </a:rPr>
              <a:t>陷入局部最优。</a:t>
            </a:r>
            <a:r>
              <a:rPr lang="zh-CN" altLang="en-US">
                <a:solidFill>
                  <a:srgbClr val="0000FF"/>
                </a:solidFill>
              </a:rPr>
              <a:t>如最高阶欺骗函数有</a:t>
            </a:r>
            <a:r>
              <a:rPr lang="en-US" altLang="zh-CN">
                <a:solidFill>
                  <a:srgbClr val="0000FF"/>
                </a:solidFill>
              </a:rPr>
              <a:t>k</a:t>
            </a:r>
            <a:r>
              <a:rPr lang="zh-CN" altLang="en-US">
                <a:solidFill>
                  <a:srgbClr val="0000FF"/>
                </a:solidFill>
              </a:rPr>
              <a:t>个定义位，则此函数称</a:t>
            </a:r>
            <a:r>
              <a:rPr lang="en-US" altLang="zh-CN">
                <a:solidFill>
                  <a:srgbClr val="0000FF"/>
                </a:solidFill>
              </a:rPr>
              <a:t>k</a:t>
            </a:r>
            <a:r>
              <a:rPr lang="zh-CN" altLang="en-US">
                <a:solidFill>
                  <a:srgbClr val="0000FF"/>
                </a:solidFill>
              </a:rPr>
              <a:t>阶欺骗。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 autoUpdateAnimBg="0"/>
      <p:bldP spid="47107" grpId="0" autoUpdateAnimBg="0"/>
      <p:bldP spid="47108" grpId="0" autoUpdateAnimBg="0"/>
      <p:bldP spid="47109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23" name="Text Box 87">
            <a:extLst>
              <a:ext uri="{FF2B5EF4-FFF2-40B4-BE49-F238E27FC236}">
                <a16:creationId xmlns:a16="http://schemas.microsoft.com/office/drawing/2014/main" id="{078CFCB6-E291-4F08-9F87-27A3E6BFA6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0"/>
            <a:ext cx="3206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  <a:ea typeface="隶书" panose="02010509060101010101" pitchFamily="49" charset="-122"/>
              </a:rPr>
              <a:t>举例：</a:t>
            </a:r>
            <a:r>
              <a:rPr lang="en-US" altLang="zh-CN" sz="2800">
                <a:solidFill>
                  <a:srgbClr val="FF0000"/>
                </a:solidFill>
                <a:ea typeface="隶书" panose="02010509060101010101" pitchFamily="49" charset="-122"/>
              </a:rPr>
              <a:t>3</a:t>
            </a:r>
            <a:r>
              <a:rPr lang="zh-CN" altLang="en-US" sz="2800">
                <a:solidFill>
                  <a:srgbClr val="FF0000"/>
                </a:solidFill>
                <a:ea typeface="隶书" panose="02010509060101010101" pitchFamily="49" charset="-122"/>
              </a:rPr>
              <a:t>位欺骗函数</a:t>
            </a:r>
          </a:p>
        </p:txBody>
      </p:sp>
      <p:graphicFrame>
        <p:nvGraphicFramePr>
          <p:cNvPr id="40108" name="Object 172">
            <a:extLst>
              <a:ext uri="{FF2B5EF4-FFF2-40B4-BE49-F238E27FC236}">
                <a16:creationId xmlns:a16="http://schemas.microsoft.com/office/drawing/2014/main" id="{DF68D1BA-E066-4EDD-91A6-B8AE5A3EDA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457200"/>
          <a:ext cx="6688138" cy="160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14" name="BMP 图像" r:id="rId3" imgW="6687483" imgH="1609524" progId="Paint.Picture">
                  <p:embed/>
                </p:oleObj>
              </mc:Choice>
              <mc:Fallback>
                <p:oleObj name="BMP 图像" r:id="rId3" imgW="6687483" imgH="1609524" progId="Paint.Picture">
                  <p:embed/>
                  <p:pic>
                    <p:nvPicPr>
                      <p:cNvPr id="0" name="Object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57200"/>
                        <a:ext cx="6688138" cy="160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09" name="Object 173">
            <a:extLst>
              <a:ext uri="{FF2B5EF4-FFF2-40B4-BE49-F238E27FC236}">
                <a16:creationId xmlns:a16="http://schemas.microsoft.com/office/drawing/2014/main" id="{3556DB80-7C8B-4445-9FF2-2D52F5DE9F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2362200"/>
          <a:ext cx="4267200" cy="418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15" name="BMP 图像" r:id="rId5" imgW="4525007" imgH="4439270" progId="Paint.Picture">
                  <p:embed/>
                </p:oleObj>
              </mc:Choice>
              <mc:Fallback>
                <p:oleObj name="BMP 图像" r:id="rId5" imgW="4525007" imgH="4439270" progId="Paint.Picture">
                  <p:embed/>
                  <p:pic>
                    <p:nvPicPr>
                      <p:cNvPr id="0" name="Object 1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362200"/>
                        <a:ext cx="4267200" cy="418623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381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10" name="Object 174">
            <a:extLst>
              <a:ext uri="{FF2B5EF4-FFF2-40B4-BE49-F238E27FC236}">
                <a16:creationId xmlns:a16="http://schemas.microsoft.com/office/drawing/2014/main" id="{D809E12A-077C-4461-862F-539F442DAE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2362200"/>
          <a:ext cx="3903663" cy="421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16" name="BMP 图像" r:id="rId7" imgW="3761905" imgH="4057143" progId="Paint.Picture">
                  <p:embed/>
                </p:oleObj>
              </mc:Choice>
              <mc:Fallback>
                <p:oleObj name="BMP 图像" r:id="rId7" imgW="3761905" imgH="4057143" progId="Paint.Picture">
                  <p:embed/>
                  <p:pic>
                    <p:nvPicPr>
                      <p:cNvPr id="0" name="Object 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362200"/>
                        <a:ext cx="3903663" cy="421005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23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1026">
            <a:extLst>
              <a:ext uri="{FF2B5EF4-FFF2-40B4-BE49-F238E27FC236}">
                <a16:creationId xmlns:a16="http://schemas.microsoft.com/office/drawing/2014/main" id="{4128FB7B-6D46-4A0F-B517-92AEFAE6B6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81000"/>
            <a:ext cx="2305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● </a:t>
            </a:r>
            <a:r>
              <a:rPr lang="zh-CN" altLang="en-US" sz="28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高级</a:t>
            </a:r>
            <a:r>
              <a:rPr lang="en-US" altLang="zh-CN" sz="28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GA</a:t>
            </a:r>
            <a:r>
              <a:rPr lang="zh-CN" altLang="en-US" sz="28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算法</a:t>
            </a:r>
          </a:p>
        </p:txBody>
      </p:sp>
      <p:sp>
        <p:nvSpPr>
          <p:cNvPr id="44035" name="Text Box 1027">
            <a:extLst>
              <a:ext uri="{FF2B5EF4-FFF2-40B4-BE49-F238E27FC236}">
                <a16:creationId xmlns:a16="http://schemas.microsoft.com/office/drawing/2014/main" id="{91DFC045-C496-4A87-BA38-CEC9DAFB2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838200"/>
            <a:ext cx="3406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</a:rPr>
              <a:t>1</a:t>
            </a:r>
            <a:r>
              <a:rPr lang="zh-CN" altLang="en-US">
                <a:solidFill>
                  <a:srgbClr val="0000FF"/>
                </a:solidFill>
              </a:rPr>
              <a:t>）操作的改进</a:t>
            </a:r>
          </a:p>
        </p:txBody>
      </p:sp>
      <p:sp>
        <p:nvSpPr>
          <p:cNvPr id="44037" name="Text Box 1029">
            <a:extLst>
              <a:ext uri="{FF2B5EF4-FFF2-40B4-BE49-F238E27FC236}">
                <a16:creationId xmlns:a16="http://schemas.microsoft.com/office/drawing/2014/main" id="{67B9128D-DF91-43D9-BEA9-17328FE0A8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800600"/>
            <a:ext cx="2339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</a:rPr>
              <a:t>2</a:t>
            </a:r>
            <a:r>
              <a:rPr lang="zh-CN" altLang="en-US">
                <a:solidFill>
                  <a:srgbClr val="0000FF"/>
                </a:solidFill>
              </a:rPr>
              <a:t>）算法的改进</a:t>
            </a:r>
          </a:p>
        </p:txBody>
      </p:sp>
      <p:sp>
        <p:nvSpPr>
          <p:cNvPr id="44038" name="Text Box 1030">
            <a:extLst>
              <a:ext uri="{FF2B5EF4-FFF2-40B4-BE49-F238E27FC236}">
                <a16:creationId xmlns:a16="http://schemas.microsoft.com/office/drawing/2014/main" id="{DE98FB55-F102-4EB9-AEFA-773381F428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219200"/>
            <a:ext cx="74993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选择方法改进</a:t>
            </a:r>
            <a:r>
              <a:rPr lang="zh-CN" altLang="en-US"/>
              <a:t>：精英法（竞赛法）、置换式和非置换式</a:t>
            </a:r>
          </a:p>
          <a:p>
            <a:r>
              <a:rPr lang="zh-CN" altLang="en-US"/>
              <a:t>                     随机选择法，排序法。</a:t>
            </a:r>
          </a:p>
        </p:txBody>
      </p:sp>
      <p:sp>
        <p:nvSpPr>
          <p:cNvPr id="44039" name="Text Box 1031">
            <a:extLst>
              <a:ext uri="{FF2B5EF4-FFF2-40B4-BE49-F238E27FC236}">
                <a16:creationId xmlns:a16="http://schemas.microsoft.com/office/drawing/2014/main" id="{24E97DA2-9C00-4B60-85AE-E5C116B821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133600"/>
            <a:ext cx="6988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</a:rPr>
              <a:t>交换方法的改进：</a:t>
            </a:r>
            <a:r>
              <a:rPr lang="zh-CN" altLang="en-US"/>
              <a:t>多点交换；重组运算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4040" name="Text Box 1032">
            <a:extLst>
              <a:ext uri="{FF2B5EF4-FFF2-40B4-BE49-F238E27FC236}">
                <a16:creationId xmlns:a16="http://schemas.microsoft.com/office/drawing/2014/main" id="{0B9DA542-5AC2-4A1A-82C7-474F4FA2DE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410200"/>
            <a:ext cx="4397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</a:rPr>
              <a:t>微种群遗传算法（</a:t>
            </a:r>
            <a:r>
              <a:rPr lang="zh-CN" altLang="en-US">
                <a:solidFill>
                  <a:srgbClr val="FF0000"/>
                </a:solidFill>
                <a:sym typeface="Symbol" panose="05050102010706020507" pitchFamily="18" charset="2"/>
              </a:rPr>
              <a:t></a:t>
            </a:r>
            <a:r>
              <a:rPr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GA</a:t>
            </a:r>
            <a:r>
              <a:rPr lang="zh-CN" altLang="en-US">
                <a:solidFill>
                  <a:srgbClr val="FF0000"/>
                </a:solidFill>
                <a:sym typeface="Symbol" panose="05050102010706020507" pitchFamily="18" charset="2"/>
              </a:rPr>
              <a:t>）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4041" name="Text Box 1033">
            <a:extLst>
              <a:ext uri="{FF2B5EF4-FFF2-40B4-BE49-F238E27FC236}">
                <a16:creationId xmlns:a16="http://schemas.microsoft.com/office/drawing/2014/main" id="{10928773-480D-420C-8B82-66FB11BDB6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019800"/>
            <a:ext cx="4930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</a:rPr>
              <a:t>双种群遗传算法（</a:t>
            </a:r>
            <a:r>
              <a:rPr lang="en-US" altLang="zh-CN">
                <a:solidFill>
                  <a:srgbClr val="FF0000"/>
                </a:solidFill>
              </a:rPr>
              <a:t>DPGA</a:t>
            </a:r>
            <a:r>
              <a:rPr lang="zh-CN" altLang="en-US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44042" name="Text Box 1034">
            <a:extLst>
              <a:ext uri="{FF2B5EF4-FFF2-40B4-BE49-F238E27FC236}">
                <a16:creationId xmlns:a16="http://schemas.microsoft.com/office/drawing/2014/main" id="{7D8D6B8F-5507-499F-98A8-75E4855E8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514600"/>
            <a:ext cx="845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</a:rPr>
              <a:t>重组运算：解决染色体分布过于集中问题。把适应度函数做进一步处理。</a:t>
            </a:r>
          </a:p>
        </p:txBody>
      </p:sp>
      <p:graphicFrame>
        <p:nvGraphicFramePr>
          <p:cNvPr id="44043" name="Object 1035">
            <a:extLst>
              <a:ext uri="{FF2B5EF4-FFF2-40B4-BE49-F238E27FC236}">
                <a16:creationId xmlns:a16="http://schemas.microsoft.com/office/drawing/2014/main" id="{68FC9434-AEB1-415C-8801-4031EB8B48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3200400"/>
          <a:ext cx="3657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7" name="公式" r:id="rId3" imgW="1650960" imgH="482400" progId="Equation.3">
                  <p:embed/>
                </p:oleObj>
              </mc:Choice>
              <mc:Fallback>
                <p:oleObj name="公式" r:id="rId3" imgW="1650960" imgH="482400" progId="Equation.3">
                  <p:embed/>
                  <p:pic>
                    <p:nvPicPr>
                      <p:cNvPr id="0" name="Object 10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200400"/>
                        <a:ext cx="3657600" cy="9144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4" name="Object 1036">
            <a:extLst>
              <a:ext uri="{FF2B5EF4-FFF2-40B4-BE49-F238E27FC236}">
                <a16:creationId xmlns:a16="http://schemas.microsoft.com/office/drawing/2014/main" id="{6486C827-90F8-4BCD-A628-D4558927B9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4114800"/>
          <a:ext cx="3429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8" name="公式" r:id="rId5" imgW="1066680" imgH="203040" progId="Equation.3">
                  <p:embed/>
                </p:oleObj>
              </mc:Choice>
              <mc:Fallback>
                <p:oleObj name="公式" r:id="rId5" imgW="1066680" imgH="203040" progId="Equation.3">
                  <p:embed/>
                  <p:pic>
                    <p:nvPicPr>
                      <p:cNvPr id="0" name="Object 10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114800"/>
                        <a:ext cx="34290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4" name="Object 1046">
            <a:extLst>
              <a:ext uri="{FF2B5EF4-FFF2-40B4-BE49-F238E27FC236}">
                <a16:creationId xmlns:a16="http://schemas.microsoft.com/office/drawing/2014/main" id="{665418EC-9B4E-4E57-952A-91B93D69B9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3505200"/>
          <a:ext cx="3200400" cy="246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9" name="BMP 图像" r:id="rId7" imgW="3505689" imgH="2695951" progId="Paint.Picture">
                  <p:embed/>
                </p:oleObj>
              </mc:Choice>
              <mc:Fallback>
                <p:oleObj name="BMP 图像" r:id="rId7" imgW="3505689" imgH="2695951" progId="Paint.Picture">
                  <p:embed/>
                  <p:pic>
                    <p:nvPicPr>
                      <p:cNvPr id="0" name="Object 10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505200"/>
                        <a:ext cx="3200400" cy="24606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4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4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4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4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" grpId="0" autoUpdateAnimBg="0"/>
      <p:bldP spid="44035" grpId="0" autoUpdateAnimBg="0"/>
      <p:bldP spid="44037" grpId="0" autoUpdateAnimBg="0"/>
      <p:bldP spid="44038" grpId="0" autoUpdateAnimBg="0"/>
      <p:bldP spid="44039" grpId="0" autoUpdateAnimBg="0"/>
      <p:bldP spid="44040" grpId="0" autoUpdateAnimBg="0"/>
      <p:bldP spid="44041" grpId="0" autoUpdateAnimBg="0"/>
      <p:bldP spid="44042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2" name="Text Box 40">
            <a:extLst>
              <a:ext uri="{FF2B5EF4-FFF2-40B4-BE49-F238E27FC236}">
                <a16:creationId xmlns:a16="http://schemas.microsoft.com/office/drawing/2014/main" id="{0CE6052F-68D1-4A74-945E-CA1C920249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925" y="6061075"/>
            <a:ext cx="688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a typeface="宋体" panose="02010600030101010101" pitchFamily="2" charset="-122"/>
              </a:rPr>
              <a:t>终止条件：</a:t>
            </a:r>
            <a:r>
              <a:rPr lang="en-US" altLang="zh-CN">
                <a:ea typeface="宋体" panose="02010600030101010101" pitchFamily="2" charset="-122"/>
              </a:rPr>
              <a:t>1</a:t>
            </a:r>
            <a:r>
              <a:rPr lang="zh-CN" altLang="en-US">
                <a:ea typeface="宋体" panose="02010600030101010101" pitchFamily="2" charset="-122"/>
              </a:rPr>
              <a:t>）达到预定指标；</a:t>
            </a:r>
            <a:r>
              <a:rPr lang="en-US" altLang="zh-CN">
                <a:ea typeface="宋体" panose="02010600030101010101" pitchFamily="2" charset="-122"/>
              </a:rPr>
              <a:t>2</a:t>
            </a:r>
            <a:r>
              <a:rPr lang="zh-CN" altLang="en-US">
                <a:ea typeface="宋体" panose="02010600030101010101" pitchFamily="2" charset="-122"/>
              </a:rPr>
              <a:t>）达到预定代数。</a:t>
            </a:r>
          </a:p>
        </p:txBody>
      </p:sp>
      <p:graphicFrame>
        <p:nvGraphicFramePr>
          <p:cNvPr id="13359" name="Object 47">
            <a:extLst>
              <a:ext uri="{FF2B5EF4-FFF2-40B4-BE49-F238E27FC236}">
                <a16:creationId xmlns:a16="http://schemas.microsoft.com/office/drawing/2014/main" id="{E7DE6D18-8230-4E1A-A0FB-15C2B8B4A4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838200"/>
          <a:ext cx="8229600" cy="482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49" name="BMP 图像" r:id="rId3" imgW="9345329" imgH="5485714" progId="Paint.Picture">
                  <p:embed/>
                </p:oleObj>
              </mc:Choice>
              <mc:Fallback>
                <p:oleObj name="BMP 图像" r:id="rId3" imgW="9345329" imgH="5485714" progId="Paint.Picture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838200"/>
                        <a:ext cx="8229600" cy="482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61" name="Text Box 49">
            <a:extLst>
              <a:ext uri="{FF2B5EF4-FFF2-40B4-BE49-F238E27FC236}">
                <a16:creationId xmlns:a16="http://schemas.microsoft.com/office/drawing/2014/main" id="{6DF4ACFC-2DF4-4BC4-8CCF-3FA1C0BAB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04800"/>
            <a:ext cx="2149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GA</a:t>
            </a:r>
            <a:r>
              <a:rPr lang="zh-CN" altLang="zh-CN" sz="32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算法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52" grpId="0" autoUpdateAnimBg="0"/>
      <p:bldP spid="13361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ext Box 3">
            <a:extLst>
              <a:ext uri="{FF2B5EF4-FFF2-40B4-BE49-F238E27FC236}">
                <a16:creationId xmlns:a16="http://schemas.microsoft.com/office/drawing/2014/main" id="{80BB7A66-3048-46EF-A2D5-58A874481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0"/>
            <a:ext cx="3543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  <a:ea typeface="隶书" panose="02010509060101010101" pitchFamily="49" charset="-122"/>
              </a:rPr>
              <a:t>双种群算法（ </a:t>
            </a:r>
            <a:r>
              <a:rPr lang="en-US" altLang="zh-CN">
                <a:solidFill>
                  <a:srgbClr val="FF0000"/>
                </a:solidFill>
              </a:rPr>
              <a:t>DPGA</a:t>
            </a:r>
            <a:r>
              <a:rPr lang="zh-CN" altLang="en-US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30724" name="Text Box 4">
            <a:extLst>
              <a:ext uri="{FF2B5EF4-FFF2-40B4-BE49-F238E27FC236}">
                <a16:creationId xmlns:a16="http://schemas.microsoft.com/office/drawing/2014/main" id="{EFC05F31-BBD7-4B2B-8AC4-6FA56FB01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09600"/>
            <a:ext cx="5791200" cy="4572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FF"/>
                </a:solidFill>
              </a:rPr>
              <a:t>基本思想：利用人类社会分工合作的机理。</a:t>
            </a:r>
          </a:p>
        </p:txBody>
      </p:sp>
      <p:sp>
        <p:nvSpPr>
          <p:cNvPr id="30725" name="Text Box 5">
            <a:extLst>
              <a:ext uri="{FF2B5EF4-FFF2-40B4-BE49-F238E27FC236}">
                <a16:creationId xmlns:a16="http://schemas.microsoft.com/office/drawing/2014/main" id="{6CED6CD8-9DFF-4328-B7EB-BB57A0C3D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19200"/>
            <a:ext cx="86868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分成：</a:t>
            </a:r>
            <a:r>
              <a:rPr lang="zh-CN" altLang="en-US">
                <a:solidFill>
                  <a:srgbClr val="FF0000"/>
                </a:solidFill>
              </a:rPr>
              <a:t>全局种群</a:t>
            </a:r>
            <a:r>
              <a:rPr lang="en-US" altLang="zh-CN"/>
              <a:t>——</a:t>
            </a:r>
            <a:r>
              <a:rPr lang="zh-CN" altLang="en-US"/>
              <a:t>粗搜索，寻找可能存在的最优区域；</a:t>
            </a:r>
          </a:p>
          <a:p>
            <a:pPr>
              <a:spcBef>
                <a:spcPct val="50000"/>
              </a:spcBef>
            </a:pPr>
            <a:r>
              <a:rPr lang="zh-CN" altLang="en-US"/>
              <a:t>            </a:t>
            </a:r>
            <a:r>
              <a:rPr lang="zh-CN" altLang="en-US">
                <a:solidFill>
                  <a:srgbClr val="FF0000"/>
                </a:solidFill>
              </a:rPr>
              <a:t>局部种群</a:t>
            </a:r>
            <a:r>
              <a:rPr lang="zh-CN" altLang="en-US"/>
              <a:t> </a:t>
            </a:r>
            <a:r>
              <a:rPr lang="en-US" altLang="zh-CN"/>
              <a:t>——</a:t>
            </a:r>
            <a:r>
              <a:rPr lang="zh-CN" altLang="en-US"/>
              <a:t>精搜索在全局划定的区域内，寻找最优点。</a:t>
            </a:r>
          </a:p>
        </p:txBody>
      </p:sp>
      <p:graphicFrame>
        <p:nvGraphicFramePr>
          <p:cNvPr id="30754" name="Object 34">
            <a:extLst>
              <a:ext uri="{FF2B5EF4-FFF2-40B4-BE49-F238E27FC236}">
                <a16:creationId xmlns:a16="http://schemas.microsoft.com/office/drawing/2014/main" id="{1F0B9986-48B4-4A26-B098-CE6ADCC576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2514600"/>
          <a:ext cx="5924550" cy="400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3" name="BMP 图像" r:id="rId3" imgW="5923810" imgH="4001058" progId="Paint.Picture">
                  <p:embed/>
                </p:oleObj>
              </mc:Choice>
              <mc:Fallback>
                <p:oleObj name="BMP 图像" r:id="rId3" imgW="5923810" imgH="4001058" progId="Paint.Picture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514600"/>
                        <a:ext cx="5924550" cy="400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autoUpdateAnimBg="0"/>
      <p:bldP spid="30724" grpId="0" animBg="1" autoUpdateAnimBg="0"/>
      <p:bldP spid="30725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30" name="Object 2">
            <a:extLst>
              <a:ext uri="{FF2B5EF4-FFF2-40B4-BE49-F238E27FC236}">
                <a16:creationId xmlns:a16="http://schemas.microsoft.com/office/drawing/2014/main" id="{B1C388D0-5799-46B5-BE85-CB5EAA0755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1143000"/>
          <a:ext cx="6629400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97" name="公式" r:id="rId3" imgW="2730240" imgH="2882880" progId="Equation.3">
                  <p:embed/>
                </p:oleObj>
              </mc:Choice>
              <mc:Fallback>
                <p:oleObj name="公式" r:id="rId3" imgW="2730240" imgH="28828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143000"/>
                        <a:ext cx="6629400" cy="525780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 w="381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1" name="Text Box 3">
            <a:extLst>
              <a:ext uri="{FF2B5EF4-FFF2-40B4-BE49-F238E27FC236}">
                <a16:creationId xmlns:a16="http://schemas.microsoft.com/office/drawing/2014/main" id="{8D9EE96D-E675-43DA-8A86-B7FE78DF07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196850"/>
            <a:ext cx="1962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</a:rPr>
              <a:t>测试函数：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85" name="Object 13">
            <a:extLst>
              <a:ext uri="{FF2B5EF4-FFF2-40B4-BE49-F238E27FC236}">
                <a16:creationId xmlns:a16="http://schemas.microsoft.com/office/drawing/2014/main" id="{3CE7A3F8-4C4E-48C8-B122-81406CF457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513" y="762000"/>
          <a:ext cx="8980487" cy="502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7" name="BMP 图像" r:id="rId3" imgW="8819048" imgH="3962953" progId="Paint.Picture">
                  <p:embed/>
                </p:oleObj>
              </mc:Choice>
              <mc:Fallback>
                <p:oleObj name="BMP 图像" r:id="rId3" imgW="8819048" imgH="3962953" progId="Paint.Picture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513" y="762000"/>
                        <a:ext cx="8980487" cy="502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2" name="Text Box 6">
            <a:extLst>
              <a:ext uri="{FF2B5EF4-FFF2-40B4-BE49-F238E27FC236}">
                <a16:creationId xmlns:a16="http://schemas.microsoft.com/office/drawing/2014/main" id="{8EDC9B1F-61EA-4FF2-B8A3-4197F38AA5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025" y="4716463"/>
            <a:ext cx="80549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</a:rPr>
              <a:t>遗传算法的应用：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>
                <a:solidFill>
                  <a:srgbClr val="FF0000"/>
                </a:solidFill>
              </a:rPr>
              <a:t>）神经网络结构参数的选择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</a:rPr>
              <a:t>                                 </a:t>
            </a:r>
            <a:r>
              <a:rPr lang="en-US" altLang="zh-CN">
                <a:solidFill>
                  <a:srgbClr val="FF0000"/>
                </a:solidFill>
              </a:rPr>
              <a:t>2</a:t>
            </a:r>
            <a:r>
              <a:rPr lang="zh-CN" altLang="en-US">
                <a:solidFill>
                  <a:srgbClr val="FF0000"/>
                </a:solidFill>
              </a:rPr>
              <a:t>）滑模控制中应用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</a:rPr>
              <a:t>                                 </a:t>
            </a:r>
            <a:r>
              <a:rPr lang="en-US" altLang="zh-CN">
                <a:solidFill>
                  <a:srgbClr val="FF0000"/>
                </a:solidFill>
              </a:rPr>
              <a:t>3</a:t>
            </a:r>
            <a:r>
              <a:rPr lang="zh-CN" altLang="en-US">
                <a:solidFill>
                  <a:srgbClr val="FF0000"/>
                </a:solidFill>
              </a:rPr>
              <a:t>）倒立摆控制中应用</a:t>
            </a:r>
          </a:p>
        </p:txBody>
      </p:sp>
      <p:graphicFrame>
        <p:nvGraphicFramePr>
          <p:cNvPr id="29709" name="Object 13">
            <a:extLst>
              <a:ext uri="{FF2B5EF4-FFF2-40B4-BE49-F238E27FC236}">
                <a16:creationId xmlns:a16="http://schemas.microsoft.com/office/drawing/2014/main" id="{4C7CD22C-375A-434A-A211-E32AD8DE42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381000"/>
          <a:ext cx="8458200" cy="405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1" name="BMP 图像" r:id="rId3" imgW="7838095" imgH="3905795" progId="Paint.Picture">
                  <p:embed/>
                </p:oleObj>
              </mc:Choice>
              <mc:Fallback>
                <p:oleObj name="BMP 图像" r:id="rId3" imgW="7838095" imgH="3905795" progId="Paint.Picture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81000"/>
                        <a:ext cx="8458200" cy="405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2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4">
            <a:extLst>
              <a:ext uri="{FF2B5EF4-FFF2-40B4-BE49-F238E27FC236}">
                <a16:creationId xmlns:a16="http://schemas.microsoft.com/office/drawing/2014/main" id="{ECBB7480-1337-44B3-9713-63C6EC3B6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724400"/>
            <a:ext cx="22098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rgbClr val="FF0000"/>
                </a:solidFill>
              </a:rPr>
              <a:t>⑴ </a:t>
            </a:r>
            <a:r>
              <a:rPr lang="zh-CN" altLang="en-US" sz="2800">
                <a:solidFill>
                  <a:srgbClr val="FF0000"/>
                </a:solidFill>
              </a:rPr>
              <a:t>选择运算 </a:t>
            </a:r>
          </a:p>
          <a:p>
            <a:r>
              <a:rPr lang="zh-CN" altLang="en-US" sz="2800">
                <a:solidFill>
                  <a:srgbClr val="FF0000"/>
                </a:solidFill>
              </a:rPr>
              <a:t>⑵ 交换操作</a:t>
            </a:r>
          </a:p>
          <a:p>
            <a:r>
              <a:rPr lang="zh-CN" altLang="en-US" sz="2800">
                <a:solidFill>
                  <a:srgbClr val="FF0000"/>
                </a:solidFill>
              </a:rPr>
              <a:t>⑶ 变异</a:t>
            </a:r>
          </a:p>
        </p:txBody>
      </p:sp>
      <p:sp>
        <p:nvSpPr>
          <p:cNvPr id="46085" name="Text Box 5">
            <a:extLst>
              <a:ext uri="{FF2B5EF4-FFF2-40B4-BE49-F238E27FC236}">
                <a16:creationId xmlns:a16="http://schemas.microsoft.com/office/drawing/2014/main" id="{84E52C1B-7A03-4E0C-849F-FB3F45AE2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886200"/>
            <a:ext cx="3384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0000FF"/>
                </a:solidFill>
              </a:rPr>
              <a:t>遗传算法的基本运算</a:t>
            </a:r>
          </a:p>
        </p:txBody>
      </p:sp>
      <p:sp>
        <p:nvSpPr>
          <p:cNvPr id="46087" name="Text Box 7">
            <a:extLst>
              <a:ext uri="{FF2B5EF4-FFF2-40B4-BE49-F238E27FC236}">
                <a16:creationId xmlns:a16="http://schemas.microsoft.com/office/drawing/2014/main" id="{5947A5E3-8A80-4379-A284-6AAC8E8C1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28600"/>
            <a:ext cx="5562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>
                <a:solidFill>
                  <a:srgbClr val="FF0000"/>
                </a:solidFill>
                <a:ea typeface="隶书" panose="02010509060101010101" pitchFamily="49" charset="-122"/>
              </a:rPr>
              <a:t>遗传算法</a:t>
            </a:r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隶书" panose="02010509060101010101" pitchFamily="49" charset="-122"/>
              </a:rPr>
              <a:t>基本原理</a:t>
            </a:r>
          </a:p>
        </p:txBody>
      </p:sp>
      <p:sp>
        <p:nvSpPr>
          <p:cNvPr id="46088" name="Text Box 8">
            <a:extLst>
              <a:ext uri="{FF2B5EF4-FFF2-40B4-BE49-F238E27FC236}">
                <a16:creationId xmlns:a16="http://schemas.microsoft.com/office/drawing/2014/main" id="{0BD9EC93-A797-402C-80DE-0681F333E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219200"/>
            <a:ext cx="8194675" cy="19272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/>
              <a:t>    </a:t>
            </a:r>
            <a:r>
              <a:rPr lang="zh-CN" altLang="en-US" dirty="0"/>
              <a:t>模拟自然界优胜劣汰的进化现象，把搜索空间映射为遗传</a:t>
            </a:r>
          </a:p>
          <a:p>
            <a:r>
              <a:rPr lang="zh-CN" altLang="en-US" dirty="0"/>
              <a:t>空间，把可能的解编码成一个向量</a:t>
            </a:r>
            <a:r>
              <a:rPr lang="en-US" altLang="zh-CN" dirty="0"/>
              <a:t>——</a:t>
            </a:r>
            <a:r>
              <a:rPr lang="zh-CN" altLang="en-US" dirty="0"/>
              <a:t>染色体，向量的每个</a:t>
            </a:r>
          </a:p>
          <a:p>
            <a:r>
              <a:rPr lang="zh-CN" altLang="en-US" dirty="0"/>
              <a:t>元素称为基因。</a:t>
            </a:r>
          </a:p>
          <a:p>
            <a:r>
              <a:rPr lang="zh-CN" altLang="en-US" dirty="0"/>
              <a:t>     通过不断计算各染色体的适应值，选择最好的染色体，获</a:t>
            </a:r>
          </a:p>
          <a:p>
            <a:r>
              <a:rPr lang="zh-CN" altLang="en-US" dirty="0"/>
              <a:t>得最优解。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 autoUpdateAnimBg="0"/>
      <p:bldP spid="46085" grpId="0" autoUpdateAnimBg="0"/>
      <p:bldP spid="46087" grpId="0" autoUpdateAnimBg="0"/>
      <p:bldP spid="46088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>
            <a:extLst>
              <a:ext uri="{FF2B5EF4-FFF2-40B4-BE49-F238E27FC236}">
                <a16:creationId xmlns:a16="http://schemas.microsoft.com/office/drawing/2014/main" id="{B8BCCE08-079F-4875-B182-593E1BFE2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8413750" cy="124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FF0000"/>
                </a:solidFill>
              </a:rPr>
              <a:t>●</a:t>
            </a:r>
            <a:r>
              <a:rPr lang="zh-CN" altLang="en-US" sz="2800">
                <a:solidFill>
                  <a:srgbClr val="FF0000"/>
                </a:solidFill>
              </a:rPr>
              <a:t>选择运算 </a:t>
            </a:r>
          </a:p>
          <a:p>
            <a:r>
              <a:rPr lang="en-US" altLang="zh-CN"/>
              <a:t>——</a:t>
            </a:r>
            <a:r>
              <a:rPr lang="zh-CN" altLang="en-US"/>
              <a:t>从旧的种群中选择适应度高的染色体，放入匹配集（缓冲</a:t>
            </a:r>
          </a:p>
          <a:p>
            <a:r>
              <a:rPr lang="zh-CN" altLang="en-US"/>
              <a:t>区），为以后染色体交换、变异，产生新的染色体作准备。</a:t>
            </a:r>
          </a:p>
        </p:txBody>
      </p:sp>
      <p:sp>
        <p:nvSpPr>
          <p:cNvPr id="18435" name="Text Box 3">
            <a:extLst>
              <a:ext uri="{FF2B5EF4-FFF2-40B4-BE49-F238E27FC236}">
                <a16:creationId xmlns:a16="http://schemas.microsoft.com/office/drawing/2014/main" id="{82A217F6-A417-4998-B474-77DF9E7B7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676400"/>
            <a:ext cx="77724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</a:rPr>
              <a:t>选择方法</a:t>
            </a:r>
            <a:r>
              <a:rPr lang="en-US" altLang="zh-CN">
                <a:solidFill>
                  <a:srgbClr val="FF0000"/>
                </a:solidFill>
              </a:rPr>
              <a:t>——</a:t>
            </a:r>
            <a:r>
              <a:rPr lang="zh-CN" altLang="en-US">
                <a:solidFill>
                  <a:srgbClr val="FF0000"/>
                </a:solidFill>
              </a:rPr>
              <a:t>适应度比例法（转轮法）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</a:rPr>
              <a:t>按各染色体适应度大小比例来决定其被选择数目的多少。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</a:rPr>
              <a:t>某染色体被选的概率：</a:t>
            </a:r>
            <a:r>
              <a:rPr lang="en-US" altLang="zh-CN">
                <a:solidFill>
                  <a:srgbClr val="0000FF"/>
                </a:solidFill>
              </a:rPr>
              <a:t>P</a:t>
            </a:r>
            <a:r>
              <a:rPr lang="en-US" altLang="zh-CN" baseline="-25000">
                <a:solidFill>
                  <a:srgbClr val="0000FF"/>
                </a:solidFill>
              </a:rPr>
              <a:t>c</a:t>
            </a:r>
            <a:endParaRPr lang="en-US" altLang="zh-CN">
              <a:solidFill>
                <a:srgbClr val="0000FF"/>
              </a:solidFill>
            </a:endParaRPr>
          </a:p>
        </p:txBody>
      </p:sp>
      <p:graphicFrame>
        <p:nvGraphicFramePr>
          <p:cNvPr id="18436" name="Object 4">
            <a:extLst>
              <a:ext uri="{FF2B5EF4-FFF2-40B4-BE49-F238E27FC236}">
                <a16:creationId xmlns:a16="http://schemas.microsoft.com/office/drawing/2014/main" id="{C12F9268-46AC-46C1-A26F-A36B667235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3352800"/>
          <a:ext cx="304800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7" name="公式" r:id="rId3" imgW="1206360" imgH="406080" progId="Equation.3">
                  <p:embed/>
                </p:oleObj>
              </mc:Choice>
              <mc:Fallback>
                <p:oleObj name="公式" r:id="rId3" imgW="1206360" imgH="4060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352800"/>
                        <a:ext cx="3048000" cy="873125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Text Box 5">
            <a:extLst>
              <a:ext uri="{FF2B5EF4-FFF2-40B4-BE49-F238E27FC236}">
                <a16:creationId xmlns:a16="http://schemas.microsoft.com/office/drawing/2014/main" id="{9C0A9F8C-05B8-46DE-885C-D3D9EA41E4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267200"/>
            <a:ext cx="5562600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i="1"/>
              <a:t>x</a:t>
            </a:r>
            <a:r>
              <a:rPr lang="en-US" altLang="zh-CN" sz="3200" i="1" baseline="-25000"/>
              <a:t>i </a:t>
            </a:r>
            <a:r>
              <a:rPr lang="zh-CN" altLang="en-US"/>
              <a:t>为种群中第</a:t>
            </a:r>
            <a:r>
              <a:rPr lang="en-US" altLang="zh-CN"/>
              <a:t>i</a:t>
            </a:r>
            <a:r>
              <a:rPr lang="zh-CN" altLang="en-US"/>
              <a:t>个染色体，</a:t>
            </a:r>
          </a:p>
          <a:p>
            <a:pPr>
              <a:spcBef>
                <a:spcPct val="50000"/>
              </a:spcBef>
            </a:pPr>
            <a:endParaRPr lang="en-US" altLang="zh-CN"/>
          </a:p>
        </p:txBody>
      </p:sp>
      <p:graphicFrame>
        <p:nvGraphicFramePr>
          <p:cNvPr id="18442" name="Object 10">
            <a:extLst>
              <a:ext uri="{FF2B5EF4-FFF2-40B4-BE49-F238E27FC236}">
                <a16:creationId xmlns:a16="http://schemas.microsoft.com/office/drawing/2014/main" id="{99A6F025-A584-4326-98E7-91DEE15FB9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4876800"/>
          <a:ext cx="45910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8" name="BMP 图像" r:id="rId5" imgW="4590476" imgH="533474" progId="Paint.Picture">
                  <p:embed/>
                </p:oleObj>
              </mc:Choice>
              <mc:Fallback>
                <p:oleObj name="BMP 图像" r:id="rId5" imgW="4590476" imgH="533474" progId="Paint.Picture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876800"/>
                        <a:ext cx="45910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3" name="Object 11">
            <a:extLst>
              <a:ext uri="{FF2B5EF4-FFF2-40B4-BE49-F238E27FC236}">
                <a16:creationId xmlns:a16="http://schemas.microsoft.com/office/drawing/2014/main" id="{660046C2-E3FE-42F9-B3AA-8CF10426CB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5562600"/>
          <a:ext cx="620077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9" name="BMP 图像" r:id="rId7" imgW="6200000" imgH="552527" progId="Paint.Picture">
                  <p:embed/>
                </p:oleObj>
              </mc:Choice>
              <mc:Fallback>
                <p:oleObj name="BMP 图像" r:id="rId7" imgW="6200000" imgH="552527" progId="Paint.Picture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562600"/>
                        <a:ext cx="6200775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autoUpdateAnimBg="0"/>
      <p:bldP spid="18435" grpId="0" autoUpdateAnimBg="0"/>
      <p:bldP spid="18437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Text Box 4">
            <a:extLst>
              <a:ext uri="{FF2B5EF4-FFF2-40B4-BE49-F238E27FC236}">
                <a16:creationId xmlns:a16="http://schemas.microsoft.com/office/drawing/2014/main" id="{4173126D-7A89-4AC4-949E-770F6B0401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04800"/>
            <a:ext cx="1809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rgbClr val="FF0000"/>
                </a:solidFill>
              </a:rPr>
              <a:t>具体步骤</a:t>
            </a:r>
          </a:p>
        </p:txBody>
      </p:sp>
      <p:sp>
        <p:nvSpPr>
          <p:cNvPr id="19461" name="Text Box 5">
            <a:extLst>
              <a:ext uri="{FF2B5EF4-FFF2-40B4-BE49-F238E27FC236}">
                <a16:creationId xmlns:a16="http://schemas.microsoft.com/office/drawing/2014/main" id="{CBFFA7ED-36D7-4AF9-94F2-173214CA1B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990600"/>
            <a:ext cx="8382000" cy="3205163"/>
          </a:xfrm>
          <a:prstGeom prst="rect">
            <a:avLst/>
          </a:prstGeom>
          <a:solidFill>
            <a:srgbClr val="FFFF66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</a:rPr>
              <a:t>1</a:t>
            </a:r>
            <a:r>
              <a:rPr lang="zh-CN" altLang="en-US">
                <a:solidFill>
                  <a:srgbClr val="0000FF"/>
                </a:solidFill>
              </a:rPr>
              <a:t>）计算各染色体适应度值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</a:rPr>
              <a:t>2</a:t>
            </a:r>
            <a:r>
              <a:rPr lang="zh-CN" altLang="en-US">
                <a:solidFill>
                  <a:srgbClr val="0000FF"/>
                </a:solidFill>
              </a:rPr>
              <a:t>）累计所有染色体适应度值，记录中间累加值</a:t>
            </a:r>
            <a:r>
              <a:rPr lang="en-US" altLang="zh-CN" i="1">
                <a:solidFill>
                  <a:srgbClr val="0000FF"/>
                </a:solidFill>
              </a:rPr>
              <a:t>S</a:t>
            </a:r>
            <a:r>
              <a:rPr lang="en-US" altLang="zh-CN">
                <a:solidFill>
                  <a:srgbClr val="0000FF"/>
                </a:solidFill>
              </a:rPr>
              <a:t> - mid </a:t>
            </a:r>
            <a:r>
              <a:rPr lang="zh-CN" altLang="en-US">
                <a:solidFill>
                  <a:srgbClr val="0000FF"/>
                </a:solidFill>
              </a:rPr>
              <a:t>和最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</a:rPr>
              <a:t>      后累加值 </a:t>
            </a:r>
            <a:r>
              <a:rPr lang="en-US" altLang="zh-CN">
                <a:solidFill>
                  <a:srgbClr val="0000FF"/>
                </a:solidFill>
              </a:rPr>
              <a:t>sum = ∑</a:t>
            </a:r>
            <a:r>
              <a:rPr lang="en-US" altLang="zh-CN" i="1">
                <a:solidFill>
                  <a:srgbClr val="0000FF"/>
                </a:solidFill>
              </a:rPr>
              <a:t>f(x</a:t>
            </a:r>
            <a:r>
              <a:rPr lang="en-US" altLang="zh-CN" i="1" baseline="-25000">
                <a:solidFill>
                  <a:srgbClr val="0000FF"/>
                </a:solidFill>
              </a:rPr>
              <a:t>i</a:t>
            </a:r>
            <a:r>
              <a:rPr lang="en-US" altLang="zh-CN" i="1">
                <a:solidFill>
                  <a:srgbClr val="0000FF"/>
                </a:solidFill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</a:rPr>
              <a:t>3</a:t>
            </a:r>
            <a:r>
              <a:rPr lang="zh-CN" altLang="en-US">
                <a:solidFill>
                  <a:srgbClr val="0000FF"/>
                </a:solidFill>
              </a:rPr>
              <a:t>） 产生一个随机数 </a:t>
            </a:r>
            <a:r>
              <a:rPr lang="en-US" altLang="zh-CN" i="1">
                <a:solidFill>
                  <a:srgbClr val="0000FF"/>
                </a:solidFill>
              </a:rPr>
              <a:t>N</a:t>
            </a:r>
            <a:r>
              <a:rPr lang="zh-CN" altLang="en-US" i="1">
                <a:solidFill>
                  <a:srgbClr val="0000FF"/>
                </a:solidFill>
              </a:rPr>
              <a:t>，</a:t>
            </a:r>
            <a:r>
              <a:rPr lang="en-US" altLang="zh-CN" i="1">
                <a:solidFill>
                  <a:srgbClr val="0000FF"/>
                </a:solidFill>
              </a:rPr>
              <a:t>0〈 N 〈 </a:t>
            </a:r>
            <a:r>
              <a:rPr lang="en-US" altLang="zh-CN">
                <a:solidFill>
                  <a:srgbClr val="0000FF"/>
                </a:solidFill>
              </a:rPr>
              <a:t>sum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</a:rPr>
              <a:t> 4</a:t>
            </a:r>
            <a:r>
              <a:rPr lang="zh-CN" altLang="en-US">
                <a:solidFill>
                  <a:srgbClr val="0000FF"/>
                </a:solidFill>
              </a:rPr>
              <a:t>） 选择对应中间累加值</a:t>
            </a:r>
            <a:r>
              <a:rPr lang="en-US" altLang="zh-CN" i="1">
                <a:solidFill>
                  <a:srgbClr val="0000FF"/>
                </a:solidFill>
              </a:rPr>
              <a:t>S</a:t>
            </a:r>
            <a:r>
              <a:rPr lang="en-US" altLang="zh-CN">
                <a:solidFill>
                  <a:srgbClr val="0000FF"/>
                </a:solidFill>
              </a:rPr>
              <a:t> - mid </a:t>
            </a:r>
            <a:r>
              <a:rPr lang="zh-CN" altLang="en-US">
                <a:solidFill>
                  <a:srgbClr val="0000FF"/>
                </a:solidFill>
              </a:rPr>
              <a:t>的第一个染色体进入交换集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</a:rPr>
              <a:t> </a:t>
            </a:r>
            <a:r>
              <a:rPr lang="en-US" altLang="zh-CN">
                <a:solidFill>
                  <a:srgbClr val="0000FF"/>
                </a:solidFill>
              </a:rPr>
              <a:t>5</a:t>
            </a:r>
            <a:r>
              <a:rPr lang="zh-CN" altLang="en-US">
                <a:solidFill>
                  <a:srgbClr val="0000FF"/>
                </a:solidFill>
              </a:rPr>
              <a:t>） 重复（</a:t>
            </a:r>
            <a:r>
              <a:rPr lang="en-US" altLang="zh-CN">
                <a:solidFill>
                  <a:srgbClr val="0000FF"/>
                </a:solidFill>
              </a:rPr>
              <a:t>3</a:t>
            </a:r>
            <a:r>
              <a:rPr lang="zh-CN" altLang="en-US">
                <a:solidFill>
                  <a:srgbClr val="0000FF"/>
                </a:solidFill>
              </a:rPr>
              <a:t>）和（</a:t>
            </a:r>
            <a:r>
              <a:rPr lang="en-US" altLang="zh-CN">
                <a:solidFill>
                  <a:srgbClr val="0000FF"/>
                </a:solidFill>
              </a:rPr>
              <a:t>4</a:t>
            </a:r>
            <a:r>
              <a:rPr lang="zh-CN" altLang="en-US">
                <a:solidFill>
                  <a:srgbClr val="0000FF"/>
                </a:solidFill>
              </a:rPr>
              <a:t>），直到获得足够的染色体。</a:t>
            </a:r>
          </a:p>
        </p:txBody>
      </p:sp>
      <p:sp>
        <p:nvSpPr>
          <p:cNvPr id="19462" name="Text Box 6">
            <a:extLst>
              <a:ext uri="{FF2B5EF4-FFF2-40B4-BE49-F238E27FC236}">
                <a16:creationId xmlns:a16="http://schemas.microsoft.com/office/drawing/2014/main" id="{5F307A8D-1E5F-451F-A766-493CEB0AC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343400"/>
            <a:ext cx="8915400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>
                <a:solidFill>
                  <a:srgbClr val="FF0000"/>
                </a:solidFill>
              </a:rPr>
              <a:t>举例：</a:t>
            </a:r>
          </a:p>
          <a:p>
            <a:r>
              <a:rPr lang="zh-CN" altLang="en-US" sz="2800">
                <a:solidFill>
                  <a:srgbClr val="0000FF"/>
                </a:solidFill>
              </a:rPr>
              <a:t>⒈具有</a:t>
            </a:r>
            <a:r>
              <a:rPr lang="en-US" altLang="zh-CN" sz="2800">
                <a:solidFill>
                  <a:srgbClr val="0000FF"/>
                </a:solidFill>
              </a:rPr>
              <a:t>6</a:t>
            </a:r>
            <a:r>
              <a:rPr lang="zh-CN" altLang="en-US" sz="2800">
                <a:solidFill>
                  <a:srgbClr val="0000FF"/>
                </a:solidFill>
              </a:rPr>
              <a:t>个染色体的二进制编码、适应度值、</a:t>
            </a:r>
            <a:r>
              <a:rPr lang="en-US" altLang="zh-CN" sz="2800" i="1">
                <a:solidFill>
                  <a:srgbClr val="0000FF"/>
                </a:solidFill>
              </a:rPr>
              <a:t>P</a:t>
            </a:r>
            <a:r>
              <a:rPr lang="en-US" altLang="zh-CN" sz="2800" i="1" baseline="-25000">
                <a:solidFill>
                  <a:srgbClr val="0000FF"/>
                </a:solidFill>
              </a:rPr>
              <a:t>c</a:t>
            </a:r>
            <a:r>
              <a:rPr lang="zh-CN" altLang="en-US" sz="2800">
                <a:solidFill>
                  <a:srgbClr val="0000FF"/>
                </a:solidFill>
              </a:rPr>
              <a:t>累计 </a:t>
            </a:r>
          </a:p>
          <a:p>
            <a:r>
              <a:rPr lang="zh-CN" altLang="en-US" sz="2800">
                <a:solidFill>
                  <a:srgbClr val="0000FF"/>
                </a:solidFill>
              </a:rPr>
              <a:t>    值。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autoUpdateAnimBg="0"/>
      <p:bldP spid="19461" grpId="0" animBg="1" autoUpdateAnimBg="0"/>
      <p:bldP spid="19462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8" name="Text Box 64">
            <a:extLst>
              <a:ext uri="{FF2B5EF4-FFF2-40B4-BE49-F238E27FC236}">
                <a16:creationId xmlns:a16="http://schemas.microsoft.com/office/drawing/2014/main" id="{393299E6-960E-4CDF-A04D-294BF77BC8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81000"/>
            <a:ext cx="556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rgbClr val="FF0000"/>
                </a:solidFill>
              </a:rPr>
              <a:t>染色体的 适应度和所占的比例</a:t>
            </a:r>
          </a:p>
        </p:txBody>
      </p:sp>
      <p:graphicFrame>
        <p:nvGraphicFramePr>
          <p:cNvPr id="21572" name="Object 68">
            <a:extLst>
              <a:ext uri="{FF2B5EF4-FFF2-40B4-BE49-F238E27FC236}">
                <a16:creationId xmlns:a16="http://schemas.microsoft.com/office/drawing/2014/main" id="{002DC8D2-5441-438F-849B-B7F2C05DB7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1292225"/>
          <a:ext cx="5867400" cy="457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7" name="BMP 图像" r:id="rId3" imgW="4791744" imgH="3543795" progId="Paint.Picture">
                  <p:embed/>
                </p:oleObj>
              </mc:Choice>
              <mc:Fallback>
                <p:oleObj name="BMP 图像" r:id="rId3" imgW="4791744" imgH="3543795" progId="Paint.Picture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292225"/>
                        <a:ext cx="5867400" cy="4575175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73" name="Object 69">
            <a:extLst>
              <a:ext uri="{FF2B5EF4-FFF2-40B4-BE49-F238E27FC236}">
                <a16:creationId xmlns:a16="http://schemas.microsoft.com/office/drawing/2014/main" id="{92464775-4177-4A0D-A7E0-89B4BCC672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2057400"/>
          <a:ext cx="2867025" cy="265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8" name="BMP 图像" r:id="rId5" imgW="2866667" imgH="2657846" progId="Paint.Picture">
                  <p:embed/>
                </p:oleObj>
              </mc:Choice>
              <mc:Fallback>
                <p:oleObj name="BMP 图像" r:id="rId5" imgW="2866667" imgH="2657846" progId="Paint.Picture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057400"/>
                        <a:ext cx="2867025" cy="2657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74" name="Text Box 70">
            <a:extLst>
              <a:ext uri="{FF2B5EF4-FFF2-40B4-BE49-F238E27FC236}">
                <a16:creationId xmlns:a16="http://schemas.microsoft.com/office/drawing/2014/main" id="{B5BA9094-B788-4435-96CA-B3F15AD1C0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105400"/>
            <a:ext cx="29273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用转轮方法进行选择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68" grpId="0" autoUpdateAnimBg="0"/>
      <p:bldP spid="21574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735" name="Group 207">
            <a:extLst>
              <a:ext uri="{FF2B5EF4-FFF2-40B4-BE49-F238E27FC236}">
                <a16:creationId xmlns:a16="http://schemas.microsoft.com/office/drawing/2014/main" id="{B920845B-355A-471A-A7AF-A8A199FDA40E}"/>
              </a:ext>
            </a:extLst>
          </p:cNvPr>
          <p:cNvGraphicFramePr>
            <a:graphicFrameLocks noGrp="1"/>
          </p:cNvGraphicFramePr>
          <p:nvPr/>
        </p:nvGraphicFramePr>
        <p:xfrm>
          <a:off x="76200" y="1524000"/>
          <a:ext cx="8763000" cy="2131695"/>
        </p:xfrm>
        <a:graphic>
          <a:graphicData uri="http://schemas.openxmlformats.org/drawingml/2006/table">
            <a:tbl>
              <a:tblPr/>
              <a:tblGrid>
                <a:gridCol w="1206500">
                  <a:extLst>
                    <a:ext uri="{9D8B030D-6E8A-4147-A177-3AD203B41FA5}">
                      <a16:colId xmlns:a16="http://schemas.microsoft.com/office/drawing/2014/main" val="1177480104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4224520896"/>
                    </a:ext>
                  </a:extLst>
                </a:gridCol>
                <a:gridCol w="815975">
                  <a:extLst>
                    <a:ext uri="{9D8B030D-6E8A-4147-A177-3AD203B41FA5}">
                      <a16:colId xmlns:a16="http://schemas.microsoft.com/office/drawing/2014/main" val="2383688879"/>
                    </a:ext>
                  </a:extLst>
                </a:gridCol>
                <a:gridCol w="738188">
                  <a:extLst>
                    <a:ext uri="{9D8B030D-6E8A-4147-A177-3AD203B41FA5}">
                      <a16:colId xmlns:a16="http://schemas.microsoft.com/office/drawing/2014/main" val="2205852708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993104961"/>
                    </a:ext>
                  </a:extLst>
                </a:gridCol>
                <a:gridCol w="738187">
                  <a:extLst>
                    <a:ext uri="{9D8B030D-6E8A-4147-A177-3AD203B41FA5}">
                      <a16:colId xmlns:a16="http://schemas.microsoft.com/office/drawing/2014/main" val="3311552395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63271027"/>
                    </a:ext>
                  </a:extLst>
                </a:gridCol>
                <a:gridCol w="739775">
                  <a:extLst>
                    <a:ext uri="{9D8B030D-6E8A-4147-A177-3AD203B41FA5}">
                      <a16:colId xmlns:a16="http://schemas.microsoft.com/office/drawing/2014/main" val="2489862446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866206882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181862995"/>
                    </a:ext>
                  </a:extLst>
                </a:gridCol>
                <a:gridCol w="803275">
                  <a:extLst>
                    <a:ext uri="{9D8B030D-6E8A-4147-A177-3AD203B41FA5}">
                      <a16:colId xmlns:a16="http://schemas.microsoft.com/office/drawing/2014/main" val="3110258250"/>
                    </a:ext>
                  </a:extLst>
                </a:gridCol>
              </a:tblGrid>
              <a:tr h="638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染色体编号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3 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7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122663"/>
                  </a:ext>
                </a:extLst>
              </a:tr>
              <a:tr h="496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适应度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166926"/>
                  </a:ext>
                </a:extLst>
              </a:tr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被选概率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541671"/>
                  </a:ext>
                </a:extLst>
              </a:tr>
              <a:tr h="428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适应度累计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  <a:endParaRPr kumimoji="1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27</a:t>
                      </a:r>
                      <a:endParaRPr kumimoji="1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48</a:t>
                      </a:r>
                      <a:endParaRPr kumimoji="1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59</a:t>
                      </a:r>
                      <a:endParaRPr kumimoji="1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66</a:t>
                      </a:r>
                      <a:endParaRPr kumimoji="1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69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191479"/>
                  </a:ext>
                </a:extLst>
              </a:tr>
            </a:tbl>
          </a:graphicData>
        </a:graphic>
      </p:graphicFrame>
      <p:graphicFrame>
        <p:nvGraphicFramePr>
          <p:cNvPr id="22738" name="Group 210">
            <a:extLst>
              <a:ext uri="{FF2B5EF4-FFF2-40B4-BE49-F238E27FC236}">
                <a16:creationId xmlns:a16="http://schemas.microsoft.com/office/drawing/2014/main" id="{1F74F23A-2A3F-449F-B726-325CCCCEEA42}"/>
              </a:ext>
            </a:extLst>
          </p:cNvPr>
          <p:cNvGraphicFramePr>
            <a:graphicFrameLocks noGrp="1"/>
          </p:cNvGraphicFramePr>
          <p:nvPr/>
        </p:nvGraphicFramePr>
        <p:xfrm>
          <a:off x="1219200" y="5029200"/>
          <a:ext cx="6629400" cy="1051560"/>
        </p:xfrm>
        <a:graphic>
          <a:graphicData uri="http://schemas.openxmlformats.org/drawingml/2006/table">
            <a:tbl>
              <a:tblPr/>
              <a:tblGrid>
                <a:gridCol w="993775">
                  <a:extLst>
                    <a:ext uri="{9D8B030D-6E8A-4147-A177-3AD203B41FA5}">
                      <a16:colId xmlns:a16="http://schemas.microsoft.com/office/drawing/2014/main" val="2135936516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79201739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621253791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973425585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275013334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102487025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932286938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610425610"/>
                    </a:ext>
                  </a:extLst>
                </a:gridCol>
              </a:tblGrid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随机数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532408"/>
                  </a:ext>
                </a:extLst>
              </a:tr>
              <a:tr h="473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所选染色体号码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524772"/>
                  </a:ext>
                </a:extLst>
              </a:tr>
            </a:tbl>
          </a:graphicData>
        </a:graphic>
      </p:graphicFrame>
      <p:sp>
        <p:nvSpPr>
          <p:cNvPr id="22736" name="Text Box 208">
            <a:extLst>
              <a:ext uri="{FF2B5EF4-FFF2-40B4-BE49-F238E27FC236}">
                <a16:creationId xmlns:a16="http://schemas.microsoft.com/office/drawing/2014/main" id="{3107358D-ED76-49D2-A0C7-73440A1D1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609600"/>
            <a:ext cx="3028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</a:rPr>
              <a:t>染色体被选的概率</a:t>
            </a:r>
          </a:p>
        </p:txBody>
      </p:sp>
      <p:sp>
        <p:nvSpPr>
          <p:cNvPr id="22737" name="Text Box 209">
            <a:extLst>
              <a:ext uri="{FF2B5EF4-FFF2-40B4-BE49-F238E27FC236}">
                <a16:creationId xmlns:a16="http://schemas.microsoft.com/office/drawing/2014/main" id="{B26DD2B7-1C2F-4326-8AE1-D28C7E3A6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0725" y="4235450"/>
            <a:ext cx="3028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</a:rPr>
              <a:t>被选的染色体个数</a:t>
            </a:r>
          </a:p>
        </p:txBody>
      </p:sp>
      <p:sp>
        <p:nvSpPr>
          <p:cNvPr id="22739" name="Text Box 211">
            <a:extLst>
              <a:ext uri="{FF2B5EF4-FFF2-40B4-BE49-F238E27FC236}">
                <a16:creationId xmlns:a16="http://schemas.microsoft.com/office/drawing/2014/main" id="{845E2FA6-60FA-4A1D-9D00-203E153FC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0"/>
            <a:ext cx="5873750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0000FF"/>
                </a:solidFill>
              </a:rPr>
              <a:t>⒉10</a:t>
            </a:r>
            <a:r>
              <a:rPr lang="zh-CN" altLang="en-US" sz="2800">
                <a:solidFill>
                  <a:srgbClr val="0000FF"/>
                </a:solidFill>
              </a:rPr>
              <a:t>个染色体种群按比例的选择过程</a:t>
            </a:r>
          </a:p>
          <a:p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6" grpId="0" autoUpdateAnimBg="0"/>
      <p:bldP spid="22737" grpId="0" autoUpdateAnimBg="0"/>
      <p:bldP spid="22739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>
            <a:extLst>
              <a:ext uri="{FF2B5EF4-FFF2-40B4-BE49-F238E27FC236}">
                <a16:creationId xmlns:a16="http://schemas.microsoft.com/office/drawing/2014/main" id="{CAD7E6B9-6FCD-4873-8D28-DFE3082EF9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28600"/>
            <a:ext cx="1962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FF0000"/>
                </a:solidFill>
              </a:rPr>
              <a:t>●</a:t>
            </a:r>
            <a:r>
              <a:rPr lang="zh-CN" altLang="en-US" sz="2800">
                <a:solidFill>
                  <a:srgbClr val="FF0000"/>
                </a:solidFill>
              </a:rPr>
              <a:t>交换操作</a:t>
            </a:r>
          </a:p>
        </p:txBody>
      </p:sp>
      <p:sp>
        <p:nvSpPr>
          <p:cNvPr id="23555" name="Text Box 3">
            <a:extLst>
              <a:ext uri="{FF2B5EF4-FFF2-40B4-BE49-F238E27FC236}">
                <a16:creationId xmlns:a16="http://schemas.microsoft.com/office/drawing/2014/main" id="{E1B86B5B-8014-4632-A8C8-BB42F4E50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95400"/>
            <a:ext cx="8229600" cy="83185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    </a:t>
            </a:r>
            <a:r>
              <a:rPr lang="zh-CN" altLang="en-US">
                <a:solidFill>
                  <a:srgbClr val="FF0000"/>
                </a:solidFill>
              </a:rPr>
              <a:t>方法</a:t>
            </a:r>
            <a:r>
              <a:rPr lang="en-US" altLang="zh-CN">
                <a:solidFill>
                  <a:srgbClr val="FF0000"/>
                </a:solidFill>
              </a:rPr>
              <a:t>:</a:t>
            </a:r>
            <a:r>
              <a:rPr lang="zh-CN" altLang="en-US">
                <a:solidFill>
                  <a:srgbClr val="0000FF"/>
                </a:solidFill>
              </a:rPr>
              <a:t>随机选择二个染色体</a:t>
            </a:r>
            <a:r>
              <a:rPr lang="en-US" altLang="zh-CN">
                <a:solidFill>
                  <a:srgbClr val="0000FF"/>
                </a:solidFill>
              </a:rPr>
              <a:t>(</a:t>
            </a:r>
            <a:r>
              <a:rPr lang="zh-CN" altLang="en-US">
                <a:solidFill>
                  <a:srgbClr val="0000FF"/>
                </a:solidFill>
              </a:rPr>
              <a:t>双亲染色体</a:t>
            </a:r>
            <a:r>
              <a:rPr lang="en-US" altLang="zh-CN">
                <a:solidFill>
                  <a:srgbClr val="0000FF"/>
                </a:solidFill>
              </a:rPr>
              <a:t>),</a:t>
            </a:r>
            <a:r>
              <a:rPr lang="zh-CN" altLang="en-US">
                <a:solidFill>
                  <a:srgbClr val="0000FF"/>
                </a:solidFill>
              </a:rPr>
              <a:t>随机指定一点或多点</a:t>
            </a:r>
            <a:r>
              <a:rPr lang="en-US" altLang="zh-CN">
                <a:solidFill>
                  <a:srgbClr val="0000FF"/>
                </a:solidFill>
              </a:rPr>
              <a:t>,  </a:t>
            </a:r>
            <a:r>
              <a:rPr lang="zh-CN" altLang="en-US">
                <a:solidFill>
                  <a:srgbClr val="0000FF"/>
                </a:solidFill>
              </a:rPr>
              <a:t>进行交换</a:t>
            </a:r>
            <a:r>
              <a:rPr lang="en-US" altLang="zh-CN">
                <a:solidFill>
                  <a:srgbClr val="0000FF"/>
                </a:solidFill>
              </a:rPr>
              <a:t>,</a:t>
            </a:r>
            <a:r>
              <a:rPr lang="zh-CN" altLang="en-US">
                <a:solidFill>
                  <a:srgbClr val="0000FF"/>
                </a:solidFill>
              </a:rPr>
              <a:t>可得二个新的染色体</a:t>
            </a:r>
            <a:r>
              <a:rPr lang="en-US" altLang="zh-CN">
                <a:solidFill>
                  <a:srgbClr val="0000FF"/>
                </a:solidFill>
              </a:rPr>
              <a:t>(</a:t>
            </a:r>
            <a:r>
              <a:rPr lang="zh-CN" altLang="en-US">
                <a:solidFill>
                  <a:srgbClr val="0000FF"/>
                </a:solidFill>
              </a:rPr>
              <a:t>子辈染色体</a:t>
            </a:r>
            <a:r>
              <a:rPr lang="en-US" altLang="zh-CN">
                <a:solidFill>
                  <a:srgbClr val="0000FF"/>
                </a:solidFill>
              </a:rPr>
              <a:t>).</a:t>
            </a:r>
          </a:p>
        </p:txBody>
      </p:sp>
      <p:sp>
        <p:nvSpPr>
          <p:cNvPr id="23561" name="Text Box 9">
            <a:extLst>
              <a:ext uri="{FF2B5EF4-FFF2-40B4-BE49-F238E27FC236}">
                <a16:creationId xmlns:a16="http://schemas.microsoft.com/office/drawing/2014/main" id="{408DA306-6818-4377-8601-786311DA4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276600"/>
            <a:ext cx="6019800" cy="1014413"/>
          </a:xfrm>
          <a:prstGeom prst="rect">
            <a:avLst/>
          </a:prstGeom>
          <a:solidFill>
            <a:srgbClr val="FF99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</a:rPr>
              <a:t>新的子辈染色体</a:t>
            </a:r>
            <a:r>
              <a:rPr lang="en-US" altLang="zh-CN">
                <a:solidFill>
                  <a:srgbClr val="FF0000"/>
                </a:solidFill>
              </a:rPr>
              <a:t>:   A</a:t>
            </a:r>
            <a:r>
              <a:rPr lang="en-US" altLang="zh-CN" baseline="30000">
                <a:solidFill>
                  <a:srgbClr val="FF0000"/>
                </a:solidFill>
              </a:rPr>
              <a:t>’</a:t>
            </a:r>
            <a:r>
              <a:rPr lang="en-US" altLang="zh-CN">
                <a:solidFill>
                  <a:srgbClr val="FF0000"/>
                </a:solidFill>
              </a:rPr>
              <a:t>       11010001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                                 B’      01011110</a:t>
            </a:r>
          </a:p>
        </p:txBody>
      </p:sp>
      <p:sp>
        <p:nvSpPr>
          <p:cNvPr id="23562" name="Text Box 10">
            <a:extLst>
              <a:ext uri="{FF2B5EF4-FFF2-40B4-BE49-F238E27FC236}">
                <a16:creationId xmlns:a16="http://schemas.microsoft.com/office/drawing/2014/main" id="{6391CDCC-5D42-4B6D-AC91-0A356D41C9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048250"/>
            <a:ext cx="8153400" cy="180975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0000FF"/>
                </a:solidFill>
              </a:rPr>
              <a:t>模拟生物在自然界环境变化</a:t>
            </a:r>
            <a:r>
              <a:rPr lang="en-US" altLang="zh-CN" sz="2800">
                <a:solidFill>
                  <a:srgbClr val="0000FF"/>
                </a:solidFill>
              </a:rPr>
              <a:t>,</a:t>
            </a:r>
            <a:r>
              <a:rPr lang="zh-CN" altLang="en-US" sz="2800">
                <a:solidFill>
                  <a:srgbClr val="0000FF"/>
                </a:solidFill>
              </a:rPr>
              <a:t>引起基因的突变</a:t>
            </a:r>
            <a:r>
              <a:rPr lang="en-US" altLang="zh-CN" sz="2800">
                <a:solidFill>
                  <a:srgbClr val="0000FF"/>
                </a:solidFill>
              </a:rPr>
              <a:t>.</a:t>
            </a:r>
            <a:r>
              <a:rPr lang="zh-CN" altLang="en-US" sz="2800">
                <a:solidFill>
                  <a:srgbClr val="0000FF"/>
                </a:solidFill>
              </a:rPr>
              <a:t>在染色体二进制编码中</a:t>
            </a:r>
            <a:r>
              <a:rPr lang="en-US" altLang="zh-CN" sz="2800">
                <a:solidFill>
                  <a:srgbClr val="0000FF"/>
                </a:solidFill>
              </a:rPr>
              <a:t>,1</a:t>
            </a:r>
            <a:r>
              <a:rPr lang="zh-CN" altLang="en-US" sz="2800">
                <a:solidFill>
                  <a:srgbClr val="0000FF"/>
                </a:solidFill>
              </a:rPr>
              <a:t>变成</a:t>
            </a:r>
            <a:r>
              <a:rPr lang="en-US" altLang="zh-CN" sz="2800">
                <a:solidFill>
                  <a:srgbClr val="0000FF"/>
                </a:solidFill>
              </a:rPr>
              <a:t>0;</a:t>
            </a:r>
            <a:r>
              <a:rPr lang="zh-CN" altLang="en-US" sz="2800">
                <a:solidFill>
                  <a:srgbClr val="0000FF"/>
                </a:solidFill>
              </a:rPr>
              <a:t>或</a:t>
            </a:r>
            <a:r>
              <a:rPr lang="en-US" altLang="zh-CN" sz="2800">
                <a:solidFill>
                  <a:srgbClr val="0000FF"/>
                </a:solidFill>
              </a:rPr>
              <a:t>0</a:t>
            </a:r>
            <a:r>
              <a:rPr lang="zh-CN" altLang="en-US" sz="2800">
                <a:solidFill>
                  <a:srgbClr val="0000FF"/>
                </a:solidFill>
              </a:rPr>
              <a:t>变成</a:t>
            </a:r>
            <a:r>
              <a:rPr lang="en-US" altLang="zh-CN" sz="2800">
                <a:solidFill>
                  <a:srgbClr val="0000FF"/>
                </a:solidFill>
              </a:rPr>
              <a:t>1.</a:t>
            </a:r>
            <a:r>
              <a:rPr lang="zh-CN" altLang="en-US" sz="2800">
                <a:solidFill>
                  <a:srgbClr val="0000FF"/>
                </a:solidFill>
              </a:rPr>
              <a:t>突变产生染色体的多样性</a:t>
            </a:r>
            <a:r>
              <a:rPr lang="en-US" altLang="zh-CN" sz="2800">
                <a:solidFill>
                  <a:srgbClr val="0000FF"/>
                </a:solidFill>
              </a:rPr>
              <a:t>,</a:t>
            </a:r>
            <a:r>
              <a:rPr lang="zh-CN" altLang="en-US" sz="2800">
                <a:solidFill>
                  <a:srgbClr val="0000FF"/>
                </a:solidFill>
              </a:rPr>
              <a:t>避免进化中早期成熟</a:t>
            </a:r>
            <a:r>
              <a:rPr lang="en-US" altLang="zh-CN" sz="2800">
                <a:solidFill>
                  <a:srgbClr val="0000FF"/>
                </a:solidFill>
              </a:rPr>
              <a:t>,</a:t>
            </a:r>
            <a:r>
              <a:rPr lang="zh-CN" altLang="en-US" sz="2800">
                <a:solidFill>
                  <a:srgbClr val="0000FF"/>
                </a:solidFill>
              </a:rPr>
              <a:t>陷入局部极值点</a:t>
            </a:r>
            <a:r>
              <a:rPr lang="en-US" altLang="zh-CN" sz="2800">
                <a:solidFill>
                  <a:srgbClr val="0000FF"/>
                </a:solidFill>
              </a:rPr>
              <a:t>,</a:t>
            </a:r>
            <a:r>
              <a:rPr lang="zh-CN" altLang="en-US" sz="2800">
                <a:solidFill>
                  <a:srgbClr val="0000FF"/>
                </a:solidFill>
              </a:rPr>
              <a:t>突变的概率很低</a:t>
            </a:r>
            <a:r>
              <a:rPr lang="en-US" altLang="zh-CN" sz="2800">
                <a:solidFill>
                  <a:srgbClr val="0000FF"/>
                </a:solidFill>
              </a:rPr>
              <a:t>.</a:t>
            </a:r>
          </a:p>
        </p:txBody>
      </p:sp>
      <p:sp>
        <p:nvSpPr>
          <p:cNvPr id="23563" name="Text Box 11">
            <a:extLst>
              <a:ext uri="{FF2B5EF4-FFF2-40B4-BE49-F238E27FC236}">
                <a16:creationId xmlns:a16="http://schemas.microsoft.com/office/drawing/2014/main" id="{82831B26-D49C-470B-A371-44C10B7DB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343400"/>
            <a:ext cx="1200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●</a:t>
            </a:r>
            <a:r>
              <a:rPr lang="zh-CN" altLang="en-US" sz="2800">
                <a:solidFill>
                  <a:srgbClr val="FF0000"/>
                </a:solidFill>
              </a:rPr>
              <a:t>变异</a:t>
            </a:r>
          </a:p>
        </p:txBody>
      </p:sp>
      <p:sp>
        <p:nvSpPr>
          <p:cNvPr id="23564" name="Text Box 12">
            <a:extLst>
              <a:ext uri="{FF2B5EF4-FFF2-40B4-BE49-F238E27FC236}">
                <a16:creationId xmlns:a16="http://schemas.microsoft.com/office/drawing/2014/main" id="{AD07197C-50FB-4E53-AA35-C226C8D96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762000"/>
            <a:ext cx="5137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复制不能创新</a:t>
            </a:r>
            <a:r>
              <a:rPr lang="en-US" altLang="zh-CN"/>
              <a:t>,</a:t>
            </a:r>
            <a:r>
              <a:rPr lang="zh-CN" altLang="en-US"/>
              <a:t>交换解决染色体的创新</a:t>
            </a:r>
          </a:p>
        </p:txBody>
      </p:sp>
      <p:graphicFrame>
        <p:nvGraphicFramePr>
          <p:cNvPr id="23565" name="Object 13">
            <a:extLst>
              <a:ext uri="{FF2B5EF4-FFF2-40B4-BE49-F238E27FC236}">
                <a16:creationId xmlns:a16="http://schemas.microsoft.com/office/drawing/2014/main" id="{C4A2F8E5-F467-4D95-AB2E-E5C058DBE0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2286000"/>
          <a:ext cx="7666038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7" name="BMP 图像" r:id="rId3" imgW="7666667" imgH="828791" progId="Paint.Picture">
                  <p:embed/>
                </p:oleObj>
              </mc:Choice>
              <mc:Fallback>
                <p:oleObj name="BMP 图像" r:id="rId3" imgW="7666667" imgH="828791" progId="Paint.Picture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286000"/>
                        <a:ext cx="7666038" cy="8286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autoUpdateAnimBg="0"/>
      <p:bldP spid="23555" grpId="0" animBg="1" autoUpdateAnimBg="0"/>
      <p:bldP spid="23561" grpId="0" animBg="1" autoUpdateAnimBg="0"/>
      <p:bldP spid="23562" grpId="0" animBg="1" autoUpdateAnimBg="0"/>
      <p:bldP spid="23563" grpId="0" autoUpdateAnimBg="0"/>
      <p:bldP spid="2356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427" name="Object 43">
            <a:extLst>
              <a:ext uri="{FF2B5EF4-FFF2-40B4-BE49-F238E27FC236}">
                <a16:creationId xmlns:a16="http://schemas.microsoft.com/office/drawing/2014/main" id="{C51AC889-DAF3-45ED-93F6-36832A3EAF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87513" y="228600"/>
          <a:ext cx="7456487" cy="605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1" name="BMP 图像" r:id="rId3" imgW="7457143" imgH="6058746" progId="Paint.Picture">
                  <p:embed/>
                </p:oleObj>
              </mc:Choice>
              <mc:Fallback>
                <p:oleObj name="BMP 图像" r:id="rId3" imgW="7457143" imgH="6058746" progId="Paint.Picture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7513" y="228600"/>
                        <a:ext cx="7456487" cy="605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29" name="Text Box 45">
            <a:extLst>
              <a:ext uri="{FF2B5EF4-FFF2-40B4-BE49-F238E27FC236}">
                <a16:creationId xmlns:a16="http://schemas.microsoft.com/office/drawing/2014/main" id="{019636F6-F8C0-47B0-8046-9081E86E9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04800"/>
            <a:ext cx="2012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u="sng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GA</a:t>
            </a:r>
            <a:r>
              <a:rPr lang="zh-CN" altLang="en-US" sz="3600" u="sng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的流程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16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0" fill="hold"/>
                                        <p:tgtEl>
                                          <p:spTgt spid="16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29" grpId="0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2616</TotalTime>
  <Words>1421</Words>
  <Application>Microsoft Office PowerPoint</Application>
  <PresentationFormat>全屏显示(4:3)</PresentationFormat>
  <Paragraphs>194</Paragraphs>
  <Slides>29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Times New Roman</vt:lpstr>
      <vt:lpstr>宋体</vt:lpstr>
      <vt:lpstr>隶书</vt:lpstr>
      <vt:lpstr>楷体_GB2312</vt:lpstr>
      <vt:lpstr>Symbol</vt:lpstr>
      <vt:lpstr>默认设计模板</vt:lpstr>
      <vt:lpstr>Microsoft 公式 3.0</vt:lpstr>
      <vt:lpstr>画笔图片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——描述种群中染色体相似性的字符串。</vt:lpstr>
      <vt:lpstr>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b）为保持种群的多样性，防止“超级”染色体“统治”种群。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LRH's 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李人厚</dc:creator>
  <cp:lastModifiedBy>卓泉 严</cp:lastModifiedBy>
  <cp:revision>76</cp:revision>
  <dcterms:created xsi:type="dcterms:W3CDTF">1999-12-12T14:01:24Z</dcterms:created>
  <dcterms:modified xsi:type="dcterms:W3CDTF">2019-09-18T12:56:04Z</dcterms:modified>
</cp:coreProperties>
</file>